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80"/>
  </p:notesMasterIdLst>
  <p:sldIdLst>
    <p:sldId id="257" r:id="rId2"/>
    <p:sldId id="520" r:id="rId3"/>
    <p:sldId id="377" r:id="rId4"/>
    <p:sldId id="259" r:id="rId5"/>
    <p:sldId id="258" r:id="rId6"/>
    <p:sldId id="384" r:id="rId7"/>
    <p:sldId id="264" r:id="rId8"/>
    <p:sldId id="333" r:id="rId9"/>
    <p:sldId id="416" r:id="rId10"/>
    <p:sldId id="331" r:id="rId11"/>
    <p:sldId id="450" r:id="rId12"/>
    <p:sldId id="451" r:id="rId13"/>
    <p:sldId id="513" r:id="rId14"/>
    <p:sldId id="270" r:id="rId15"/>
    <p:sldId id="430" r:id="rId16"/>
    <p:sldId id="431" r:id="rId17"/>
    <p:sldId id="519" r:id="rId18"/>
    <p:sldId id="432" r:id="rId19"/>
    <p:sldId id="464" r:id="rId20"/>
    <p:sldId id="465" r:id="rId21"/>
    <p:sldId id="281" r:id="rId22"/>
    <p:sldId id="512" r:id="rId23"/>
    <p:sldId id="467" r:id="rId24"/>
    <p:sldId id="468" r:id="rId25"/>
    <p:sldId id="469" r:id="rId26"/>
    <p:sldId id="271" r:id="rId27"/>
    <p:sldId id="279" r:id="rId28"/>
    <p:sldId id="474" r:id="rId29"/>
    <p:sldId id="452" r:id="rId30"/>
    <p:sldId id="517" r:id="rId31"/>
    <p:sldId id="518" r:id="rId32"/>
    <p:sldId id="516" r:id="rId33"/>
    <p:sldId id="453" r:id="rId34"/>
    <p:sldId id="477" r:id="rId35"/>
    <p:sldId id="481" r:id="rId36"/>
    <p:sldId id="480" r:id="rId37"/>
    <p:sldId id="482" r:id="rId38"/>
    <p:sldId id="483" r:id="rId39"/>
    <p:sldId id="484" r:id="rId40"/>
    <p:sldId id="486" r:id="rId41"/>
    <p:sldId id="511" r:id="rId42"/>
    <p:sldId id="470" r:id="rId43"/>
    <p:sldId id="471" r:id="rId44"/>
    <p:sldId id="472" r:id="rId45"/>
    <p:sldId id="473" r:id="rId46"/>
    <p:sldId id="488" r:id="rId47"/>
    <p:sldId id="489" r:id="rId48"/>
    <p:sldId id="491" r:id="rId49"/>
    <p:sldId id="386" r:id="rId50"/>
    <p:sldId id="435" r:id="rId51"/>
    <p:sldId id="454" r:id="rId52"/>
    <p:sldId id="441" r:id="rId53"/>
    <p:sldId id="492" r:id="rId54"/>
    <p:sldId id="493" r:id="rId55"/>
    <p:sldId id="494" r:id="rId56"/>
    <p:sldId id="455" r:id="rId57"/>
    <p:sldId id="495" r:id="rId58"/>
    <p:sldId id="496" r:id="rId59"/>
    <p:sldId id="497" r:id="rId60"/>
    <p:sldId id="499" r:id="rId61"/>
    <p:sldId id="498" r:id="rId62"/>
    <p:sldId id="500" r:id="rId63"/>
    <p:sldId id="457" r:id="rId64"/>
    <p:sldId id="456" r:id="rId65"/>
    <p:sldId id="459" r:id="rId66"/>
    <p:sldId id="462" r:id="rId67"/>
    <p:sldId id="463" r:id="rId68"/>
    <p:sldId id="502" r:id="rId69"/>
    <p:sldId id="503" r:id="rId70"/>
    <p:sldId id="504" r:id="rId71"/>
    <p:sldId id="505" r:id="rId72"/>
    <p:sldId id="506" r:id="rId73"/>
    <p:sldId id="507" r:id="rId74"/>
    <p:sldId id="508" r:id="rId75"/>
    <p:sldId id="458" r:id="rId76"/>
    <p:sldId id="461" r:id="rId77"/>
    <p:sldId id="510" r:id="rId78"/>
    <p:sldId id="51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dorval" initials="cd" lastIdx="1" clrIdx="0">
    <p:extLst>
      <p:ext uri="{19B8F6BF-5375-455C-9EA6-DF929625EA0E}">
        <p15:presenceInfo xmlns:p15="http://schemas.microsoft.com/office/powerpoint/2012/main" userId="dcfe9a6bd963bd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055"/>
    <a:srgbClr val="431519"/>
    <a:srgbClr val="8B23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59" autoAdjust="0"/>
  </p:normalViewPr>
  <p:slideViewPr>
    <p:cSldViewPr snapToGrid="0">
      <p:cViewPr varScale="1">
        <p:scale>
          <a:sx n="41" d="100"/>
          <a:sy n="41" d="100"/>
        </p:scale>
        <p:origin x="984" y="42"/>
      </p:cViewPr>
      <p:guideLst/>
    </p:cSldViewPr>
  </p:slideViewPr>
  <p:notesTextViewPr>
    <p:cViewPr>
      <p:scale>
        <a:sx n="1" d="1"/>
        <a:sy n="1" d="1"/>
      </p:scale>
      <p:origin x="0" y="0"/>
    </p:cViewPr>
  </p:notesTextViewPr>
  <p:sorterViewPr>
    <p:cViewPr>
      <p:scale>
        <a:sx n="100" d="100"/>
        <a:sy n="100" d="100"/>
      </p:scale>
      <p:origin x="0" y="-27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file:///\\emcnas.bmc.bmcroot.bmc.org\GENMED$\MASBIRT%20TTA\Training%20Sites\School%20Nurses\Online%20training\AdolescentAgeStartDrinkingDependenceSlide.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240145329056091"/>
          <c:y val="4.4861391929187297E-2"/>
          <c:w val="0.82884429376883495"/>
          <c:h val="0.54469733844487966"/>
        </c:manualLayout>
      </c:layout>
      <c:barChart>
        <c:barDir val="col"/>
        <c:grouping val="clustered"/>
        <c:varyColors val="0"/>
        <c:ser>
          <c:idx val="0"/>
          <c:order val="0"/>
          <c:tx>
            <c:strRef>
              <c:f>Sheet1!$B$1</c:f>
              <c:strCache>
                <c:ptCount val="1"/>
                <c:pt idx="0">
                  <c:v>No Mental Illness and No Drug/Alcohol</c:v>
                </c:pt>
              </c:strCache>
            </c:strRef>
          </c:tx>
          <c:invertIfNegative val="0"/>
          <c:cat>
            <c:strRef>
              <c:f>Sheet1!$A$2:$A$5</c:f>
              <c:strCache>
                <c:ptCount val="4"/>
                <c:pt idx="0">
                  <c:v>Asthma and/or COPD</c:v>
                </c:pt>
                <c:pt idx="1">
                  <c:v>Congestive Heart Failure</c:v>
                </c:pt>
                <c:pt idx="2">
                  <c:v>Diabetes</c:v>
                </c:pt>
                <c:pt idx="3">
                  <c:v>Hypertension</c:v>
                </c:pt>
              </c:strCache>
            </c:strRef>
          </c:cat>
          <c:val>
            <c:numRef>
              <c:f>Sheet1!$B$2:$B$5</c:f>
              <c:numCache>
                <c:formatCode>"$"#,##0.00</c:formatCode>
                <c:ptCount val="4"/>
                <c:pt idx="0">
                  <c:v>8000</c:v>
                </c:pt>
                <c:pt idx="1">
                  <c:v>9488</c:v>
                </c:pt>
                <c:pt idx="2">
                  <c:v>9498</c:v>
                </c:pt>
                <c:pt idx="3">
                  <c:v>15691</c:v>
                </c:pt>
              </c:numCache>
            </c:numRef>
          </c:val>
          <c:extLst xmlns:c16r2="http://schemas.microsoft.com/office/drawing/2015/06/chart">
            <c:ext xmlns:c16="http://schemas.microsoft.com/office/drawing/2014/chart" uri="{C3380CC4-5D6E-409C-BE32-E72D297353CC}">
              <c16:uniqueId val="{00000000-6E6C-4094-9838-2FAB23352BA7}"/>
            </c:ext>
          </c:extLst>
        </c:ser>
        <c:ser>
          <c:idx val="1"/>
          <c:order val="1"/>
          <c:tx>
            <c:strRef>
              <c:f>Sheet1!$C$1</c:f>
              <c:strCache>
                <c:ptCount val="1"/>
                <c:pt idx="0">
                  <c:v>Mental Illness and No Drug/Alcohol</c:v>
                </c:pt>
              </c:strCache>
            </c:strRef>
          </c:tx>
          <c:invertIfNegative val="0"/>
          <c:cat>
            <c:strRef>
              <c:f>Sheet1!$A$2:$A$5</c:f>
              <c:strCache>
                <c:ptCount val="4"/>
                <c:pt idx="0">
                  <c:v>Asthma and/or COPD</c:v>
                </c:pt>
                <c:pt idx="1">
                  <c:v>Congestive Heart Failure</c:v>
                </c:pt>
                <c:pt idx="2">
                  <c:v>Diabetes</c:v>
                </c:pt>
                <c:pt idx="3">
                  <c:v>Hypertension</c:v>
                </c:pt>
              </c:strCache>
            </c:strRef>
          </c:cat>
          <c:val>
            <c:numRef>
              <c:f>Sheet1!$C$2:$C$5</c:f>
              <c:numCache>
                <c:formatCode>"$"#,##0.00</c:formatCode>
                <c:ptCount val="4"/>
                <c:pt idx="0">
                  <c:v>14081</c:v>
                </c:pt>
                <c:pt idx="1">
                  <c:v>15257</c:v>
                </c:pt>
                <c:pt idx="2">
                  <c:v>16267</c:v>
                </c:pt>
                <c:pt idx="3">
                  <c:v>24693</c:v>
                </c:pt>
              </c:numCache>
            </c:numRef>
          </c:val>
          <c:extLst xmlns:c16r2="http://schemas.microsoft.com/office/drawing/2015/06/chart">
            <c:ext xmlns:c16="http://schemas.microsoft.com/office/drawing/2014/chart" uri="{C3380CC4-5D6E-409C-BE32-E72D297353CC}">
              <c16:uniqueId val="{00000001-6E6C-4094-9838-2FAB23352BA7}"/>
            </c:ext>
          </c:extLst>
        </c:ser>
        <c:ser>
          <c:idx val="2"/>
          <c:order val="2"/>
          <c:tx>
            <c:strRef>
              <c:f>Sheet1!$D$1</c:f>
              <c:strCache>
                <c:ptCount val="1"/>
                <c:pt idx="0">
                  <c:v>No Mental Illness and Drug/Alcohol</c:v>
                </c:pt>
              </c:strCache>
            </c:strRef>
          </c:tx>
          <c:invertIfNegative val="0"/>
          <c:cat>
            <c:strRef>
              <c:f>Sheet1!$A$2:$A$5</c:f>
              <c:strCache>
                <c:ptCount val="4"/>
                <c:pt idx="0">
                  <c:v>Asthma and/or COPD</c:v>
                </c:pt>
                <c:pt idx="1">
                  <c:v>Congestive Heart Failure</c:v>
                </c:pt>
                <c:pt idx="2">
                  <c:v>Diabetes</c:v>
                </c:pt>
                <c:pt idx="3">
                  <c:v>Hypertension</c:v>
                </c:pt>
              </c:strCache>
            </c:strRef>
          </c:cat>
          <c:val>
            <c:numRef>
              <c:f>Sheet1!$D$2:$D$5</c:f>
              <c:numCache>
                <c:formatCode>"$"#,##0.00</c:formatCode>
                <c:ptCount val="4"/>
                <c:pt idx="0">
                  <c:v>15862</c:v>
                </c:pt>
                <c:pt idx="1">
                  <c:v>16058</c:v>
                </c:pt>
                <c:pt idx="2">
                  <c:v>18156</c:v>
                </c:pt>
                <c:pt idx="3">
                  <c:v>24281</c:v>
                </c:pt>
              </c:numCache>
            </c:numRef>
          </c:val>
          <c:extLst xmlns:c16r2="http://schemas.microsoft.com/office/drawing/2015/06/chart">
            <c:ext xmlns:c16="http://schemas.microsoft.com/office/drawing/2014/chart" uri="{C3380CC4-5D6E-409C-BE32-E72D297353CC}">
              <c16:uniqueId val="{00000002-6E6C-4094-9838-2FAB23352BA7}"/>
            </c:ext>
          </c:extLst>
        </c:ser>
        <c:ser>
          <c:idx val="3"/>
          <c:order val="3"/>
          <c:tx>
            <c:strRef>
              <c:f>Sheet1!$E$1</c:f>
              <c:strCache>
                <c:ptCount val="1"/>
                <c:pt idx="0">
                  <c:v>Mental Illness and Drug/Alcohol</c:v>
                </c:pt>
              </c:strCache>
            </c:strRef>
          </c:tx>
          <c:invertIfNegative val="0"/>
          <c:cat>
            <c:strRef>
              <c:f>Sheet1!$A$2:$A$5</c:f>
              <c:strCache>
                <c:ptCount val="4"/>
                <c:pt idx="0">
                  <c:v>Asthma and/or COPD</c:v>
                </c:pt>
                <c:pt idx="1">
                  <c:v>Congestive Heart Failure</c:v>
                </c:pt>
                <c:pt idx="2">
                  <c:v>Diabetes</c:v>
                </c:pt>
                <c:pt idx="3">
                  <c:v>Hypertension</c:v>
                </c:pt>
              </c:strCache>
            </c:strRef>
          </c:cat>
          <c:val>
            <c:numRef>
              <c:f>Sheet1!$E$2:$E$5</c:f>
              <c:numCache>
                <c:formatCode>"$"#,##0.00</c:formatCode>
                <c:ptCount val="4"/>
                <c:pt idx="0">
                  <c:v>24598</c:v>
                </c:pt>
                <c:pt idx="1">
                  <c:v>24927</c:v>
                </c:pt>
                <c:pt idx="2">
                  <c:v>36730</c:v>
                </c:pt>
                <c:pt idx="3">
                  <c:v>35840</c:v>
                </c:pt>
              </c:numCache>
            </c:numRef>
          </c:val>
          <c:extLst xmlns:c16r2="http://schemas.microsoft.com/office/drawing/2015/06/chart">
            <c:ext xmlns:c16="http://schemas.microsoft.com/office/drawing/2014/chart" uri="{C3380CC4-5D6E-409C-BE32-E72D297353CC}">
              <c16:uniqueId val="{00000003-6E6C-4094-9838-2FAB23352BA7}"/>
            </c:ext>
          </c:extLst>
        </c:ser>
        <c:dLbls>
          <c:showLegendKey val="0"/>
          <c:showVal val="0"/>
          <c:showCatName val="0"/>
          <c:showSerName val="0"/>
          <c:showPercent val="0"/>
          <c:showBubbleSize val="0"/>
        </c:dLbls>
        <c:gapWidth val="150"/>
        <c:axId val="180722136"/>
        <c:axId val="180722528"/>
      </c:barChart>
      <c:catAx>
        <c:axId val="180722136"/>
        <c:scaling>
          <c:orientation val="minMax"/>
        </c:scaling>
        <c:delete val="0"/>
        <c:axPos val="b"/>
        <c:numFmt formatCode="General" sourceLinked="1"/>
        <c:majorTickMark val="out"/>
        <c:minorTickMark val="none"/>
        <c:tickLblPos val="nextTo"/>
        <c:crossAx val="180722528"/>
        <c:crosses val="autoZero"/>
        <c:auto val="1"/>
        <c:lblAlgn val="ctr"/>
        <c:lblOffset val="100"/>
        <c:noMultiLvlLbl val="0"/>
      </c:catAx>
      <c:valAx>
        <c:axId val="180722528"/>
        <c:scaling>
          <c:orientation val="minMax"/>
        </c:scaling>
        <c:delete val="0"/>
        <c:axPos val="l"/>
        <c:majorGridlines/>
        <c:title>
          <c:tx>
            <c:rich>
              <a:bodyPr/>
              <a:lstStyle/>
              <a:p>
                <a:pPr>
                  <a:defRPr sz="1800" b="1" i="0" u="none" strike="noStrike" baseline="0">
                    <a:solidFill>
                      <a:srgbClr val="000000"/>
                    </a:solidFill>
                    <a:latin typeface="Calibri"/>
                    <a:ea typeface="Calibri"/>
                    <a:cs typeface="Calibri"/>
                  </a:defRPr>
                </a:pPr>
                <a:r>
                  <a:rPr lang="en-US"/>
                  <a:t>Annual Per Capita Cost</a:t>
                </a:r>
              </a:p>
            </c:rich>
          </c:tx>
          <c:layout>
            <c:manualLayout>
              <c:xMode val="edge"/>
              <c:yMode val="edge"/>
              <c:x val="0"/>
              <c:y val="3.6443349609231811E-2"/>
            </c:manualLayout>
          </c:layout>
          <c:overlay val="0"/>
        </c:title>
        <c:numFmt formatCode="\$#,##0" sourceLinked="0"/>
        <c:majorTickMark val="out"/>
        <c:minorTickMark val="none"/>
        <c:tickLblPos val="nextTo"/>
        <c:crossAx val="180722136"/>
        <c:crosses val="autoZero"/>
        <c:crossBetween val="between"/>
      </c:valAx>
      <c:spPr>
        <a:noFill/>
        <a:ln w="25401">
          <a:noFill/>
        </a:ln>
      </c:spPr>
    </c:plotArea>
    <c:legend>
      <c:legendPos val="r"/>
      <c:layout>
        <c:manualLayout>
          <c:xMode val="edge"/>
          <c:yMode val="edge"/>
          <c:x val="5.4058557640924813E-2"/>
          <c:y val="0.74270649129752653"/>
          <c:w val="0.68776654886643118"/>
          <c:h val="0.2362851850222634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17117447819022621"/>
          <c:y val="3.8449706654315276E-2"/>
          <c:w val="0.82882552180977376"/>
          <c:h val="0.80904180176007412"/>
        </c:manualLayout>
      </c:layout>
      <c:barChart>
        <c:barDir val="col"/>
        <c:grouping val="clustered"/>
        <c:varyColors val="0"/>
        <c:ser>
          <c:idx val="0"/>
          <c:order val="0"/>
          <c:spPr>
            <a:gradFill rotWithShape="1">
              <a:gsLst>
                <a:gs pos="0">
                  <a:schemeClr val="accent5">
                    <a:tint val="44000"/>
                    <a:satMod val="103000"/>
                    <a:lumMod val="102000"/>
                    <a:tint val="94000"/>
                  </a:schemeClr>
                </a:gs>
                <a:gs pos="50000">
                  <a:schemeClr val="accent5">
                    <a:tint val="44000"/>
                    <a:satMod val="110000"/>
                    <a:lumMod val="100000"/>
                    <a:shade val="100000"/>
                  </a:schemeClr>
                </a:gs>
                <a:gs pos="100000">
                  <a:schemeClr val="accent5">
                    <a:tint val="44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extLst xmlns:c16r2="http://schemas.microsoft.com/office/drawing/2015/06/chart">
              <c:ext xmlns:c16="http://schemas.microsoft.com/office/drawing/2014/chart" uri="{C3380CC4-5D6E-409C-BE32-E72D297353CC}">
                <c16:uniqueId val="{00000001-5392-443C-9ED1-477717C0C0FB}"/>
              </c:ext>
            </c:extLst>
          </c:dPt>
          <c:dLbls>
            <c:dLbl>
              <c:idx val="0"/>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392-443C-9ED1-477717C0C0F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Sheet1!$A$2</c:f>
              <c:numCache>
                <c:formatCode>General</c:formatCode>
                <c:ptCount val="1"/>
                <c:pt idx="0">
                  <c:v>47</c:v>
                </c:pt>
              </c:numCache>
            </c:numRef>
          </c:val>
          <c:extLst xmlns:c16r2="http://schemas.microsoft.com/office/drawing/2015/06/chart">
            <c:ext xmlns:c16="http://schemas.microsoft.com/office/drawing/2014/chart" uri="{C3380CC4-5D6E-409C-BE32-E72D297353CC}">
              <c16:uniqueId val="{00000002-5392-443C-9ED1-477717C0C0FB}"/>
            </c:ext>
          </c:extLst>
        </c:ser>
        <c:ser>
          <c:idx val="1"/>
          <c:order val="1"/>
          <c:spPr>
            <a:gradFill rotWithShape="1">
              <a:gsLst>
                <a:gs pos="0">
                  <a:schemeClr val="accent5">
                    <a:tint val="58000"/>
                    <a:satMod val="103000"/>
                    <a:lumMod val="102000"/>
                    <a:tint val="94000"/>
                  </a:schemeClr>
                </a:gs>
                <a:gs pos="50000">
                  <a:schemeClr val="accent5">
                    <a:tint val="58000"/>
                    <a:satMod val="110000"/>
                    <a:lumMod val="100000"/>
                    <a:shade val="100000"/>
                  </a:schemeClr>
                </a:gs>
                <a:gs pos="100000">
                  <a:schemeClr val="accent5">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Sheet1!$A$3</c:f>
              <c:numCache>
                <c:formatCode>General</c:formatCode>
                <c:ptCount val="1"/>
                <c:pt idx="0">
                  <c:v>45</c:v>
                </c:pt>
              </c:numCache>
            </c:numRef>
          </c:val>
          <c:extLst xmlns:c16r2="http://schemas.microsoft.com/office/drawing/2015/06/chart">
            <c:ext xmlns:c16="http://schemas.microsoft.com/office/drawing/2014/chart" uri="{C3380CC4-5D6E-409C-BE32-E72D297353CC}">
              <c16:uniqueId val="{00000003-5392-443C-9ED1-477717C0C0FB}"/>
            </c:ext>
          </c:extLst>
        </c:ser>
        <c:ser>
          <c:idx val="2"/>
          <c:order val="2"/>
          <c:spPr>
            <a:gradFill rotWithShape="1">
              <a:gsLst>
                <a:gs pos="0">
                  <a:schemeClr val="accent5">
                    <a:tint val="72000"/>
                    <a:satMod val="103000"/>
                    <a:lumMod val="102000"/>
                    <a:tint val="94000"/>
                  </a:schemeClr>
                </a:gs>
                <a:gs pos="50000">
                  <a:schemeClr val="accent5">
                    <a:tint val="72000"/>
                    <a:satMod val="110000"/>
                    <a:lumMod val="100000"/>
                    <a:shade val="100000"/>
                  </a:schemeClr>
                </a:gs>
                <a:gs pos="100000">
                  <a:schemeClr val="accent5">
                    <a:tint val="72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Sheet1!$A$4</c:f>
              <c:numCache>
                <c:formatCode>General</c:formatCode>
                <c:ptCount val="1"/>
                <c:pt idx="0">
                  <c:v>38</c:v>
                </c:pt>
              </c:numCache>
            </c:numRef>
          </c:val>
          <c:extLst xmlns:c16r2="http://schemas.microsoft.com/office/drawing/2015/06/chart">
            <c:ext xmlns:c16="http://schemas.microsoft.com/office/drawing/2014/chart" uri="{C3380CC4-5D6E-409C-BE32-E72D297353CC}">
              <c16:uniqueId val="{00000004-5392-443C-9ED1-477717C0C0FB}"/>
            </c:ext>
          </c:extLst>
        </c:ser>
        <c:ser>
          <c:idx val="3"/>
          <c:order val="3"/>
          <c:spPr>
            <a:gradFill rotWithShape="1">
              <a:gsLst>
                <a:gs pos="0">
                  <a:schemeClr val="accent5">
                    <a:tint val="86000"/>
                    <a:satMod val="103000"/>
                    <a:lumMod val="102000"/>
                    <a:tint val="94000"/>
                  </a:schemeClr>
                </a:gs>
                <a:gs pos="50000">
                  <a:schemeClr val="accent5">
                    <a:tint val="86000"/>
                    <a:satMod val="110000"/>
                    <a:lumMod val="100000"/>
                    <a:shade val="100000"/>
                  </a:schemeClr>
                </a:gs>
                <a:gs pos="100000">
                  <a:schemeClr val="accent5">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Sheet1!$A$5</c:f>
              <c:numCache>
                <c:formatCode>General</c:formatCode>
                <c:ptCount val="1"/>
                <c:pt idx="0">
                  <c:v>32</c:v>
                </c:pt>
              </c:numCache>
            </c:numRef>
          </c:val>
          <c:extLst xmlns:c16r2="http://schemas.microsoft.com/office/drawing/2015/06/chart">
            <c:ext xmlns:c16="http://schemas.microsoft.com/office/drawing/2014/chart" uri="{C3380CC4-5D6E-409C-BE32-E72D297353CC}">
              <c16:uniqueId val="{00000005-5392-443C-9ED1-477717C0C0FB}"/>
            </c:ext>
          </c:extLst>
        </c:ser>
        <c:ser>
          <c:idx val="4"/>
          <c:order val="4"/>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Sheet1!$A$6</c:f>
              <c:numCache>
                <c:formatCode>General</c:formatCode>
                <c:ptCount val="1"/>
                <c:pt idx="0">
                  <c:v>28</c:v>
                </c:pt>
              </c:numCache>
            </c:numRef>
          </c:val>
          <c:extLst xmlns:c16r2="http://schemas.microsoft.com/office/drawing/2015/06/chart">
            <c:ext xmlns:c16="http://schemas.microsoft.com/office/drawing/2014/chart" uri="{C3380CC4-5D6E-409C-BE32-E72D297353CC}">
              <c16:uniqueId val="{00000006-5392-443C-9ED1-477717C0C0FB}"/>
            </c:ext>
          </c:extLst>
        </c:ser>
        <c:ser>
          <c:idx val="5"/>
          <c:order val="5"/>
          <c:spPr>
            <a:gradFill rotWithShape="1">
              <a:gsLst>
                <a:gs pos="0">
                  <a:schemeClr val="accent5">
                    <a:shade val="86000"/>
                    <a:satMod val="103000"/>
                    <a:lumMod val="102000"/>
                    <a:tint val="94000"/>
                  </a:schemeClr>
                </a:gs>
                <a:gs pos="50000">
                  <a:schemeClr val="accent5">
                    <a:shade val="86000"/>
                    <a:satMod val="110000"/>
                    <a:lumMod val="100000"/>
                    <a:shade val="100000"/>
                  </a:schemeClr>
                </a:gs>
                <a:gs pos="100000">
                  <a:schemeClr val="accent5">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Sheet1!$A$7</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7-5392-443C-9ED1-477717C0C0FB}"/>
            </c:ext>
          </c:extLst>
        </c:ser>
        <c:ser>
          <c:idx val="6"/>
          <c:order val="6"/>
          <c:spPr>
            <a:gradFill rotWithShape="1">
              <a:gsLst>
                <a:gs pos="0">
                  <a:schemeClr val="accent5">
                    <a:shade val="72000"/>
                    <a:satMod val="103000"/>
                    <a:lumMod val="102000"/>
                    <a:tint val="94000"/>
                  </a:schemeClr>
                </a:gs>
                <a:gs pos="50000">
                  <a:schemeClr val="accent5">
                    <a:shade val="72000"/>
                    <a:satMod val="110000"/>
                    <a:lumMod val="100000"/>
                    <a:shade val="100000"/>
                  </a:schemeClr>
                </a:gs>
                <a:gs pos="100000">
                  <a:schemeClr val="accent5">
                    <a:shade val="72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Sheet1!$A$8</c:f>
              <c:numCache>
                <c:formatCode>General</c:formatCode>
                <c:ptCount val="1"/>
                <c:pt idx="0">
                  <c:v>17</c:v>
                </c:pt>
              </c:numCache>
            </c:numRef>
          </c:val>
          <c:extLst xmlns:c16r2="http://schemas.microsoft.com/office/drawing/2015/06/chart">
            <c:ext xmlns:c16="http://schemas.microsoft.com/office/drawing/2014/chart" uri="{C3380CC4-5D6E-409C-BE32-E72D297353CC}">
              <c16:uniqueId val="{00000008-5392-443C-9ED1-477717C0C0FB}"/>
            </c:ext>
          </c:extLst>
        </c:ser>
        <c:ser>
          <c:idx val="7"/>
          <c:order val="7"/>
          <c:spPr>
            <a:gradFill rotWithShape="1">
              <a:gsLst>
                <a:gs pos="0">
                  <a:schemeClr val="accent5">
                    <a:shade val="58000"/>
                    <a:satMod val="103000"/>
                    <a:lumMod val="102000"/>
                    <a:tint val="94000"/>
                  </a:schemeClr>
                </a:gs>
                <a:gs pos="50000">
                  <a:schemeClr val="accent5">
                    <a:shade val="58000"/>
                    <a:satMod val="110000"/>
                    <a:lumMod val="100000"/>
                    <a:shade val="100000"/>
                  </a:schemeClr>
                </a:gs>
                <a:gs pos="100000">
                  <a:schemeClr val="accent5">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Sheet1!$A$9</c:f>
              <c:numCache>
                <c:formatCode>General</c:formatCode>
                <c:ptCount val="1"/>
                <c:pt idx="0">
                  <c:v>11</c:v>
                </c:pt>
              </c:numCache>
            </c:numRef>
          </c:val>
          <c:extLst xmlns:c16r2="http://schemas.microsoft.com/office/drawing/2015/06/chart">
            <c:ext xmlns:c16="http://schemas.microsoft.com/office/drawing/2014/chart" uri="{C3380CC4-5D6E-409C-BE32-E72D297353CC}">
              <c16:uniqueId val="{00000009-5392-443C-9ED1-477717C0C0FB}"/>
            </c:ext>
          </c:extLst>
        </c:ser>
        <c:ser>
          <c:idx val="8"/>
          <c:order val="8"/>
          <c:spPr>
            <a:gradFill rotWithShape="1">
              <a:gsLst>
                <a:gs pos="0">
                  <a:schemeClr val="accent5">
                    <a:shade val="44000"/>
                    <a:satMod val="103000"/>
                    <a:lumMod val="102000"/>
                    <a:tint val="94000"/>
                  </a:schemeClr>
                </a:gs>
                <a:gs pos="50000">
                  <a:schemeClr val="accent5">
                    <a:shade val="44000"/>
                    <a:satMod val="110000"/>
                    <a:lumMod val="100000"/>
                    <a:shade val="100000"/>
                  </a:schemeClr>
                </a:gs>
                <a:gs pos="100000">
                  <a:schemeClr val="accent5">
                    <a:shade val="44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Sheet1!$A$10</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A-5392-443C-9ED1-477717C0C0FB}"/>
            </c:ext>
          </c:extLst>
        </c:ser>
        <c:dLbls>
          <c:showLegendKey val="0"/>
          <c:showVal val="0"/>
          <c:showCatName val="0"/>
          <c:showSerName val="0"/>
          <c:showPercent val="0"/>
          <c:showBubbleSize val="0"/>
        </c:dLbls>
        <c:gapWidth val="100"/>
        <c:overlap val="-24"/>
        <c:axId val="107216472"/>
        <c:axId val="105682104"/>
      </c:barChart>
      <c:catAx>
        <c:axId val="107216472"/>
        <c:scaling>
          <c:orientation val="minMax"/>
        </c:scaling>
        <c:delete val="1"/>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Age Began Drinking </a:t>
                </a:r>
              </a:p>
            </c:rich>
          </c:tx>
          <c:layout>
            <c:manualLayout>
              <c:xMode val="edge"/>
              <c:yMode val="edge"/>
              <c:x val="0.42758415750804002"/>
              <c:y val="0.94305167661779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05682104"/>
        <c:crosses val="autoZero"/>
        <c:auto val="1"/>
        <c:lblAlgn val="ctr"/>
        <c:lblOffset val="100"/>
        <c:noMultiLvlLbl val="0"/>
      </c:catAx>
      <c:valAx>
        <c:axId val="105682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dirty="0"/>
                  <a:t>Percentage Lifetime Diagnosis Alcohol Dependence </a:t>
                </a:r>
              </a:p>
            </c:rich>
          </c:tx>
          <c:layout>
            <c:manualLayout>
              <c:xMode val="edge"/>
              <c:yMode val="edge"/>
              <c:x val="1.4295241164067688E-2"/>
              <c:y val="0.16299254021703038"/>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216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Probability of Substance Abuse/Dependence Diagnosis</a:t>
            </a:r>
          </a:p>
        </c:rich>
      </c:tx>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CRAFFT SCORE</c:v>
                </c:pt>
              </c:strCache>
            </c:strRef>
          </c:tx>
          <c:spPr>
            <a:gradFill>
              <a:gsLst>
                <a:gs pos="0">
                  <a:schemeClr val="accent5"/>
                </a:gs>
                <a:gs pos="100000">
                  <a:schemeClr val="accent5">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Sheet1!$A$2:$A$7</c:f>
              <c:numCache>
                <c:formatCode>General</c:formatCode>
                <c:ptCount val="6"/>
                <c:pt idx="0">
                  <c:v>1</c:v>
                </c:pt>
                <c:pt idx="1">
                  <c:v>2</c:v>
                </c:pt>
                <c:pt idx="2">
                  <c:v>3</c:v>
                </c:pt>
                <c:pt idx="3">
                  <c:v>4</c:v>
                </c:pt>
                <c:pt idx="4">
                  <c:v>5</c:v>
                </c:pt>
                <c:pt idx="5">
                  <c:v>6</c:v>
                </c:pt>
              </c:numCache>
            </c:numRef>
          </c:cat>
          <c:val>
            <c:numRef>
              <c:f>Sheet1!$B$2:$B$7</c:f>
              <c:numCache>
                <c:formatCode>0%</c:formatCode>
                <c:ptCount val="6"/>
                <c:pt idx="0">
                  <c:v>0.3</c:v>
                </c:pt>
                <c:pt idx="1">
                  <c:v>0.5</c:v>
                </c:pt>
                <c:pt idx="2">
                  <c:v>0.7</c:v>
                </c:pt>
                <c:pt idx="3">
                  <c:v>0.8</c:v>
                </c:pt>
                <c:pt idx="4">
                  <c:v>0.9</c:v>
                </c:pt>
                <c:pt idx="5">
                  <c:v>1</c:v>
                </c:pt>
              </c:numCache>
            </c:numRef>
          </c:val>
          <c:extLst xmlns:c16r2="http://schemas.microsoft.com/office/drawing/2015/06/chart">
            <c:ext xmlns:c16="http://schemas.microsoft.com/office/drawing/2014/chart" uri="{C3380CC4-5D6E-409C-BE32-E72D297353CC}">
              <c16:uniqueId val="{00000000-5F9C-49BA-8D28-12B7AC591AC5}"/>
            </c:ext>
          </c:extLst>
        </c:ser>
        <c:dLbls>
          <c:dLblPos val="inEnd"/>
          <c:showLegendKey val="0"/>
          <c:showVal val="1"/>
          <c:showCatName val="0"/>
          <c:showSerName val="0"/>
          <c:showPercent val="0"/>
          <c:showBubbleSize val="0"/>
        </c:dLbls>
        <c:gapWidth val="41"/>
        <c:axId val="274081584"/>
        <c:axId val="274081976"/>
      </c:barChart>
      <c:catAx>
        <c:axId val="2740815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effectLst/>
                <a:latin typeface="+mn-lt"/>
                <a:ea typeface="+mn-ea"/>
                <a:cs typeface="+mn-cs"/>
              </a:defRPr>
            </a:pPr>
            <a:endParaRPr lang="en-US"/>
          </a:p>
        </c:txPr>
        <c:crossAx val="274081976"/>
        <c:crosses val="autoZero"/>
        <c:auto val="1"/>
        <c:lblAlgn val="ctr"/>
        <c:lblOffset val="100"/>
        <c:noMultiLvlLbl val="0"/>
      </c:catAx>
      <c:valAx>
        <c:axId val="274081976"/>
        <c:scaling>
          <c:orientation val="minMax"/>
          <c:max val="1"/>
        </c:scaling>
        <c:delete val="1"/>
        <c:axPos val="l"/>
        <c:numFmt formatCode="0%" sourceLinked="1"/>
        <c:majorTickMark val="none"/>
        <c:minorTickMark val="none"/>
        <c:tickLblPos val="nextTo"/>
        <c:crossAx val="2740815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svg"/><Relationship Id="rId1" Type="http://schemas.openxmlformats.org/officeDocument/2006/relationships/image" Target="../media/image29.png"/><Relationship Id="rId6" Type="http://schemas.openxmlformats.org/officeDocument/2006/relationships/image" Target="../media/image26.svg"/><Relationship Id="rId5" Type="http://schemas.openxmlformats.org/officeDocument/2006/relationships/image" Target="../media/image31.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svg"/><Relationship Id="rId1" Type="http://schemas.openxmlformats.org/officeDocument/2006/relationships/image" Target="../media/image29.png"/><Relationship Id="rId6" Type="http://schemas.openxmlformats.org/officeDocument/2006/relationships/image" Target="../media/image26.svg"/><Relationship Id="rId5" Type="http://schemas.openxmlformats.org/officeDocument/2006/relationships/image" Target="../media/image3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C9D19B-8A4A-4B84-99F1-009EA7FE3A07}"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5B60C96B-0FF1-4D37-A9BF-ECFB6F107A22}">
      <dgm:prSet/>
      <dgm:spPr/>
      <dgm:t>
        <a:bodyPr/>
        <a:lstStyle/>
        <a:p>
          <a:r>
            <a:rPr lang="en-US"/>
            <a:t>Delta-9-tetrahydrocannabinol or THC accounts for most of marijuana's psychoactive, or mind-altering, effects. </a:t>
          </a:r>
        </a:p>
      </dgm:t>
    </dgm:pt>
    <dgm:pt modelId="{A6D45BAA-0EAE-41D5-AB16-9F8CFD738D36}" type="parTrans" cxnId="{BEAC328C-4D43-4544-8A36-1CA8D1FBBB11}">
      <dgm:prSet/>
      <dgm:spPr/>
      <dgm:t>
        <a:bodyPr/>
        <a:lstStyle/>
        <a:p>
          <a:endParaRPr lang="en-US"/>
        </a:p>
      </dgm:t>
    </dgm:pt>
    <dgm:pt modelId="{E0494A0D-A5ED-491F-A892-30321EB50CDB}" type="sibTrans" cxnId="{BEAC328C-4D43-4544-8A36-1CA8D1FBBB11}">
      <dgm:prSet/>
      <dgm:spPr/>
      <dgm:t>
        <a:bodyPr/>
        <a:lstStyle/>
        <a:p>
          <a:endParaRPr lang="en-US"/>
        </a:p>
      </dgm:t>
    </dgm:pt>
    <dgm:pt modelId="{36C6B3A5-0AF2-4913-B07D-FFF47800561D}">
      <dgm:prSet/>
      <dgm:spPr/>
      <dgm:t>
        <a:bodyPr/>
        <a:lstStyle/>
        <a:p>
          <a:r>
            <a:rPr lang="en-US"/>
            <a:t>THC is non-water soluble.  THC is fat soluble.  THC loves fat.  </a:t>
          </a:r>
        </a:p>
      </dgm:t>
    </dgm:pt>
    <dgm:pt modelId="{1F859179-20AD-443D-832A-B91B8F7FE80C}" type="parTrans" cxnId="{11581385-672A-403C-B711-944737A94F61}">
      <dgm:prSet/>
      <dgm:spPr/>
      <dgm:t>
        <a:bodyPr/>
        <a:lstStyle/>
        <a:p>
          <a:endParaRPr lang="en-US"/>
        </a:p>
      </dgm:t>
    </dgm:pt>
    <dgm:pt modelId="{91DA8758-B11B-4491-81FF-CB509672D04B}" type="sibTrans" cxnId="{11581385-672A-403C-B711-944737A94F61}">
      <dgm:prSet/>
      <dgm:spPr/>
      <dgm:t>
        <a:bodyPr/>
        <a:lstStyle/>
        <a:p>
          <a:endParaRPr lang="en-US"/>
        </a:p>
      </dgm:t>
    </dgm:pt>
    <dgm:pt modelId="{943D1BD6-6C8A-4E81-9540-21619A3A63D8}">
      <dgm:prSet/>
      <dgm:spPr/>
      <dgm:t>
        <a:bodyPr/>
        <a:lstStyle/>
        <a:p>
          <a:r>
            <a:rPr lang="en-US"/>
            <a:t>It stores in the fat cells of the body, the brain, the liver, the kidneys, in other words - the major organs</a:t>
          </a:r>
        </a:p>
      </dgm:t>
    </dgm:pt>
    <dgm:pt modelId="{57C6ADBF-FCEF-49F3-A57C-96A68B3AA209}" type="parTrans" cxnId="{202FF94D-8BB3-4734-9654-482CDE0B1C1B}">
      <dgm:prSet/>
      <dgm:spPr/>
      <dgm:t>
        <a:bodyPr/>
        <a:lstStyle/>
        <a:p>
          <a:endParaRPr lang="en-US"/>
        </a:p>
      </dgm:t>
    </dgm:pt>
    <dgm:pt modelId="{CC332037-C0A0-4C2E-844F-1664D1AB2F9B}" type="sibTrans" cxnId="{202FF94D-8BB3-4734-9654-482CDE0B1C1B}">
      <dgm:prSet/>
      <dgm:spPr/>
      <dgm:t>
        <a:bodyPr/>
        <a:lstStyle/>
        <a:p>
          <a:endParaRPr lang="en-US"/>
        </a:p>
      </dgm:t>
    </dgm:pt>
    <dgm:pt modelId="{75D9019E-5FF6-4E90-87DC-513728678B72}">
      <dgm:prSet/>
      <dgm:spPr/>
      <dgm:t>
        <a:bodyPr/>
        <a:lstStyle/>
        <a:p>
          <a:r>
            <a:rPr lang="en-US"/>
            <a:t>The half- life of THC for an infrequent user is 1.3 days and for frequent users 5-13 days (Smith-Kielland, Skuterud, &amp; Morland, 1999)</a:t>
          </a:r>
        </a:p>
      </dgm:t>
    </dgm:pt>
    <dgm:pt modelId="{3F3F4AF9-05D9-4432-A72B-CD2925C0BE15}" type="parTrans" cxnId="{0737A1BB-3ED1-4B00-B0F7-9949E6298EF1}">
      <dgm:prSet/>
      <dgm:spPr/>
      <dgm:t>
        <a:bodyPr/>
        <a:lstStyle/>
        <a:p>
          <a:endParaRPr lang="en-US"/>
        </a:p>
      </dgm:t>
    </dgm:pt>
    <dgm:pt modelId="{994E5A89-6BB3-4E7C-86A1-9AA3F0118DE2}" type="sibTrans" cxnId="{0737A1BB-3ED1-4B00-B0F7-9949E6298EF1}">
      <dgm:prSet/>
      <dgm:spPr/>
      <dgm:t>
        <a:bodyPr/>
        <a:lstStyle/>
        <a:p>
          <a:endParaRPr lang="en-US"/>
        </a:p>
      </dgm:t>
    </dgm:pt>
    <dgm:pt modelId="{289C7F08-C80D-4803-A9B1-E08884090146}" type="pres">
      <dgm:prSet presAssocID="{CCC9D19B-8A4A-4B84-99F1-009EA7FE3A07}" presName="matrix" presStyleCnt="0">
        <dgm:presLayoutVars>
          <dgm:chMax val="1"/>
          <dgm:dir/>
          <dgm:resizeHandles val="exact"/>
        </dgm:presLayoutVars>
      </dgm:prSet>
      <dgm:spPr/>
      <dgm:t>
        <a:bodyPr/>
        <a:lstStyle/>
        <a:p>
          <a:endParaRPr lang="en-US"/>
        </a:p>
      </dgm:t>
    </dgm:pt>
    <dgm:pt modelId="{25B34D54-CC03-4DB1-9A53-51B83F34243E}" type="pres">
      <dgm:prSet presAssocID="{CCC9D19B-8A4A-4B84-99F1-009EA7FE3A07}" presName="diamond" presStyleLbl="bgShp" presStyleIdx="0" presStyleCnt="1"/>
      <dgm:spPr/>
    </dgm:pt>
    <dgm:pt modelId="{E02048EA-632C-4336-A927-3D3A42EEBACD}" type="pres">
      <dgm:prSet presAssocID="{CCC9D19B-8A4A-4B84-99F1-009EA7FE3A07}" presName="quad1" presStyleLbl="node1" presStyleIdx="0" presStyleCnt="4">
        <dgm:presLayoutVars>
          <dgm:chMax val="0"/>
          <dgm:chPref val="0"/>
          <dgm:bulletEnabled val="1"/>
        </dgm:presLayoutVars>
      </dgm:prSet>
      <dgm:spPr/>
      <dgm:t>
        <a:bodyPr/>
        <a:lstStyle/>
        <a:p>
          <a:endParaRPr lang="en-US"/>
        </a:p>
      </dgm:t>
    </dgm:pt>
    <dgm:pt modelId="{1852202B-38DC-4C94-B8B0-C3F40E8AF3E6}" type="pres">
      <dgm:prSet presAssocID="{CCC9D19B-8A4A-4B84-99F1-009EA7FE3A07}" presName="quad2" presStyleLbl="node1" presStyleIdx="1" presStyleCnt="4">
        <dgm:presLayoutVars>
          <dgm:chMax val="0"/>
          <dgm:chPref val="0"/>
          <dgm:bulletEnabled val="1"/>
        </dgm:presLayoutVars>
      </dgm:prSet>
      <dgm:spPr/>
      <dgm:t>
        <a:bodyPr/>
        <a:lstStyle/>
        <a:p>
          <a:endParaRPr lang="en-US"/>
        </a:p>
      </dgm:t>
    </dgm:pt>
    <dgm:pt modelId="{84C81493-47F2-4CC9-8FE8-71F253628BA4}" type="pres">
      <dgm:prSet presAssocID="{CCC9D19B-8A4A-4B84-99F1-009EA7FE3A07}" presName="quad3" presStyleLbl="node1" presStyleIdx="2" presStyleCnt="4">
        <dgm:presLayoutVars>
          <dgm:chMax val="0"/>
          <dgm:chPref val="0"/>
          <dgm:bulletEnabled val="1"/>
        </dgm:presLayoutVars>
      </dgm:prSet>
      <dgm:spPr/>
      <dgm:t>
        <a:bodyPr/>
        <a:lstStyle/>
        <a:p>
          <a:endParaRPr lang="en-US"/>
        </a:p>
      </dgm:t>
    </dgm:pt>
    <dgm:pt modelId="{CC187CD7-526B-4831-827C-31ACE10C8FD7}" type="pres">
      <dgm:prSet presAssocID="{CCC9D19B-8A4A-4B84-99F1-009EA7FE3A07}" presName="quad4" presStyleLbl="node1" presStyleIdx="3" presStyleCnt="4">
        <dgm:presLayoutVars>
          <dgm:chMax val="0"/>
          <dgm:chPref val="0"/>
          <dgm:bulletEnabled val="1"/>
        </dgm:presLayoutVars>
      </dgm:prSet>
      <dgm:spPr/>
      <dgm:t>
        <a:bodyPr/>
        <a:lstStyle/>
        <a:p>
          <a:endParaRPr lang="en-US"/>
        </a:p>
      </dgm:t>
    </dgm:pt>
  </dgm:ptLst>
  <dgm:cxnLst>
    <dgm:cxn modelId="{5060D985-2B66-4FA7-A626-E6F91CAD7595}" type="presOf" srcId="{36C6B3A5-0AF2-4913-B07D-FFF47800561D}" destId="{1852202B-38DC-4C94-B8B0-C3F40E8AF3E6}" srcOrd="0" destOrd="0" presId="urn:microsoft.com/office/officeart/2005/8/layout/matrix3"/>
    <dgm:cxn modelId="{1A55250D-8499-4611-B42F-050E9EE8600E}" type="presOf" srcId="{5B60C96B-0FF1-4D37-A9BF-ECFB6F107A22}" destId="{E02048EA-632C-4336-A927-3D3A42EEBACD}" srcOrd="0" destOrd="0" presId="urn:microsoft.com/office/officeart/2005/8/layout/matrix3"/>
    <dgm:cxn modelId="{202FF94D-8BB3-4734-9654-482CDE0B1C1B}" srcId="{CCC9D19B-8A4A-4B84-99F1-009EA7FE3A07}" destId="{943D1BD6-6C8A-4E81-9540-21619A3A63D8}" srcOrd="2" destOrd="0" parTransId="{57C6ADBF-FCEF-49F3-A57C-96A68B3AA209}" sibTransId="{CC332037-C0A0-4C2E-844F-1664D1AB2F9B}"/>
    <dgm:cxn modelId="{BEAC328C-4D43-4544-8A36-1CA8D1FBBB11}" srcId="{CCC9D19B-8A4A-4B84-99F1-009EA7FE3A07}" destId="{5B60C96B-0FF1-4D37-A9BF-ECFB6F107A22}" srcOrd="0" destOrd="0" parTransId="{A6D45BAA-0EAE-41D5-AB16-9F8CFD738D36}" sibTransId="{E0494A0D-A5ED-491F-A892-30321EB50CDB}"/>
    <dgm:cxn modelId="{7AE1CA29-2177-4DC7-8AC4-4DD462D95019}" type="presOf" srcId="{75D9019E-5FF6-4E90-87DC-513728678B72}" destId="{CC187CD7-526B-4831-827C-31ACE10C8FD7}" srcOrd="0" destOrd="0" presId="urn:microsoft.com/office/officeart/2005/8/layout/matrix3"/>
    <dgm:cxn modelId="{BE395D67-549B-42E3-BA78-8F490BBE377A}" type="presOf" srcId="{CCC9D19B-8A4A-4B84-99F1-009EA7FE3A07}" destId="{289C7F08-C80D-4803-A9B1-E08884090146}" srcOrd="0" destOrd="0" presId="urn:microsoft.com/office/officeart/2005/8/layout/matrix3"/>
    <dgm:cxn modelId="{11581385-672A-403C-B711-944737A94F61}" srcId="{CCC9D19B-8A4A-4B84-99F1-009EA7FE3A07}" destId="{36C6B3A5-0AF2-4913-B07D-FFF47800561D}" srcOrd="1" destOrd="0" parTransId="{1F859179-20AD-443D-832A-B91B8F7FE80C}" sibTransId="{91DA8758-B11B-4491-81FF-CB509672D04B}"/>
    <dgm:cxn modelId="{0737A1BB-3ED1-4B00-B0F7-9949E6298EF1}" srcId="{CCC9D19B-8A4A-4B84-99F1-009EA7FE3A07}" destId="{75D9019E-5FF6-4E90-87DC-513728678B72}" srcOrd="3" destOrd="0" parTransId="{3F3F4AF9-05D9-4432-A72B-CD2925C0BE15}" sibTransId="{994E5A89-6BB3-4E7C-86A1-9AA3F0118DE2}"/>
    <dgm:cxn modelId="{BCF4073F-A47A-412A-84D8-7977A994A420}" type="presOf" srcId="{943D1BD6-6C8A-4E81-9540-21619A3A63D8}" destId="{84C81493-47F2-4CC9-8FE8-71F253628BA4}" srcOrd="0" destOrd="0" presId="urn:microsoft.com/office/officeart/2005/8/layout/matrix3"/>
    <dgm:cxn modelId="{75D681E8-B8B4-40B0-A147-7F70D3751B10}" type="presParOf" srcId="{289C7F08-C80D-4803-A9B1-E08884090146}" destId="{25B34D54-CC03-4DB1-9A53-51B83F34243E}" srcOrd="0" destOrd="0" presId="urn:microsoft.com/office/officeart/2005/8/layout/matrix3"/>
    <dgm:cxn modelId="{C5BCB73A-94DA-4E8D-805D-2CD9BC9F8286}" type="presParOf" srcId="{289C7F08-C80D-4803-A9B1-E08884090146}" destId="{E02048EA-632C-4336-A927-3D3A42EEBACD}" srcOrd="1" destOrd="0" presId="urn:microsoft.com/office/officeart/2005/8/layout/matrix3"/>
    <dgm:cxn modelId="{B6E2F1A9-7269-4658-9A54-01C4A88917AF}" type="presParOf" srcId="{289C7F08-C80D-4803-A9B1-E08884090146}" destId="{1852202B-38DC-4C94-B8B0-C3F40E8AF3E6}" srcOrd="2" destOrd="0" presId="urn:microsoft.com/office/officeart/2005/8/layout/matrix3"/>
    <dgm:cxn modelId="{CA530717-796C-4E4C-8881-94FE6AE17523}" type="presParOf" srcId="{289C7F08-C80D-4803-A9B1-E08884090146}" destId="{84C81493-47F2-4CC9-8FE8-71F253628BA4}" srcOrd="3" destOrd="0" presId="urn:microsoft.com/office/officeart/2005/8/layout/matrix3"/>
    <dgm:cxn modelId="{BAF7B02D-BDFB-4633-93E1-E2885072C312}" type="presParOf" srcId="{289C7F08-C80D-4803-A9B1-E08884090146}" destId="{CC187CD7-526B-4831-827C-31ACE10C8FD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C5E759-6EB3-4AC7-9521-11238799A03A}" type="doc">
      <dgm:prSet loTypeId="urn:microsoft.com/office/officeart/2008/layout/LinedList" loCatId="list" qsTypeId="urn:microsoft.com/office/officeart/2005/8/quickstyle/simple2" qsCatId="simple" csTypeId="urn:microsoft.com/office/officeart/2005/8/colors/colorful2" csCatId="colorful" phldr="1"/>
      <dgm:spPr/>
    </dgm:pt>
    <dgm:pt modelId="{D54D4AD7-D363-4F8A-AFA8-92BEADFDB0F5}">
      <dgm:prSet phldrT="[Text]"/>
      <dgm:spPr/>
      <dgm:t>
        <a:bodyPr/>
        <a:lstStyle/>
        <a:p>
          <a:r>
            <a:rPr lang="en-US" b="1" dirty="0">
              <a:solidFill>
                <a:schemeClr val="tx1">
                  <a:lumMod val="85000"/>
                  <a:lumOff val="15000"/>
                </a:schemeClr>
              </a:solidFill>
              <a:latin typeface="+mj-lt"/>
            </a:rPr>
            <a:t>Nearly 1 in 12 </a:t>
          </a:r>
        </a:p>
        <a:p>
          <a:r>
            <a:rPr lang="en-US" b="1" dirty="0">
              <a:solidFill>
                <a:schemeClr val="tx1">
                  <a:lumMod val="85000"/>
                  <a:lumOff val="15000"/>
                </a:schemeClr>
              </a:solidFill>
              <a:latin typeface="+mj-lt"/>
            </a:rPr>
            <a:t>US Adults had a Substance Use Disorder in the past year</a:t>
          </a:r>
        </a:p>
        <a:p>
          <a:r>
            <a:rPr lang="en-US" dirty="0" smtClean="0">
              <a:solidFill>
                <a:srgbClr val="8B2331"/>
              </a:solidFill>
            </a:rPr>
            <a:t>19.3 </a:t>
          </a:r>
          <a:r>
            <a:rPr lang="en-US" dirty="0">
              <a:solidFill>
                <a:srgbClr val="8B2331"/>
              </a:solidFill>
            </a:rPr>
            <a:t>MILLION </a:t>
          </a:r>
        </a:p>
      </dgm:t>
    </dgm:pt>
    <dgm:pt modelId="{B453BBCF-A3CE-4B4B-9A49-80CB62B3F42E}" type="parTrans" cxnId="{416AD424-92B2-44D6-9D2E-42A8E7C21276}">
      <dgm:prSet/>
      <dgm:spPr/>
      <dgm:t>
        <a:bodyPr/>
        <a:lstStyle/>
        <a:p>
          <a:endParaRPr lang="en-US"/>
        </a:p>
      </dgm:t>
    </dgm:pt>
    <dgm:pt modelId="{E05E21F3-87AC-4B84-A8F9-E716E05EB6FF}" type="sibTrans" cxnId="{416AD424-92B2-44D6-9D2E-42A8E7C21276}">
      <dgm:prSet/>
      <dgm:spPr/>
      <dgm:t>
        <a:bodyPr/>
        <a:lstStyle/>
        <a:p>
          <a:endParaRPr lang="en-US"/>
        </a:p>
      </dgm:t>
    </dgm:pt>
    <dgm:pt modelId="{07B9476C-7F6F-4163-96E1-2BB948AF7036}">
      <dgm:prSet phldrT="[Text]"/>
      <dgm:spPr/>
      <dgm:t>
        <a:bodyPr/>
        <a:lstStyle/>
        <a:p>
          <a:r>
            <a:rPr lang="en-US" b="1" dirty="0">
              <a:solidFill>
                <a:schemeClr val="tx1">
                  <a:lumMod val="85000"/>
                  <a:lumOff val="15000"/>
                </a:schemeClr>
              </a:solidFill>
              <a:latin typeface="+mj-lt"/>
            </a:rPr>
            <a:t>Nearly 1 in 5 </a:t>
          </a:r>
        </a:p>
        <a:p>
          <a:r>
            <a:rPr lang="en-US" b="1" dirty="0">
              <a:solidFill>
                <a:schemeClr val="tx1">
                  <a:lumMod val="85000"/>
                  <a:lumOff val="15000"/>
                </a:schemeClr>
              </a:solidFill>
              <a:latin typeface="+mj-lt"/>
            </a:rPr>
            <a:t>US Adults had any mental illness</a:t>
          </a:r>
        </a:p>
        <a:p>
          <a:r>
            <a:rPr lang="en-US" b="1" dirty="0">
              <a:solidFill>
                <a:schemeClr val="tx1">
                  <a:lumMod val="85000"/>
                  <a:lumOff val="15000"/>
                </a:schemeClr>
              </a:solidFill>
              <a:latin typeface="+mj-lt"/>
            </a:rPr>
            <a:t>in the past year </a:t>
          </a:r>
        </a:p>
        <a:p>
          <a:r>
            <a:rPr lang="en-US" dirty="0" smtClean="0">
              <a:solidFill>
                <a:srgbClr val="8B2331"/>
              </a:solidFill>
            </a:rPr>
            <a:t>47.9 </a:t>
          </a:r>
          <a:r>
            <a:rPr lang="en-US" dirty="0">
              <a:solidFill>
                <a:srgbClr val="8B2331"/>
              </a:solidFill>
            </a:rPr>
            <a:t>MILLION</a:t>
          </a:r>
        </a:p>
      </dgm:t>
    </dgm:pt>
    <dgm:pt modelId="{68E3DA25-66D2-4DBE-88FD-470D686E9717}" type="parTrans" cxnId="{FD22777B-FDAC-4E80-9166-82773094FC04}">
      <dgm:prSet/>
      <dgm:spPr/>
      <dgm:t>
        <a:bodyPr/>
        <a:lstStyle/>
        <a:p>
          <a:endParaRPr lang="en-US"/>
        </a:p>
      </dgm:t>
    </dgm:pt>
    <dgm:pt modelId="{64ACA95F-30CD-40A7-B38C-F36AC84C0961}" type="sibTrans" cxnId="{FD22777B-FDAC-4E80-9166-82773094FC04}">
      <dgm:prSet/>
      <dgm:spPr/>
      <dgm:t>
        <a:bodyPr/>
        <a:lstStyle/>
        <a:p>
          <a:endParaRPr lang="en-US"/>
        </a:p>
      </dgm:t>
    </dgm:pt>
    <dgm:pt modelId="{79435EBA-5047-4278-9B5D-DE67FC8B4C69}">
      <dgm:prSet phldrT="[Text]" custT="1"/>
      <dgm:spPr/>
      <dgm:t>
        <a:bodyPr/>
        <a:lstStyle/>
        <a:p>
          <a:r>
            <a:rPr lang="en-US" sz="2000" b="1" dirty="0" smtClean="0">
              <a:solidFill>
                <a:srgbClr val="8B2331"/>
              </a:solidFill>
            </a:rPr>
            <a:t>9.2 </a:t>
          </a:r>
          <a:r>
            <a:rPr lang="en-US" sz="2000" b="1" dirty="0">
              <a:solidFill>
                <a:srgbClr val="8B2331"/>
              </a:solidFill>
            </a:rPr>
            <a:t>MILLION </a:t>
          </a:r>
        </a:p>
        <a:p>
          <a:r>
            <a:rPr lang="en-US" sz="2000" b="1" dirty="0">
              <a:solidFill>
                <a:srgbClr val="8B2331"/>
              </a:solidFill>
            </a:rPr>
            <a:t>Co-Occurring</a:t>
          </a:r>
          <a:endParaRPr lang="en-US" sz="2000" dirty="0">
            <a:solidFill>
              <a:srgbClr val="8B2331"/>
            </a:solidFill>
          </a:endParaRPr>
        </a:p>
      </dgm:t>
    </dgm:pt>
    <dgm:pt modelId="{04A4B2FA-8998-4D94-974D-453486546169}" type="parTrans" cxnId="{0E8AD0F5-6EC6-420C-83CE-0214A1ABDF91}">
      <dgm:prSet/>
      <dgm:spPr/>
      <dgm:t>
        <a:bodyPr/>
        <a:lstStyle/>
        <a:p>
          <a:endParaRPr lang="en-US"/>
        </a:p>
      </dgm:t>
    </dgm:pt>
    <dgm:pt modelId="{CA18A0F7-87A2-4880-8DB7-2711D9471C29}" type="sibTrans" cxnId="{0E8AD0F5-6EC6-420C-83CE-0214A1ABDF91}">
      <dgm:prSet/>
      <dgm:spPr/>
      <dgm:t>
        <a:bodyPr/>
        <a:lstStyle/>
        <a:p>
          <a:endParaRPr lang="en-US"/>
        </a:p>
      </dgm:t>
    </dgm:pt>
    <dgm:pt modelId="{5088CD36-E44E-4DF7-81E9-303521AED2DD}" type="pres">
      <dgm:prSet presAssocID="{82C5E759-6EB3-4AC7-9521-11238799A03A}" presName="vert0" presStyleCnt="0">
        <dgm:presLayoutVars>
          <dgm:dir/>
          <dgm:animOne val="branch"/>
          <dgm:animLvl val="lvl"/>
        </dgm:presLayoutVars>
      </dgm:prSet>
      <dgm:spPr/>
    </dgm:pt>
    <dgm:pt modelId="{E2974E5A-D9D2-4649-97FE-67D5B59A16EC}" type="pres">
      <dgm:prSet presAssocID="{D54D4AD7-D363-4F8A-AFA8-92BEADFDB0F5}" presName="thickLine" presStyleLbl="alignNode1" presStyleIdx="0" presStyleCnt="3"/>
      <dgm:spPr/>
    </dgm:pt>
    <dgm:pt modelId="{C21FF390-5AED-4521-BE8E-B6D7DA9D59E4}" type="pres">
      <dgm:prSet presAssocID="{D54D4AD7-D363-4F8A-AFA8-92BEADFDB0F5}" presName="horz1" presStyleCnt="0"/>
      <dgm:spPr/>
    </dgm:pt>
    <dgm:pt modelId="{EB8619B9-99DA-45D5-ACF3-500CB7908095}" type="pres">
      <dgm:prSet presAssocID="{D54D4AD7-D363-4F8A-AFA8-92BEADFDB0F5}" presName="tx1" presStyleLbl="revTx" presStyleIdx="0" presStyleCnt="3"/>
      <dgm:spPr/>
      <dgm:t>
        <a:bodyPr/>
        <a:lstStyle/>
        <a:p>
          <a:endParaRPr lang="en-US"/>
        </a:p>
      </dgm:t>
    </dgm:pt>
    <dgm:pt modelId="{54E58A55-BFCB-4D12-9592-99CDD2B4E568}" type="pres">
      <dgm:prSet presAssocID="{D54D4AD7-D363-4F8A-AFA8-92BEADFDB0F5}" presName="vert1" presStyleCnt="0"/>
      <dgm:spPr/>
    </dgm:pt>
    <dgm:pt modelId="{53E208B5-8641-435B-A399-502688108B7C}" type="pres">
      <dgm:prSet presAssocID="{07B9476C-7F6F-4163-96E1-2BB948AF7036}" presName="thickLine" presStyleLbl="alignNode1" presStyleIdx="1" presStyleCnt="3"/>
      <dgm:spPr/>
    </dgm:pt>
    <dgm:pt modelId="{C39A8830-0452-4218-9118-6F82529ACE75}" type="pres">
      <dgm:prSet presAssocID="{07B9476C-7F6F-4163-96E1-2BB948AF7036}" presName="horz1" presStyleCnt="0"/>
      <dgm:spPr/>
    </dgm:pt>
    <dgm:pt modelId="{7FDA0BF5-4246-42CB-8E34-1302828EBE2E}" type="pres">
      <dgm:prSet presAssocID="{07B9476C-7F6F-4163-96E1-2BB948AF7036}" presName="tx1" presStyleLbl="revTx" presStyleIdx="1" presStyleCnt="3"/>
      <dgm:spPr/>
      <dgm:t>
        <a:bodyPr/>
        <a:lstStyle/>
        <a:p>
          <a:endParaRPr lang="en-US"/>
        </a:p>
      </dgm:t>
    </dgm:pt>
    <dgm:pt modelId="{E45E1239-873F-44FB-9C71-79062B477762}" type="pres">
      <dgm:prSet presAssocID="{07B9476C-7F6F-4163-96E1-2BB948AF7036}" presName="vert1" presStyleCnt="0"/>
      <dgm:spPr/>
    </dgm:pt>
    <dgm:pt modelId="{F3A3631E-3427-4BCC-AB22-5C109274C96C}" type="pres">
      <dgm:prSet presAssocID="{79435EBA-5047-4278-9B5D-DE67FC8B4C69}" presName="thickLine" presStyleLbl="alignNode1" presStyleIdx="2" presStyleCnt="3"/>
      <dgm:spPr/>
    </dgm:pt>
    <dgm:pt modelId="{6A1F7793-CFD2-4272-952E-82881AC3AF93}" type="pres">
      <dgm:prSet presAssocID="{79435EBA-5047-4278-9B5D-DE67FC8B4C69}" presName="horz1" presStyleCnt="0"/>
      <dgm:spPr/>
    </dgm:pt>
    <dgm:pt modelId="{16226D7C-B97C-4DBD-8AC5-401EE7D68B0C}" type="pres">
      <dgm:prSet presAssocID="{79435EBA-5047-4278-9B5D-DE67FC8B4C69}" presName="tx1" presStyleLbl="revTx" presStyleIdx="2" presStyleCnt="3"/>
      <dgm:spPr/>
      <dgm:t>
        <a:bodyPr/>
        <a:lstStyle/>
        <a:p>
          <a:endParaRPr lang="en-US"/>
        </a:p>
      </dgm:t>
    </dgm:pt>
    <dgm:pt modelId="{0599ED70-04EB-4D0E-BBB6-321AACAE4376}" type="pres">
      <dgm:prSet presAssocID="{79435EBA-5047-4278-9B5D-DE67FC8B4C69}" presName="vert1" presStyleCnt="0"/>
      <dgm:spPr/>
    </dgm:pt>
  </dgm:ptLst>
  <dgm:cxnLst>
    <dgm:cxn modelId="{C6519BC7-54FA-447E-A16B-AB19743F98D9}" type="presOf" srcId="{79435EBA-5047-4278-9B5D-DE67FC8B4C69}" destId="{16226D7C-B97C-4DBD-8AC5-401EE7D68B0C}" srcOrd="0" destOrd="0" presId="urn:microsoft.com/office/officeart/2008/layout/LinedList"/>
    <dgm:cxn modelId="{B4815545-BADD-4324-B706-76CD5736CE07}" type="presOf" srcId="{07B9476C-7F6F-4163-96E1-2BB948AF7036}" destId="{7FDA0BF5-4246-42CB-8E34-1302828EBE2E}" srcOrd="0" destOrd="0" presId="urn:microsoft.com/office/officeart/2008/layout/LinedList"/>
    <dgm:cxn modelId="{0E8AD0F5-6EC6-420C-83CE-0214A1ABDF91}" srcId="{82C5E759-6EB3-4AC7-9521-11238799A03A}" destId="{79435EBA-5047-4278-9B5D-DE67FC8B4C69}" srcOrd="2" destOrd="0" parTransId="{04A4B2FA-8998-4D94-974D-453486546169}" sibTransId="{CA18A0F7-87A2-4880-8DB7-2711D9471C29}"/>
    <dgm:cxn modelId="{FD22777B-FDAC-4E80-9166-82773094FC04}" srcId="{82C5E759-6EB3-4AC7-9521-11238799A03A}" destId="{07B9476C-7F6F-4163-96E1-2BB948AF7036}" srcOrd="1" destOrd="0" parTransId="{68E3DA25-66D2-4DBE-88FD-470D686E9717}" sibTransId="{64ACA95F-30CD-40A7-B38C-F36AC84C0961}"/>
    <dgm:cxn modelId="{809B2AFE-35DC-4FFA-9643-C7360B6C2D90}" type="presOf" srcId="{D54D4AD7-D363-4F8A-AFA8-92BEADFDB0F5}" destId="{EB8619B9-99DA-45D5-ACF3-500CB7908095}" srcOrd="0" destOrd="0" presId="urn:microsoft.com/office/officeart/2008/layout/LinedList"/>
    <dgm:cxn modelId="{416AD424-92B2-44D6-9D2E-42A8E7C21276}" srcId="{82C5E759-6EB3-4AC7-9521-11238799A03A}" destId="{D54D4AD7-D363-4F8A-AFA8-92BEADFDB0F5}" srcOrd="0" destOrd="0" parTransId="{B453BBCF-A3CE-4B4B-9A49-80CB62B3F42E}" sibTransId="{E05E21F3-87AC-4B84-A8F9-E716E05EB6FF}"/>
    <dgm:cxn modelId="{3D0485AA-5095-4238-B42E-2FEFB0FA3902}" type="presOf" srcId="{82C5E759-6EB3-4AC7-9521-11238799A03A}" destId="{5088CD36-E44E-4DF7-81E9-303521AED2DD}" srcOrd="0" destOrd="0" presId="urn:microsoft.com/office/officeart/2008/layout/LinedList"/>
    <dgm:cxn modelId="{8C2A3CC2-7655-4E95-B160-13EA86ADA496}" type="presParOf" srcId="{5088CD36-E44E-4DF7-81E9-303521AED2DD}" destId="{E2974E5A-D9D2-4649-97FE-67D5B59A16EC}" srcOrd="0" destOrd="0" presId="urn:microsoft.com/office/officeart/2008/layout/LinedList"/>
    <dgm:cxn modelId="{94950FE3-B131-4B60-B44C-016D7BAF7288}" type="presParOf" srcId="{5088CD36-E44E-4DF7-81E9-303521AED2DD}" destId="{C21FF390-5AED-4521-BE8E-B6D7DA9D59E4}" srcOrd="1" destOrd="0" presId="urn:microsoft.com/office/officeart/2008/layout/LinedList"/>
    <dgm:cxn modelId="{AE1EE2C7-7265-46F6-8DFF-31A4D99378AF}" type="presParOf" srcId="{C21FF390-5AED-4521-BE8E-B6D7DA9D59E4}" destId="{EB8619B9-99DA-45D5-ACF3-500CB7908095}" srcOrd="0" destOrd="0" presId="urn:microsoft.com/office/officeart/2008/layout/LinedList"/>
    <dgm:cxn modelId="{0CD6CBCA-E09A-4F8A-B1D3-CF35B8884CB7}" type="presParOf" srcId="{C21FF390-5AED-4521-BE8E-B6D7DA9D59E4}" destId="{54E58A55-BFCB-4D12-9592-99CDD2B4E568}" srcOrd="1" destOrd="0" presId="urn:microsoft.com/office/officeart/2008/layout/LinedList"/>
    <dgm:cxn modelId="{F245DC3F-1238-4910-B6DE-D5C33714D698}" type="presParOf" srcId="{5088CD36-E44E-4DF7-81E9-303521AED2DD}" destId="{53E208B5-8641-435B-A399-502688108B7C}" srcOrd="2" destOrd="0" presId="urn:microsoft.com/office/officeart/2008/layout/LinedList"/>
    <dgm:cxn modelId="{298EBA7B-8E99-40BE-A9CA-F474DEFF88F2}" type="presParOf" srcId="{5088CD36-E44E-4DF7-81E9-303521AED2DD}" destId="{C39A8830-0452-4218-9118-6F82529ACE75}" srcOrd="3" destOrd="0" presId="urn:microsoft.com/office/officeart/2008/layout/LinedList"/>
    <dgm:cxn modelId="{005FE0B0-1CEA-4ECA-95A6-F3AB7B455687}" type="presParOf" srcId="{C39A8830-0452-4218-9118-6F82529ACE75}" destId="{7FDA0BF5-4246-42CB-8E34-1302828EBE2E}" srcOrd="0" destOrd="0" presId="urn:microsoft.com/office/officeart/2008/layout/LinedList"/>
    <dgm:cxn modelId="{B54DB1A7-E43D-46F4-AE20-8D7C11E1AB74}" type="presParOf" srcId="{C39A8830-0452-4218-9118-6F82529ACE75}" destId="{E45E1239-873F-44FB-9C71-79062B477762}" srcOrd="1" destOrd="0" presId="urn:microsoft.com/office/officeart/2008/layout/LinedList"/>
    <dgm:cxn modelId="{6B206529-D359-4D57-8550-E8EFFA8DCADA}" type="presParOf" srcId="{5088CD36-E44E-4DF7-81E9-303521AED2DD}" destId="{F3A3631E-3427-4BCC-AB22-5C109274C96C}" srcOrd="4" destOrd="0" presId="urn:microsoft.com/office/officeart/2008/layout/LinedList"/>
    <dgm:cxn modelId="{A6E738EE-91A8-40BF-864D-AD3C67304C6A}" type="presParOf" srcId="{5088CD36-E44E-4DF7-81E9-303521AED2DD}" destId="{6A1F7793-CFD2-4272-952E-82881AC3AF93}" srcOrd="5" destOrd="0" presId="urn:microsoft.com/office/officeart/2008/layout/LinedList"/>
    <dgm:cxn modelId="{B1DCCAB6-A55E-41C9-AAC1-BBB02ACFA15E}" type="presParOf" srcId="{6A1F7793-CFD2-4272-952E-82881AC3AF93}" destId="{16226D7C-B97C-4DBD-8AC5-401EE7D68B0C}" srcOrd="0" destOrd="0" presId="urn:microsoft.com/office/officeart/2008/layout/LinedList"/>
    <dgm:cxn modelId="{A7E0F7C0-C55F-42ED-98DB-EE401158BD24}" type="presParOf" srcId="{6A1F7793-CFD2-4272-952E-82881AC3AF93}" destId="{0599ED70-04EB-4D0E-BBB6-321AACAE437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D88D5F-8ABF-4058-95F9-169AEB992640}"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F403A0DB-4C23-4AD2-ACE8-12B01EB83A36}">
      <dgm:prSet/>
      <dgm:spPr/>
      <dgm:t>
        <a:bodyPr/>
        <a:lstStyle/>
        <a:p>
          <a:pPr>
            <a:lnSpc>
              <a:spcPct val="100000"/>
            </a:lnSpc>
          </a:pPr>
          <a:r>
            <a:rPr lang="en-US" b="1" dirty="0">
              <a:solidFill>
                <a:schemeClr val="tx1">
                  <a:lumMod val="85000"/>
                  <a:lumOff val="15000"/>
                </a:schemeClr>
              </a:solidFill>
            </a:rPr>
            <a:t>Addiction:</a:t>
          </a:r>
          <a:endParaRPr lang="en-US" dirty="0">
            <a:solidFill>
              <a:schemeClr val="tx1">
                <a:lumMod val="85000"/>
                <a:lumOff val="15000"/>
              </a:schemeClr>
            </a:solidFill>
          </a:endParaRPr>
        </a:p>
      </dgm:t>
    </dgm:pt>
    <dgm:pt modelId="{16C55694-1778-47D2-AF7D-3385354CC769}" type="parTrans" cxnId="{23D32886-0F32-4607-8EE1-FEE97A8F5619}">
      <dgm:prSet/>
      <dgm:spPr/>
      <dgm:t>
        <a:bodyPr/>
        <a:lstStyle/>
        <a:p>
          <a:endParaRPr lang="en-US"/>
        </a:p>
      </dgm:t>
    </dgm:pt>
    <dgm:pt modelId="{591DCD2F-55A0-43AF-A75C-7A095F467AFD}" type="sibTrans" cxnId="{23D32886-0F32-4607-8EE1-FEE97A8F5619}">
      <dgm:prSet/>
      <dgm:spPr/>
      <dgm:t>
        <a:bodyPr/>
        <a:lstStyle/>
        <a:p>
          <a:endParaRPr lang="en-US"/>
        </a:p>
      </dgm:t>
    </dgm:pt>
    <dgm:pt modelId="{9D8D655B-B9C3-46AE-88B1-B7F680061CE2}">
      <dgm:prSet/>
      <dgm:spPr/>
      <dgm:t>
        <a:bodyPr/>
        <a:lstStyle/>
        <a:p>
          <a:pPr>
            <a:lnSpc>
              <a:spcPct val="100000"/>
            </a:lnSpc>
          </a:pPr>
          <a:r>
            <a:rPr lang="en-US" dirty="0">
              <a:solidFill>
                <a:schemeClr val="tx1">
                  <a:lumMod val="85000"/>
                  <a:lumOff val="15000"/>
                </a:schemeClr>
              </a:solidFill>
            </a:rPr>
            <a:t>Treat and/or refer for specialty addiction treatment </a:t>
          </a:r>
        </a:p>
      </dgm:t>
    </dgm:pt>
    <dgm:pt modelId="{C2C7D782-D7B3-49B8-9395-095630760028}" type="parTrans" cxnId="{1A1A2CDF-8914-4F65-96DB-365A5C2F736C}">
      <dgm:prSet/>
      <dgm:spPr/>
      <dgm:t>
        <a:bodyPr/>
        <a:lstStyle/>
        <a:p>
          <a:endParaRPr lang="en-US"/>
        </a:p>
      </dgm:t>
    </dgm:pt>
    <dgm:pt modelId="{B501ED66-CB63-4FD6-8C3A-AD81386042A9}" type="sibTrans" cxnId="{1A1A2CDF-8914-4F65-96DB-365A5C2F736C}">
      <dgm:prSet/>
      <dgm:spPr/>
      <dgm:t>
        <a:bodyPr/>
        <a:lstStyle/>
        <a:p>
          <a:endParaRPr lang="en-US"/>
        </a:p>
      </dgm:t>
    </dgm:pt>
    <dgm:pt modelId="{2D947053-ABAC-4897-BCB7-434DCA3A1FB5}">
      <dgm:prSet/>
      <dgm:spPr/>
      <dgm:t>
        <a:bodyPr/>
        <a:lstStyle/>
        <a:p>
          <a:pPr>
            <a:lnSpc>
              <a:spcPct val="100000"/>
            </a:lnSpc>
          </a:pPr>
          <a:r>
            <a:rPr lang="en-US" b="1" dirty="0">
              <a:solidFill>
                <a:schemeClr val="tx1">
                  <a:lumMod val="85000"/>
                  <a:lumOff val="15000"/>
                </a:schemeClr>
              </a:solidFill>
            </a:rPr>
            <a:t>Risky Use:</a:t>
          </a:r>
          <a:endParaRPr lang="en-US" dirty="0">
            <a:solidFill>
              <a:schemeClr val="tx1">
                <a:lumMod val="85000"/>
                <a:lumOff val="15000"/>
              </a:schemeClr>
            </a:solidFill>
          </a:endParaRPr>
        </a:p>
      </dgm:t>
    </dgm:pt>
    <dgm:pt modelId="{13263799-EC08-4457-A6E0-60AD11281193}" type="parTrans" cxnId="{23B62471-AC3D-4C26-8D76-FE2D99F28944}">
      <dgm:prSet/>
      <dgm:spPr/>
      <dgm:t>
        <a:bodyPr/>
        <a:lstStyle/>
        <a:p>
          <a:endParaRPr lang="en-US"/>
        </a:p>
      </dgm:t>
    </dgm:pt>
    <dgm:pt modelId="{8AC8C53D-48AB-46ED-BDE0-36D4165C37B1}" type="sibTrans" cxnId="{23B62471-AC3D-4C26-8D76-FE2D99F28944}">
      <dgm:prSet/>
      <dgm:spPr/>
      <dgm:t>
        <a:bodyPr/>
        <a:lstStyle/>
        <a:p>
          <a:endParaRPr lang="en-US"/>
        </a:p>
      </dgm:t>
    </dgm:pt>
    <dgm:pt modelId="{275C245A-33F9-498A-89D5-107E42D0957C}">
      <dgm:prSet/>
      <dgm:spPr/>
      <dgm:t>
        <a:bodyPr/>
        <a:lstStyle/>
        <a:p>
          <a:pPr>
            <a:lnSpc>
              <a:spcPct val="100000"/>
            </a:lnSpc>
          </a:pPr>
          <a:r>
            <a:rPr lang="en-US" dirty="0">
              <a:solidFill>
                <a:schemeClr val="tx1">
                  <a:lumMod val="85000"/>
                  <a:lumOff val="15000"/>
                </a:schemeClr>
              </a:solidFill>
            </a:rPr>
            <a:t>Educate to decrease risk of negative health &amp; safety consequences and progression of disease </a:t>
          </a:r>
        </a:p>
      </dgm:t>
    </dgm:pt>
    <dgm:pt modelId="{B5F2A73B-3142-4C78-8987-2051DDC73F6E}" type="parTrans" cxnId="{279494EC-4CF2-49DC-9387-CD0E75EA01FA}">
      <dgm:prSet/>
      <dgm:spPr/>
      <dgm:t>
        <a:bodyPr/>
        <a:lstStyle/>
        <a:p>
          <a:endParaRPr lang="en-US"/>
        </a:p>
      </dgm:t>
    </dgm:pt>
    <dgm:pt modelId="{5908CDA4-3D78-4795-805C-417A1B611A75}" type="sibTrans" cxnId="{279494EC-4CF2-49DC-9387-CD0E75EA01FA}">
      <dgm:prSet/>
      <dgm:spPr/>
      <dgm:t>
        <a:bodyPr/>
        <a:lstStyle/>
        <a:p>
          <a:endParaRPr lang="en-US"/>
        </a:p>
      </dgm:t>
    </dgm:pt>
    <dgm:pt modelId="{A4C90FE7-F4E9-43B6-B4DF-613E07DF211F}">
      <dgm:prSet/>
      <dgm:spPr/>
      <dgm:t>
        <a:bodyPr/>
        <a:lstStyle/>
        <a:p>
          <a:pPr>
            <a:lnSpc>
              <a:spcPct val="100000"/>
            </a:lnSpc>
          </a:pPr>
          <a:r>
            <a:rPr lang="en-US" b="1" dirty="0">
              <a:solidFill>
                <a:schemeClr val="tx1">
                  <a:lumMod val="85000"/>
                  <a:lumOff val="15000"/>
                </a:schemeClr>
              </a:solidFill>
            </a:rPr>
            <a:t>Low/No Risk:</a:t>
          </a:r>
          <a:endParaRPr lang="en-US" dirty="0">
            <a:solidFill>
              <a:schemeClr val="tx1">
                <a:lumMod val="85000"/>
                <a:lumOff val="15000"/>
              </a:schemeClr>
            </a:solidFill>
          </a:endParaRPr>
        </a:p>
      </dgm:t>
    </dgm:pt>
    <dgm:pt modelId="{80F417B7-9C14-47AD-86F0-08F54DD0D1CC}" type="parTrans" cxnId="{C9A9DDFB-14E7-4FAD-968D-D36DE9D10697}">
      <dgm:prSet/>
      <dgm:spPr/>
      <dgm:t>
        <a:bodyPr/>
        <a:lstStyle/>
        <a:p>
          <a:endParaRPr lang="en-US"/>
        </a:p>
      </dgm:t>
    </dgm:pt>
    <dgm:pt modelId="{6A23F525-C2E8-4E7D-90CD-807C60595883}" type="sibTrans" cxnId="{C9A9DDFB-14E7-4FAD-968D-D36DE9D10697}">
      <dgm:prSet/>
      <dgm:spPr/>
      <dgm:t>
        <a:bodyPr/>
        <a:lstStyle/>
        <a:p>
          <a:endParaRPr lang="en-US"/>
        </a:p>
      </dgm:t>
    </dgm:pt>
    <dgm:pt modelId="{BA954A8F-C2BC-4BF9-8554-7D594CCD0CD2}">
      <dgm:prSet/>
      <dgm:spPr/>
      <dgm:t>
        <a:bodyPr/>
        <a:lstStyle/>
        <a:p>
          <a:pPr>
            <a:lnSpc>
              <a:spcPct val="100000"/>
            </a:lnSpc>
          </a:pPr>
          <a:r>
            <a:rPr lang="en-US" dirty="0">
              <a:solidFill>
                <a:schemeClr val="tx1">
                  <a:lumMod val="85000"/>
                  <a:lumOff val="15000"/>
                </a:schemeClr>
              </a:solidFill>
            </a:rPr>
            <a:t>Educate about risks and reinforce/ promote healthy norms </a:t>
          </a:r>
        </a:p>
      </dgm:t>
    </dgm:pt>
    <dgm:pt modelId="{21A92E63-ED25-4115-AEC0-971990B2A0E0}" type="parTrans" cxnId="{B584B3F9-E17C-4018-A304-2D252CA44F92}">
      <dgm:prSet/>
      <dgm:spPr/>
      <dgm:t>
        <a:bodyPr/>
        <a:lstStyle/>
        <a:p>
          <a:endParaRPr lang="en-US"/>
        </a:p>
      </dgm:t>
    </dgm:pt>
    <dgm:pt modelId="{ECDDAD95-D893-455F-8AC5-2D3581680E32}" type="sibTrans" cxnId="{B584B3F9-E17C-4018-A304-2D252CA44F92}">
      <dgm:prSet/>
      <dgm:spPr/>
      <dgm:t>
        <a:bodyPr/>
        <a:lstStyle/>
        <a:p>
          <a:endParaRPr lang="en-US"/>
        </a:p>
      </dgm:t>
    </dgm:pt>
    <dgm:pt modelId="{A8ADB127-E8AC-4385-A44C-F77809637820}" type="pres">
      <dgm:prSet presAssocID="{E0D88D5F-8ABF-4058-95F9-169AEB992640}" presName="root" presStyleCnt="0">
        <dgm:presLayoutVars>
          <dgm:dir/>
          <dgm:resizeHandles val="exact"/>
        </dgm:presLayoutVars>
      </dgm:prSet>
      <dgm:spPr/>
      <dgm:t>
        <a:bodyPr/>
        <a:lstStyle/>
        <a:p>
          <a:endParaRPr lang="en-US"/>
        </a:p>
      </dgm:t>
    </dgm:pt>
    <dgm:pt modelId="{1B85026B-9EFC-4B8E-8663-AA0DD71C5CA8}" type="pres">
      <dgm:prSet presAssocID="{F403A0DB-4C23-4AD2-ACE8-12B01EB83A36}" presName="compNode" presStyleCnt="0"/>
      <dgm:spPr/>
    </dgm:pt>
    <dgm:pt modelId="{4B722F70-9E79-4C36-87B2-B4C1A7CA19CF}" type="pres">
      <dgm:prSet presAssocID="{F403A0DB-4C23-4AD2-ACE8-12B01EB83A36}" presName="bgRect" presStyleLbl="bgShp" presStyleIdx="0" presStyleCnt="3"/>
      <dgm:spPr/>
    </dgm:pt>
    <dgm:pt modelId="{BFCEF5C1-9F96-43C2-A99F-F4BD16FE4DB3}" type="pres">
      <dgm:prSet presAssocID="{F403A0DB-4C23-4AD2-ACE8-12B01EB83A36}"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edicine"/>
        </a:ext>
      </dgm:extLst>
    </dgm:pt>
    <dgm:pt modelId="{2F4A9B8C-B8E4-44D6-9A15-D4D6539C6D98}" type="pres">
      <dgm:prSet presAssocID="{F403A0DB-4C23-4AD2-ACE8-12B01EB83A36}" presName="spaceRect" presStyleCnt="0"/>
      <dgm:spPr/>
    </dgm:pt>
    <dgm:pt modelId="{E334D3E4-49AD-4CEA-ACAC-8B848FB5863B}" type="pres">
      <dgm:prSet presAssocID="{F403A0DB-4C23-4AD2-ACE8-12B01EB83A36}" presName="parTx" presStyleLbl="revTx" presStyleIdx="0" presStyleCnt="6">
        <dgm:presLayoutVars>
          <dgm:chMax val="0"/>
          <dgm:chPref val="0"/>
        </dgm:presLayoutVars>
      </dgm:prSet>
      <dgm:spPr/>
      <dgm:t>
        <a:bodyPr/>
        <a:lstStyle/>
        <a:p>
          <a:endParaRPr lang="en-US"/>
        </a:p>
      </dgm:t>
    </dgm:pt>
    <dgm:pt modelId="{CA33A021-60C3-4FC6-8CF5-C41137E5055C}" type="pres">
      <dgm:prSet presAssocID="{F403A0DB-4C23-4AD2-ACE8-12B01EB83A36}" presName="desTx" presStyleLbl="revTx" presStyleIdx="1" presStyleCnt="6">
        <dgm:presLayoutVars/>
      </dgm:prSet>
      <dgm:spPr/>
      <dgm:t>
        <a:bodyPr/>
        <a:lstStyle/>
        <a:p>
          <a:endParaRPr lang="en-US"/>
        </a:p>
      </dgm:t>
    </dgm:pt>
    <dgm:pt modelId="{CB8AC442-F596-4BB4-BD29-98A02C3C1A0B}" type="pres">
      <dgm:prSet presAssocID="{591DCD2F-55A0-43AF-A75C-7A095F467AFD}" presName="sibTrans" presStyleCnt="0"/>
      <dgm:spPr/>
    </dgm:pt>
    <dgm:pt modelId="{C0C9E47A-61DF-49FB-AD4F-A987F9AEC2FF}" type="pres">
      <dgm:prSet presAssocID="{2D947053-ABAC-4897-BCB7-434DCA3A1FB5}" presName="compNode" presStyleCnt="0"/>
      <dgm:spPr/>
    </dgm:pt>
    <dgm:pt modelId="{6ED57334-AE12-47DF-8C89-055DA5CBE0E0}" type="pres">
      <dgm:prSet presAssocID="{2D947053-ABAC-4897-BCB7-434DCA3A1FB5}" presName="bgRect" presStyleLbl="bgShp" presStyleIdx="1" presStyleCnt="3"/>
      <dgm:spPr/>
    </dgm:pt>
    <dgm:pt modelId="{74BAB524-AFCF-421E-9FED-33380896239B}" type="pres">
      <dgm:prSet presAssocID="{2D947053-ABAC-4897-BCB7-434DCA3A1FB5}"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Warning"/>
        </a:ext>
      </dgm:extLst>
    </dgm:pt>
    <dgm:pt modelId="{5EDCA1D9-D9FF-4022-AD12-C6091CF6A0BA}" type="pres">
      <dgm:prSet presAssocID="{2D947053-ABAC-4897-BCB7-434DCA3A1FB5}" presName="spaceRect" presStyleCnt="0"/>
      <dgm:spPr/>
    </dgm:pt>
    <dgm:pt modelId="{3D620D2C-7694-4363-8F1A-F88F2CE249F0}" type="pres">
      <dgm:prSet presAssocID="{2D947053-ABAC-4897-BCB7-434DCA3A1FB5}" presName="parTx" presStyleLbl="revTx" presStyleIdx="2" presStyleCnt="6">
        <dgm:presLayoutVars>
          <dgm:chMax val="0"/>
          <dgm:chPref val="0"/>
        </dgm:presLayoutVars>
      </dgm:prSet>
      <dgm:spPr/>
      <dgm:t>
        <a:bodyPr/>
        <a:lstStyle/>
        <a:p>
          <a:endParaRPr lang="en-US"/>
        </a:p>
      </dgm:t>
    </dgm:pt>
    <dgm:pt modelId="{BFA12786-2C41-4C35-9E47-5839C55E1DDB}" type="pres">
      <dgm:prSet presAssocID="{2D947053-ABAC-4897-BCB7-434DCA3A1FB5}" presName="desTx" presStyleLbl="revTx" presStyleIdx="3" presStyleCnt="6">
        <dgm:presLayoutVars/>
      </dgm:prSet>
      <dgm:spPr/>
      <dgm:t>
        <a:bodyPr/>
        <a:lstStyle/>
        <a:p>
          <a:endParaRPr lang="en-US"/>
        </a:p>
      </dgm:t>
    </dgm:pt>
    <dgm:pt modelId="{4A675EC4-DF8A-4814-AB7F-462C886012DB}" type="pres">
      <dgm:prSet presAssocID="{8AC8C53D-48AB-46ED-BDE0-36D4165C37B1}" presName="sibTrans" presStyleCnt="0"/>
      <dgm:spPr/>
    </dgm:pt>
    <dgm:pt modelId="{4BC18771-E353-4A26-ACBE-61012CB4ACD7}" type="pres">
      <dgm:prSet presAssocID="{A4C90FE7-F4E9-43B6-B4DF-613E07DF211F}" presName="compNode" presStyleCnt="0"/>
      <dgm:spPr/>
    </dgm:pt>
    <dgm:pt modelId="{AD815E16-A028-495C-82D3-1683B849AA0E}" type="pres">
      <dgm:prSet presAssocID="{A4C90FE7-F4E9-43B6-B4DF-613E07DF211F}" presName="bgRect" presStyleLbl="bgShp" presStyleIdx="2" presStyleCnt="3"/>
      <dgm:spPr/>
    </dgm:pt>
    <dgm:pt modelId="{76C2BFCD-D8D1-4A8E-B539-341517B864A4}" type="pres">
      <dgm:prSet presAssocID="{A4C90FE7-F4E9-43B6-B4DF-613E07DF211F}"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Forbidden"/>
        </a:ext>
      </dgm:extLst>
    </dgm:pt>
    <dgm:pt modelId="{14171361-ED43-4A35-8D08-D0E29407A351}" type="pres">
      <dgm:prSet presAssocID="{A4C90FE7-F4E9-43B6-B4DF-613E07DF211F}" presName="spaceRect" presStyleCnt="0"/>
      <dgm:spPr/>
    </dgm:pt>
    <dgm:pt modelId="{4B189FC5-ECF0-42BE-9374-7A49E122B17B}" type="pres">
      <dgm:prSet presAssocID="{A4C90FE7-F4E9-43B6-B4DF-613E07DF211F}" presName="parTx" presStyleLbl="revTx" presStyleIdx="4" presStyleCnt="6">
        <dgm:presLayoutVars>
          <dgm:chMax val="0"/>
          <dgm:chPref val="0"/>
        </dgm:presLayoutVars>
      </dgm:prSet>
      <dgm:spPr/>
      <dgm:t>
        <a:bodyPr/>
        <a:lstStyle/>
        <a:p>
          <a:endParaRPr lang="en-US"/>
        </a:p>
      </dgm:t>
    </dgm:pt>
    <dgm:pt modelId="{D8828219-7E38-42F9-A68B-FBF8C7BBB36E}" type="pres">
      <dgm:prSet presAssocID="{A4C90FE7-F4E9-43B6-B4DF-613E07DF211F}" presName="desTx" presStyleLbl="revTx" presStyleIdx="5" presStyleCnt="6">
        <dgm:presLayoutVars/>
      </dgm:prSet>
      <dgm:spPr/>
      <dgm:t>
        <a:bodyPr/>
        <a:lstStyle/>
        <a:p>
          <a:endParaRPr lang="en-US"/>
        </a:p>
      </dgm:t>
    </dgm:pt>
  </dgm:ptLst>
  <dgm:cxnLst>
    <dgm:cxn modelId="{B584B3F9-E17C-4018-A304-2D252CA44F92}" srcId="{A4C90FE7-F4E9-43B6-B4DF-613E07DF211F}" destId="{BA954A8F-C2BC-4BF9-8554-7D594CCD0CD2}" srcOrd="0" destOrd="0" parTransId="{21A92E63-ED25-4115-AEC0-971990B2A0E0}" sibTransId="{ECDDAD95-D893-455F-8AC5-2D3581680E32}"/>
    <dgm:cxn modelId="{279494EC-4CF2-49DC-9387-CD0E75EA01FA}" srcId="{2D947053-ABAC-4897-BCB7-434DCA3A1FB5}" destId="{275C245A-33F9-498A-89D5-107E42D0957C}" srcOrd="0" destOrd="0" parTransId="{B5F2A73B-3142-4C78-8987-2051DDC73F6E}" sibTransId="{5908CDA4-3D78-4795-805C-417A1B611A75}"/>
    <dgm:cxn modelId="{60B97B15-66AC-4AB1-BCC4-2DEDB7BDCE6E}" type="presOf" srcId="{275C245A-33F9-498A-89D5-107E42D0957C}" destId="{BFA12786-2C41-4C35-9E47-5839C55E1DDB}" srcOrd="0" destOrd="0" presId="urn:microsoft.com/office/officeart/2018/2/layout/IconVerticalSolidList"/>
    <dgm:cxn modelId="{A1279B1F-A353-47D7-BB44-EA91F327E304}" type="presOf" srcId="{E0D88D5F-8ABF-4058-95F9-169AEB992640}" destId="{A8ADB127-E8AC-4385-A44C-F77809637820}" srcOrd="0" destOrd="0" presId="urn:microsoft.com/office/officeart/2018/2/layout/IconVerticalSolidList"/>
    <dgm:cxn modelId="{81A85AA6-6310-4DCD-85DC-A8CAC981B334}" type="presOf" srcId="{BA954A8F-C2BC-4BF9-8554-7D594CCD0CD2}" destId="{D8828219-7E38-42F9-A68B-FBF8C7BBB36E}" srcOrd="0" destOrd="0" presId="urn:microsoft.com/office/officeart/2018/2/layout/IconVerticalSolidList"/>
    <dgm:cxn modelId="{CFEDD2F1-FB08-49FB-8CD4-182F8B227263}" type="presOf" srcId="{2D947053-ABAC-4897-BCB7-434DCA3A1FB5}" destId="{3D620D2C-7694-4363-8F1A-F88F2CE249F0}" srcOrd="0" destOrd="0" presId="urn:microsoft.com/office/officeart/2018/2/layout/IconVerticalSolidList"/>
    <dgm:cxn modelId="{23D32886-0F32-4607-8EE1-FEE97A8F5619}" srcId="{E0D88D5F-8ABF-4058-95F9-169AEB992640}" destId="{F403A0DB-4C23-4AD2-ACE8-12B01EB83A36}" srcOrd="0" destOrd="0" parTransId="{16C55694-1778-47D2-AF7D-3385354CC769}" sibTransId="{591DCD2F-55A0-43AF-A75C-7A095F467AFD}"/>
    <dgm:cxn modelId="{23B62471-AC3D-4C26-8D76-FE2D99F28944}" srcId="{E0D88D5F-8ABF-4058-95F9-169AEB992640}" destId="{2D947053-ABAC-4897-BCB7-434DCA3A1FB5}" srcOrd="1" destOrd="0" parTransId="{13263799-EC08-4457-A6E0-60AD11281193}" sibTransId="{8AC8C53D-48AB-46ED-BDE0-36D4165C37B1}"/>
    <dgm:cxn modelId="{660DDCBD-CA96-4F88-AEF5-CE80973BEDF3}" type="presOf" srcId="{A4C90FE7-F4E9-43B6-B4DF-613E07DF211F}" destId="{4B189FC5-ECF0-42BE-9374-7A49E122B17B}" srcOrd="0" destOrd="0" presId="urn:microsoft.com/office/officeart/2018/2/layout/IconVerticalSolidList"/>
    <dgm:cxn modelId="{699FE377-B94B-4AD3-82DE-4289E3305BD6}" type="presOf" srcId="{9D8D655B-B9C3-46AE-88B1-B7F680061CE2}" destId="{CA33A021-60C3-4FC6-8CF5-C41137E5055C}" srcOrd="0" destOrd="0" presId="urn:microsoft.com/office/officeart/2018/2/layout/IconVerticalSolidList"/>
    <dgm:cxn modelId="{14DD0122-647A-4DF1-A8AA-494468DE662B}" type="presOf" srcId="{F403A0DB-4C23-4AD2-ACE8-12B01EB83A36}" destId="{E334D3E4-49AD-4CEA-ACAC-8B848FB5863B}" srcOrd="0" destOrd="0" presId="urn:microsoft.com/office/officeart/2018/2/layout/IconVerticalSolidList"/>
    <dgm:cxn modelId="{1A1A2CDF-8914-4F65-96DB-365A5C2F736C}" srcId="{F403A0DB-4C23-4AD2-ACE8-12B01EB83A36}" destId="{9D8D655B-B9C3-46AE-88B1-B7F680061CE2}" srcOrd="0" destOrd="0" parTransId="{C2C7D782-D7B3-49B8-9395-095630760028}" sibTransId="{B501ED66-CB63-4FD6-8C3A-AD81386042A9}"/>
    <dgm:cxn modelId="{C9A9DDFB-14E7-4FAD-968D-D36DE9D10697}" srcId="{E0D88D5F-8ABF-4058-95F9-169AEB992640}" destId="{A4C90FE7-F4E9-43B6-B4DF-613E07DF211F}" srcOrd="2" destOrd="0" parTransId="{80F417B7-9C14-47AD-86F0-08F54DD0D1CC}" sibTransId="{6A23F525-C2E8-4E7D-90CD-807C60595883}"/>
    <dgm:cxn modelId="{16D5E5E2-F271-402E-9A90-F4EE0B21479D}" type="presParOf" srcId="{A8ADB127-E8AC-4385-A44C-F77809637820}" destId="{1B85026B-9EFC-4B8E-8663-AA0DD71C5CA8}" srcOrd="0" destOrd="0" presId="urn:microsoft.com/office/officeart/2018/2/layout/IconVerticalSolidList"/>
    <dgm:cxn modelId="{E5A3A7B0-727B-4BBE-A432-DDE5406A0FC0}" type="presParOf" srcId="{1B85026B-9EFC-4B8E-8663-AA0DD71C5CA8}" destId="{4B722F70-9E79-4C36-87B2-B4C1A7CA19CF}" srcOrd="0" destOrd="0" presId="urn:microsoft.com/office/officeart/2018/2/layout/IconVerticalSolidList"/>
    <dgm:cxn modelId="{1A8A1604-271B-4B1D-AED1-D74DD07531DB}" type="presParOf" srcId="{1B85026B-9EFC-4B8E-8663-AA0DD71C5CA8}" destId="{BFCEF5C1-9F96-43C2-A99F-F4BD16FE4DB3}" srcOrd="1" destOrd="0" presId="urn:microsoft.com/office/officeart/2018/2/layout/IconVerticalSolidList"/>
    <dgm:cxn modelId="{3AF67054-D0F8-44EA-B8A9-903DD50849EE}" type="presParOf" srcId="{1B85026B-9EFC-4B8E-8663-AA0DD71C5CA8}" destId="{2F4A9B8C-B8E4-44D6-9A15-D4D6539C6D98}" srcOrd="2" destOrd="0" presId="urn:microsoft.com/office/officeart/2018/2/layout/IconVerticalSolidList"/>
    <dgm:cxn modelId="{0E969440-D3E7-4F2A-BEA4-ED3C9869A61F}" type="presParOf" srcId="{1B85026B-9EFC-4B8E-8663-AA0DD71C5CA8}" destId="{E334D3E4-49AD-4CEA-ACAC-8B848FB5863B}" srcOrd="3" destOrd="0" presId="urn:microsoft.com/office/officeart/2018/2/layout/IconVerticalSolidList"/>
    <dgm:cxn modelId="{EA003745-748D-409D-86EA-3C0FCDC1CEDC}" type="presParOf" srcId="{1B85026B-9EFC-4B8E-8663-AA0DD71C5CA8}" destId="{CA33A021-60C3-4FC6-8CF5-C41137E5055C}" srcOrd="4" destOrd="0" presId="urn:microsoft.com/office/officeart/2018/2/layout/IconVerticalSolidList"/>
    <dgm:cxn modelId="{21D89D81-61F8-4FE2-84C5-94106061A1CC}" type="presParOf" srcId="{A8ADB127-E8AC-4385-A44C-F77809637820}" destId="{CB8AC442-F596-4BB4-BD29-98A02C3C1A0B}" srcOrd="1" destOrd="0" presId="urn:microsoft.com/office/officeart/2018/2/layout/IconVerticalSolidList"/>
    <dgm:cxn modelId="{AF1D35C5-4F48-4774-8680-456A3E0FE2A8}" type="presParOf" srcId="{A8ADB127-E8AC-4385-A44C-F77809637820}" destId="{C0C9E47A-61DF-49FB-AD4F-A987F9AEC2FF}" srcOrd="2" destOrd="0" presId="urn:microsoft.com/office/officeart/2018/2/layout/IconVerticalSolidList"/>
    <dgm:cxn modelId="{A58065FE-81B5-4738-82A4-7CA045430B18}" type="presParOf" srcId="{C0C9E47A-61DF-49FB-AD4F-A987F9AEC2FF}" destId="{6ED57334-AE12-47DF-8C89-055DA5CBE0E0}" srcOrd="0" destOrd="0" presId="urn:microsoft.com/office/officeart/2018/2/layout/IconVerticalSolidList"/>
    <dgm:cxn modelId="{004E99B6-0630-441E-A657-812537B696F5}" type="presParOf" srcId="{C0C9E47A-61DF-49FB-AD4F-A987F9AEC2FF}" destId="{74BAB524-AFCF-421E-9FED-33380896239B}" srcOrd="1" destOrd="0" presId="urn:microsoft.com/office/officeart/2018/2/layout/IconVerticalSolidList"/>
    <dgm:cxn modelId="{AC670B8D-B170-4BCE-A9EE-F4F1A6AAA3A5}" type="presParOf" srcId="{C0C9E47A-61DF-49FB-AD4F-A987F9AEC2FF}" destId="{5EDCA1D9-D9FF-4022-AD12-C6091CF6A0BA}" srcOrd="2" destOrd="0" presId="urn:microsoft.com/office/officeart/2018/2/layout/IconVerticalSolidList"/>
    <dgm:cxn modelId="{DCFAAEC0-1A70-4E02-A482-8AB5E205FB18}" type="presParOf" srcId="{C0C9E47A-61DF-49FB-AD4F-A987F9AEC2FF}" destId="{3D620D2C-7694-4363-8F1A-F88F2CE249F0}" srcOrd="3" destOrd="0" presId="urn:microsoft.com/office/officeart/2018/2/layout/IconVerticalSolidList"/>
    <dgm:cxn modelId="{60E2FD59-297E-4FFE-8872-6EDA413EB3B1}" type="presParOf" srcId="{C0C9E47A-61DF-49FB-AD4F-A987F9AEC2FF}" destId="{BFA12786-2C41-4C35-9E47-5839C55E1DDB}" srcOrd="4" destOrd="0" presId="urn:microsoft.com/office/officeart/2018/2/layout/IconVerticalSolidList"/>
    <dgm:cxn modelId="{A2D075AD-CA45-49AE-982B-87EA2D3DA6A3}" type="presParOf" srcId="{A8ADB127-E8AC-4385-A44C-F77809637820}" destId="{4A675EC4-DF8A-4814-AB7F-462C886012DB}" srcOrd="3" destOrd="0" presId="urn:microsoft.com/office/officeart/2018/2/layout/IconVerticalSolidList"/>
    <dgm:cxn modelId="{723E70D2-E9BB-4608-B1F5-DC3FF99C3012}" type="presParOf" srcId="{A8ADB127-E8AC-4385-A44C-F77809637820}" destId="{4BC18771-E353-4A26-ACBE-61012CB4ACD7}" srcOrd="4" destOrd="0" presId="urn:microsoft.com/office/officeart/2018/2/layout/IconVerticalSolidList"/>
    <dgm:cxn modelId="{5DCC4334-59AF-4EE3-AC78-3F2FDD18898C}" type="presParOf" srcId="{4BC18771-E353-4A26-ACBE-61012CB4ACD7}" destId="{AD815E16-A028-495C-82D3-1683B849AA0E}" srcOrd="0" destOrd="0" presId="urn:microsoft.com/office/officeart/2018/2/layout/IconVerticalSolidList"/>
    <dgm:cxn modelId="{F5711896-0D6F-4B39-99BF-1170536F99A7}" type="presParOf" srcId="{4BC18771-E353-4A26-ACBE-61012CB4ACD7}" destId="{76C2BFCD-D8D1-4A8E-B539-341517B864A4}" srcOrd="1" destOrd="0" presId="urn:microsoft.com/office/officeart/2018/2/layout/IconVerticalSolidList"/>
    <dgm:cxn modelId="{ACF06D22-9EC3-4927-AF57-540AC3BDF1BC}" type="presParOf" srcId="{4BC18771-E353-4A26-ACBE-61012CB4ACD7}" destId="{14171361-ED43-4A35-8D08-D0E29407A351}" srcOrd="2" destOrd="0" presId="urn:microsoft.com/office/officeart/2018/2/layout/IconVerticalSolidList"/>
    <dgm:cxn modelId="{EB632499-1248-474F-AFBD-F0ABD7F9E5F7}" type="presParOf" srcId="{4BC18771-E353-4A26-ACBE-61012CB4ACD7}" destId="{4B189FC5-ECF0-42BE-9374-7A49E122B17B}" srcOrd="3" destOrd="0" presId="urn:microsoft.com/office/officeart/2018/2/layout/IconVerticalSolidList"/>
    <dgm:cxn modelId="{F7C14029-2FFD-435C-98AF-03A3FF44B08E}" type="presParOf" srcId="{4BC18771-E353-4A26-ACBE-61012CB4ACD7}" destId="{D8828219-7E38-42F9-A68B-FBF8C7BBB36E}"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1F7DD9-7CB9-4165-BE1C-B2B62EE451AD}"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CBB6217B-8554-43A4-890A-4143292BE7BE}">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dirty="0"/>
            <a:t>Single Item Alcohol Question</a:t>
          </a:r>
        </a:p>
      </dgm:t>
    </dgm:pt>
    <dgm:pt modelId="{526F1D18-9C41-49A8-98D9-75C1ADED52CB}" type="parTrans" cxnId="{F7D2C901-750D-4857-B6B6-0AD5EAEA250E}">
      <dgm:prSet/>
      <dgm:spPr/>
      <dgm:t>
        <a:bodyPr/>
        <a:lstStyle/>
        <a:p>
          <a:endParaRPr lang="en-US"/>
        </a:p>
      </dgm:t>
    </dgm:pt>
    <dgm:pt modelId="{6E6EAA5F-FA2A-47F0-A2CF-56798334139B}" type="sibTrans" cxnId="{F7D2C901-750D-4857-B6B6-0AD5EAEA250E}">
      <dgm:prSet/>
      <dgm:spPr/>
      <dgm:t>
        <a:bodyPr/>
        <a:lstStyle/>
        <a:p>
          <a:endParaRPr lang="en-US"/>
        </a:p>
      </dgm:t>
    </dgm:pt>
    <dgm:pt modelId="{4FFFC3E5-2B8A-4E28-A092-EAF582C2473B}">
      <dgm:prSet phldrT="[Text]"/>
      <dgm:spPr/>
      <dgm:t>
        <a:bodyPr/>
        <a:lstStyle/>
        <a:p>
          <a:r>
            <a:rPr lang="en-US" b="1"/>
            <a:t>Assess</a:t>
          </a:r>
        </a:p>
      </dgm:t>
    </dgm:pt>
    <dgm:pt modelId="{56CE7567-FA9D-4819-82C6-4AB0634DE199}" type="parTrans" cxnId="{24E97F51-9CC7-4E56-BCFF-5B7730F0C775}">
      <dgm:prSet/>
      <dgm:spPr/>
      <dgm:t>
        <a:bodyPr/>
        <a:lstStyle/>
        <a:p>
          <a:endParaRPr lang="en-US"/>
        </a:p>
      </dgm:t>
    </dgm:pt>
    <dgm:pt modelId="{DDF5C690-2129-4CEA-91E6-8090DF4A9D55}" type="sibTrans" cxnId="{24E97F51-9CC7-4E56-BCFF-5B7730F0C775}">
      <dgm:prSet/>
      <dgm:spPr/>
      <dgm:t>
        <a:bodyPr/>
        <a:lstStyle/>
        <a:p>
          <a:endParaRPr lang="en-US"/>
        </a:p>
      </dgm:t>
    </dgm:pt>
    <dgm:pt modelId="{1849CFFD-62C6-4B51-B347-C2B704E336FD}">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AUDIT </a:t>
          </a:r>
        </a:p>
      </dgm:t>
    </dgm:pt>
    <dgm:pt modelId="{C36D4D26-7206-45DC-A998-B2A90742B4A5}" type="parTrans" cxnId="{2D501C48-09E5-45A2-B26E-FAA9DDBA1820}">
      <dgm:prSet/>
      <dgm:spPr/>
      <dgm:t>
        <a:bodyPr/>
        <a:lstStyle/>
        <a:p>
          <a:endParaRPr lang="en-US"/>
        </a:p>
      </dgm:t>
    </dgm:pt>
    <dgm:pt modelId="{9B895502-DD66-4196-BDA9-7D2BA323BC5B}" type="sibTrans" cxnId="{2D501C48-09E5-45A2-B26E-FAA9DDBA1820}">
      <dgm:prSet/>
      <dgm:spPr/>
      <dgm:t>
        <a:bodyPr/>
        <a:lstStyle/>
        <a:p>
          <a:endParaRPr lang="en-US"/>
        </a:p>
      </dgm:t>
    </dgm:pt>
    <dgm:pt modelId="{E1FA17CF-6216-4093-BBEA-64CB859A8B02}">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ASSIST</a:t>
          </a:r>
        </a:p>
      </dgm:t>
    </dgm:pt>
    <dgm:pt modelId="{7DA2B294-4645-426E-9109-C93E9A4047FB}" type="parTrans" cxnId="{3C27FC1D-EC5C-486E-8ED5-0EF20DA9EB11}">
      <dgm:prSet/>
      <dgm:spPr/>
      <dgm:t>
        <a:bodyPr/>
        <a:lstStyle/>
        <a:p>
          <a:endParaRPr lang="en-US"/>
        </a:p>
      </dgm:t>
    </dgm:pt>
    <dgm:pt modelId="{E3CB4ADC-4991-409D-9467-E878433BCF74}" type="sibTrans" cxnId="{3C27FC1D-EC5C-486E-8ED5-0EF20DA9EB11}">
      <dgm:prSet/>
      <dgm:spPr/>
      <dgm:t>
        <a:bodyPr/>
        <a:lstStyle/>
        <a:p>
          <a:endParaRPr lang="en-US"/>
        </a:p>
      </dgm:t>
    </dgm:pt>
    <dgm:pt modelId="{E731BD40-05E8-4669-B9D9-17E47D7167B8}">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dirty="0"/>
            <a:t>- AUDIT C</a:t>
          </a:r>
        </a:p>
      </dgm:t>
    </dgm:pt>
    <dgm:pt modelId="{084072CC-C334-4DFE-B61D-1B66015CE00A}" type="parTrans" cxnId="{5685A3EF-9365-4BF0-BD45-47162AA63E07}">
      <dgm:prSet/>
      <dgm:spPr/>
      <dgm:t>
        <a:bodyPr/>
        <a:lstStyle/>
        <a:p>
          <a:endParaRPr lang="en-US"/>
        </a:p>
      </dgm:t>
    </dgm:pt>
    <dgm:pt modelId="{AFBEFD7A-1DE1-4363-B54F-684AF29FBF1F}" type="sibTrans" cxnId="{5685A3EF-9365-4BF0-BD45-47162AA63E07}">
      <dgm:prSet/>
      <dgm:spPr/>
      <dgm:t>
        <a:bodyPr/>
        <a:lstStyle/>
        <a:p>
          <a:endParaRPr lang="en-US"/>
        </a:p>
      </dgm:t>
    </dgm:pt>
    <dgm:pt modelId="{A20FB9C9-266F-4746-BE6A-BC1450F04A97}">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S MAST- G</a:t>
          </a:r>
        </a:p>
      </dgm:t>
    </dgm:pt>
    <dgm:pt modelId="{EC21BE63-C4B4-4451-AC22-64675AA7C031}" type="parTrans" cxnId="{527ED79A-AF29-4653-A423-FC0C0C2891C4}">
      <dgm:prSet/>
      <dgm:spPr/>
      <dgm:t>
        <a:bodyPr/>
        <a:lstStyle/>
        <a:p>
          <a:endParaRPr lang="en-US"/>
        </a:p>
      </dgm:t>
    </dgm:pt>
    <dgm:pt modelId="{F20E03C6-3ACB-4726-8FA3-3D52C578EEE3}" type="sibTrans" cxnId="{527ED79A-AF29-4653-A423-FC0C0C2891C4}">
      <dgm:prSet/>
      <dgm:spPr/>
      <dgm:t>
        <a:bodyPr/>
        <a:lstStyle/>
        <a:p>
          <a:endParaRPr lang="en-US"/>
        </a:p>
      </dgm:t>
    </dgm:pt>
    <dgm:pt modelId="{07F78F63-F001-4957-95A3-17EB16E1AA2A}">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CAGE /AID</a:t>
          </a:r>
        </a:p>
      </dgm:t>
    </dgm:pt>
    <dgm:pt modelId="{73ED4210-B360-48BE-98E8-D293F90E95AD}" type="parTrans" cxnId="{B3F7FE20-0785-43A5-BFA8-5F82832EF84C}">
      <dgm:prSet/>
      <dgm:spPr/>
      <dgm:t>
        <a:bodyPr/>
        <a:lstStyle/>
        <a:p>
          <a:endParaRPr lang="en-US"/>
        </a:p>
      </dgm:t>
    </dgm:pt>
    <dgm:pt modelId="{4E6E07C4-6609-483B-94B8-98C24185CFEA}" type="sibTrans" cxnId="{B3F7FE20-0785-43A5-BFA8-5F82832EF84C}">
      <dgm:prSet/>
      <dgm:spPr/>
      <dgm:t>
        <a:bodyPr/>
        <a:lstStyle/>
        <a:p>
          <a:endParaRPr lang="en-US"/>
        </a:p>
      </dgm:t>
    </dgm:pt>
    <dgm:pt modelId="{64832C5B-F722-43D6-A7EB-C9DCDB1E59EC}">
      <dgm:prSet phldrT="[Text]"/>
      <dgm:spPr/>
      <dgm:t>
        <a:bodyPr/>
        <a:lstStyle/>
        <a:p>
          <a:r>
            <a:rPr lang="en-US" b="1"/>
            <a:t>Screen</a:t>
          </a:r>
        </a:p>
      </dgm:t>
    </dgm:pt>
    <dgm:pt modelId="{8B0D7213-35B9-4AD0-BEC0-1C1C2DBF2B41}" type="sibTrans" cxnId="{C50B4AB0-4840-4DD6-AA80-91230E192FBD}">
      <dgm:prSet/>
      <dgm:spPr/>
      <dgm:t>
        <a:bodyPr/>
        <a:lstStyle/>
        <a:p>
          <a:endParaRPr lang="en-US"/>
        </a:p>
      </dgm:t>
    </dgm:pt>
    <dgm:pt modelId="{33B705BA-BA40-49CA-8427-E2CF68B8001D}" type="parTrans" cxnId="{C50B4AB0-4840-4DD6-AA80-91230E192FBD}">
      <dgm:prSet/>
      <dgm:spPr/>
      <dgm:t>
        <a:bodyPr/>
        <a:lstStyle/>
        <a:p>
          <a:endParaRPr lang="en-US"/>
        </a:p>
      </dgm:t>
    </dgm:pt>
    <dgm:pt modelId="{51CBD1F3-0A91-455D-A726-EF8A2F89F281}" type="pres">
      <dgm:prSet presAssocID="{131F7DD9-7CB9-4165-BE1C-B2B62EE451AD}" presName="Name0" presStyleCnt="0">
        <dgm:presLayoutVars>
          <dgm:dir/>
          <dgm:animLvl val="lvl"/>
          <dgm:resizeHandles val="exact"/>
        </dgm:presLayoutVars>
      </dgm:prSet>
      <dgm:spPr/>
      <dgm:t>
        <a:bodyPr/>
        <a:lstStyle/>
        <a:p>
          <a:endParaRPr lang="en-US"/>
        </a:p>
      </dgm:t>
    </dgm:pt>
    <dgm:pt modelId="{E3A7A03A-FF2F-4CB1-8F62-DF3257C7EB59}" type="pres">
      <dgm:prSet presAssocID="{64832C5B-F722-43D6-A7EB-C9DCDB1E59EC}" presName="composite" presStyleCnt="0"/>
      <dgm:spPr/>
    </dgm:pt>
    <dgm:pt modelId="{38AB31C3-7FC0-4772-A55E-2120737261B9}" type="pres">
      <dgm:prSet presAssocID="{64832C5B-F722-43D6-A7EB-C9DCDB1E59EC}" presName="parTx" presStyleLbl="alignNode1" presStyleIdx="0" presStyleCnt="2">
        <dgm:presLayoutVars>
          <dgm:chMax val="0"/>
          <dgm:chPref val="0"/>
          <dgm:bulletEnabled val="1"/>
        </dgm:presLayoutVars>
      </dgm:prSet>
      <dgm:spPr/>
      <dgm:t>
        <a:bodyPr/>
        <a:lstStyle/>
        <a:p>
          <a:endParaRPr lang="en-US"/>
        </a:p>
      </dgm:t>
    </dgm:pt>
    <dgm:pt modelId="{EF702D69-07D6-44DE-9ACA-8BBF33FE1FD3}" type="pres">
      <dgm:prSet presAssocID="{64832C5B-F722-43D6-A7EB-C9DCDB1E59EC}" presName="desTx" presStyleLbl="alignAccFollowNode1" presStyleIdx="0" presStyleCnt="2">
        <dgm:presLayoutVars>
          <dgm:bulletEnabled val="1"/>
        </dgm:presLayoutVars>
      </dgm:prSet>
      <dgm:spPr/>
      <dgm:t>
        <a:bodyPr/>
        <a:lstStyle/>
        <a:p>
          <a:endParaRPr lang="en-US"/>
        </a:p>
      </dgm:t>
    </dgm:pt>
    <dgm:pt modelId="{62B8BE73-ACF6-45B8-8760-4CDE6773BE41}" type="pres">
      <dgm:prSet presAssocID="{8B0D7213-35B9-4AD0-BEC0-1C1C2DBF2B41}" presName="space" presStyleCnt="0"/>
      <dgm:spPr/>
    </dgm:pt>
    <dgm:pt modelId="{2BFAA571-B905-44AF-8CEC-9C548150FCD3}" type="pres">
      <dgm:prSet presAssocID="{4FFFC3E5-2B8A-4E28-A092-EAF582C2473B}" presName="composite" presStyleCnt="0"/>
      <dgm:spPr/>
    </dgm:pt>
    <dgm:pt modelId="{7166384A-6A42-4E08-95C1-25228DED08C1}" type="pres">
      <dgm:prSet presAssocID="{4FFFC3E5-2B8A-4E28-A092-EAF582C2473B}" presName="parTx" presStyleLbl="alignNode1" presStyleIdx="1" presStyleCnt="2">
        <dgm:presLayoutVars>
          <dgm:chMax val="0"/>
          <dgm:chPref val="0"/>
          <dgm:bulletEnabled val="1"/>
        </dgm:presLayoutVars>
      </dgm:prSet>
      <dgm:spPr/>
      <dgm:t>
        <a:bodyPr/>
        <a:lstStyle/>
        <a:p>
          <a:endParaRPr lang="en-US"/>
        </a:p>
      </dgm:t>
    </dgm:pt>
    <dgm:pt modelId="{0838D2F9-EA72-4506-AC8D-0B39C28CD9E0}" type="pres">
      <dgm:prSet presAssocID="{4FFFC3E5-2B8A-4E28-A092-EAF582C2473B}" presName="desTx" presStyleLbl="alignAccFollowNode1" presStyleIdx="1" presStyleCnt="2">
        <dgm:presLayoutVars>
          <dgm:bulletEnabled val="1"/>
        </dgm:presLayoutVars>
      </dgm:prSet>
      <dgm:spPr/>
      <dgm:t>
        <a:bodyPr/>
        <a:lstStyle/>
        <a:p>
          <a:endParaRPr lang="en-US"/>
        </a:p>
      </dgm:t>
    </dgm:pt>
  </dgm:ptLst>
  <dgm:cxnLst>
    <dgm:cxn modelId="{C50B4AB0-4840-4DD6-AA80-91230E192FBD}" srcId="{131F7DD9-7CB9-4165-BE1C-B2B62EE451AD}" destId="{64832C5B-F722-43D6-A7EB-C9DCDB1E59EC}" srcOrd="0" destOrd="0" parTransId="{33B705BA-BA40-49CA-8427-E2CF68B8001D}" sibTransId="{8B0D7213-35B9-4AD0-BEC0-1C1C2DBF2B41}"/>
    <dgm:cxn modelId="{527ED79A-AF29-4653-A423-FC0C0C2891C4}" srcId="{4FFFC3E5-2B8A-4E28-A092-EAF582C2473B}" destId="{A20FB9C9-266F-4746-BE6A-BC1450F04A97}" srcOrd="2" destOrd="0" parTransId="{EC21BE63-C4B4-4451-AC22-64675AA7C031}" sibTransId="{F20E03C6-3ACB-4726-8FA3-3D52C578EEE3}"/>
    <dgm:cxn modelId="{0ECF176B-C240-407D-A03E-82A0C16F7D39}" type="presOf" srcId="{07F78F63-F001-4957-95A3-17EB16E1AA2A}" destId="{0838D2F9-EA72-4506-AC8D-0B39C28CD9E0}" srcOrd="0" destOrd="3" presId="urn:microsoft.com/office/officeart/2005/8/layout/hList1"/>
    <dgm:cxn modelId="{36237B1E-6846-4BE2-A120-3E8BB8DE0CB9}" type="presOf" srcId="{64832C5B-F722-43D6-A7EB-C9DCDB1E59EC}" destId="{38AB31C3-7FC0-4772-A55E-2120737261B9}" srcOrd="0" destOrd="0" presId="urn:microsoft.com/office/officeart/2005/8/layout/hList1"/>
    <dgm:cxn modelId="{F7D2C901-750D-4857-B6B6-0AD5EAEA250E}" srcId="{64832C5B-F722-43D6-A7EB-C9DCDB1E59EC}" destId="{CBB6217B-8554-43A4-890A-4143292BE7BE}" srcOrd="0" destOrd="0" parTransId="{526F1D18-9C41-49A8-98D9-75C1ADED52CB}" sibTransId="{6E6EAA5F-FA2A-47F0-A2CF-56798334139B}"/>
    <dgm:cxn modelId="{5685A3EF-9365-4BF0-BD45-47162AA63E07}" srcId="{64832C5B-F722-43D6-A7EB-C9DCDB1E59EC}" destId="{E731BD40-05E8-4669-B9D9-17E47D7167B8}" srcOrd="1" destOrd="0" parTransId="{084072CC-C334-4DFE-B61D-1B66015CE00A}" sibTransId="{AFBEFD7A-1DE1-4363-B54F-684AF29FBF1F}"/>
    <dgm:cxn modelId="{3C27FC1D-EC5C-486E-8ED5-0EF20DA9EB11}" srcId="{4FFFC3E5-2B8A-4E28-A092-EAF582C2473B}" destId="{E1FA17CF-6216-4093-BBEA-64CB859A8B02}" srcOrd="1" destOrd="0" parTransId="{7DA2B294-4645-426E-9109-C93E9A4047FB}" sibTransId="{E3CB4ADC-4991-409D-9467-E878433BCF74}"/>
    <dgm:cxn modelId="{2D501C48-09E5-45A2-B26E-FAA9DDBA1820}" srcId="{4FFFC3E5-2B8A-4E28-A092-EAF582C2473B}" destId="{1849CFFD-62C6-4B51-B347-C2B704E336FD}" srcOrd="0" destOrd="0" parTransId="{C36D4D26-7206-45DC-A998-B2A90742B4A5}" sibTransId="{9B895502-DD66-4196-BDA9-7D2BA323BC5B}"/>
    <dgm:cxn modelId="{D3396D18-3A1B-40AF-A98C-E018C4A5198E}" type="presOf" srcId="{A20FB9C9-266F-4746-BE6A-BC1450F04A97}" destId="{0838D2F9-EA72-4506-AC8D-0B39C28CD9E0}" srcOrd="0" destOrd="2" presId="urn:microsoft.com/office/officeart/2005/8/layout/hList1"/>
    <dgm:cxn modelId="{E0565A94-EB20-4F39-8E22-1DB8B1ADD180}" type="presOf" srcId="{131F7DD9-7CB9-4165-BE1C-B2B62EE451AD}" destId="{51CBD1F3-0A91-455D-A726-EF8A2F89F281}" srcOrd="0" destOrd="0" presId="urn:microsoft.com/office/officeart/2005/8/layout/hList1"/>
    <dgm:cxn modelId="{B3F7FE20-0785-43A5-BFA8-5F82832EF84C}" srcId="{4FFFC3E5-2B8A-4E28-A092-EAF582C2473B}" destId="{07F78F63-F001-4957-95A3-17EB16E1AA2A}" srcOrd="3" destOrd="0" parTransId="{73ED4210-B360-48BE-98E8-D293F90E95AD}" sibTransId="{4E6E07C4-6609-483B-94B8-98C24185CFEA}"/>
    <dgm:cxn modelId="{F9E4D41A-BC4B-404E-AC13-67076ECFE379}" type="presOf" srcId="{CBB6217B-8554-43A4-890A-4143292BE7BE}" destId="{EF702D69-07D6-44DE-9ACA-8BBF33FE1FD3}" srcOrd="0" destOrd="0" presId="urn:microsoft.com/office/officeart/2005/8/layout/hList1"/>
    <dgm:cxn modelId="{92177638-E62E-4508-8D61-6CCA8ADA2217}" type="presOf" srcId="{E1FA17CF-6216-4093-BBEA-64CB859A8B02}" destId="{0838D2F9-EA72-4506-AC8D-0B39C28CD9E0}" srcOrd="0" destOrd="1" presId="urn:microsoft.com/office/officeart/2005/8/layout/hList1"/>
    <dgm:cxn modelId="{92E126A4-98BD-412F-B8A6-5C55A352C22E}" type="presOf" srcId="{4FFFC3E5-2B8A-4E28-A092-EAF582C2473B}" destId="{7166384A-6A42-4E08-95C1-25228DED08C1}" srcOrd="0" destOrd="0" presId="urn:microsoft.com/office/officeart/2005/8/layout/hList1"/>
    <dgm:cxn modelId="{1A456683-B469-4FEA-8945-8A575D5B7E7C}" type="presOf" srcId="{1849CFFD-62C6-4B51-B347-C2B704E336FD}" destId="{0838D2F9-EA72-4506-AC8D-0B39C28CD9E0}" srcOrd="0" destOrd="0" presId="urn:microsoft.com/office/officeart/2005/8/layout/hList1"/>
    <dgm:cxn modelId="{24E97F51-9CC7-4E56-BCFF-5B7730F0C775}" srcId="{131F7DD9-7CB9-4165-BE1C-B2B62EE451AD}" destId="{4FFFC3E5-2B8A-4E28-A092-EAF582C2473B}" srcOrd="1" destOrd="0" parTransId="{56CE7567-FA9D-4819-82C6-4AB0634DE199}" sibTransId="{DDF5C690-2129-4CEA-91E6-8090DF4A9D55}"/>
    <dgm:cxn modelId="{1E6D35D2-A50D-4700-A863-60FD81931A2D}" type="presOf" srcId="{E731BD40-05E8-4669-B9D9-17E47D7167B8}" destId="{EF702D69-07D6-44DE-9ACA-8BBF33FE1FD3}" srcOrd="0" destOrd="1" presId="urn:microsoft.com/office/officeart/2005/8/layout/hList1"/>
    <dgm:cxn modelId="{CD10F18B-A813-42A4-BE0F-9DC2BD32FFB6}" type="presParOf" srcId="{51CBD1F3-0A91-455D-A726-EF8A2F89F281}" destId="{E3A7A03A-FF2F-4CB1-8F62-DF3257C7EB59}" srcOrd="0" destOrd="0" presId="urn:microsoft.com/office/officeart/2005/8/layout/hList1"/>
    <dgm:cxn modelId="{C0A22C33-8FD1-455A-AFE4-6716CAB84E5F}" type="presParOf" srcId="{E3A7A03A-FF2F-4CB1-8F62-DF3257C7EB59}" destId="{38AB31C3-7FC0-4772-A55E-2120737261B9}" srcOrd="0" destOrd="0" presId="urn:microsoft.com/office/officeart/2005/8/layout/hList1"/>
    <dgm:cxn modelId="{C9BEB2D5-D7EE-4B6F-9CBA-A610B2D597B4}" type="presParOf" srcId="{E3A7A03A-FF2F-4CB1-8F62-DF3257C7EB59}" destId="{EF702D69-07D6-44DE-9ACA-8BBF33FE1FD3}" srcOrd="1" destOrd="0" presId="urn:microsoft.com/office/officeart/2005/8/layout/hList1"/>
    <dgm:cxn modelId="{FBA30BFA-D694-49F1-8E91-FBB1E8238A3D}" type="presParOf" srcId="{51CBD1F3-0A91-455D-A726-EF8A2F89F281}" destId="{62B8BE73-ACF6-45B8-8760-4CDE6773BE41}" srcOrd="1" destOrd="0" presId="urn:microsoft.com/office/officeart/2005/8/layout/hList1"/>
    <dgm:cxn modelId="{806A6504-87A7-4D31-98FA-092B4A7F27C0}" type="presParOf" srcId="{51CBD1F3-0A91-455D-A726-EF8A2F89F281}" destId="{2BFAA571-B905-44AF-8CEC-9C548150FCD3}" srcOrd="2" destOrd="0" presId="urn:microsoft.com/office/officeart/2005/8/layout/hList1"/>
    <dgm:cxn modelId="{B45FB71C-7B5A-4E0D-B533-F99E824FDD22}" type="presParOf" srcId="{2BFAA571-B905-44AF-8CEC-9C548150FCD3}" destId="{7166384A-6A42-4E08-95C1-25228DED08C1}" srcOrd="0" destOrd="0" presId="urn:microsoft.com/office/officeart/2005/8/layout/hList1"/>
    <dgm:cxn modelId="{30BC07B0-129B-41D1-9594-A36BDE0D0AAC}" type="presParOf" srcId="{2BFAA571-B905-44AF-8CEC-9C548150FCD3}" destId="{0838D2F9-EA72-4506-AC8D-0B39C28CD9E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10DF44-9C3B-40C4-AFBA-D5875A902154}" type="doc">
      <dgm:prSet loTypeId="urn:microsoft.com/office/officeart/2005/8/layout/orgChart1" loCatId="hierarchy" qsTypeId="urn:microsoft.com/office/officeart/2005/8/quickstyle/simple1#1" qsCatId="simple" csTypeId="urn:microsoft.com/office/officeart/2005/8/colors/accent5_4" csCatId="accent5" phldr="1"/>
      <dgm:spPr/>
      <dgm:t>
        <a:bodyPr/>
        <a:lstStyle/>
        <a:p>
          <a:endParaRPr lang="en-US"/>
        </a:p>
      </dgm:t>
    </dgm:pt>
    <dgm:pt modelId="{4C7D6125-66FD-4619-836E-882F4FBD2EB6}">
      <dgm:prSet phldrT="[Text]" custT="1"/>
      <dgm:spPr/>
      <dgm:t>
        <a:bodyPr/>
        <a:lstStyle/>
        <a:p>
          <a:r>
            <a:rPr lang="en-US" sz="2400" b="1" i="1"/>
            <a:t>Do you sometimes drink beer, wine, or other alcoholic beverages?</a:t>
          </a:r>
          <a:endParaRPr lang="en-US" sz="2400" b="1" dirty="0"/>
        </a:p>
      </dgm:t>
    </dgm:pt>
    <dgm:pt modelId="{8B95F292-5104-4F4C-B276-937D87C906EA}" type="parTrans" cxnId="{4A1C2DF2-D2D4-42AB-A3E4-7DF3CC09FFEE}">
      <dgm:prSet/>
      <dgm:spPr/>
      <dgm:t>
        <a:bodyPr/>
        <a:lstStyle/>
        <a:p>
          <a:endParaRPr lang="en-US"/>
        </a:p>
      </dgm:t>
    </dgm:pt>
    <dgm:pt modelId="{95392F6B-B276-4EA9-B048-101CC7207911}" type="sibTrans" cxnId="{4A1C2DF2-D2D4-42AB-A3E4-7DF3CC09FFEE}">
      <dgm:prSet/>
      <dgm:spPr/>
      <dgm:t>
        <a:bodyPr/>
        <a:lstStyle/>
        <a:p>
          <a:endParaRPr lang="en-US"/>
        </a:p>
      </dgm:t>
    </dgm:pt>
    <dgm:pt modelId="{2BDEA699-35CE-49B9-8062-996B6FD5A478}">
      <dgm:prSet phldrT="[Text]"/>
      <dgm:spPr/>
      <dgm:t>
        <a:bodyPr/>
        <a:lstStyle/>
        <a:p>
          <a:r>
            <a:rPr lang="en-US" b="1"/>
            <a:t>NO</a:t>
          </a:r>
          <a:endParaRPr lang="en-US" b="1" dirty="0"/>
        </a:p>
      </dgm:t>
    </dgm:pt>
    <dgm:pt modelId="{C66346FC-61A4-4766-B3E5-A9497321CC88}" type="parTrans" cxnId="{B47DBB75-138C-4E34-BDC0-F44752F6523C}">
      <dgm:prSet/>
      <dgm:spPr/>
      <dgm:t>
        <a:bodyPr/>
        <a:lstStyle/>
        <a:p>
          <a:endParaRPr lang="en-US"/>
        </a:p>
      </dgm:t>
    </dgm:pt>
    <dgm:pt modelId="{09B41966-5E4E-4434-9778-0905BD6227A7}" type="sibTrans" cxnId="{B47DBB75-138C-4E34-BDC0-F44752F6523C}">
      <dgm:prSet/>
      <dgm:spPr/>
      <dgm:t>
        <a:bodyPr/>
        <a:lstStyle/>
        <a:p>
          <a:endParaRPr lang="en-US"/>
        </a:p>
      </dgm:t>
    </dgm:pt>
    <dgm:pt modelId="{4CF4E0EB-EE67-487D-B0CC-14E17B5A9AB6}">
      <dgm:prSet phldrT="[Text]"/>
      <dgm:spPr/>
      <dgm:t>
        <a:bodyPr/>
        <a:lstStyle/>
        <a:p>
          <a:r>
            <a:rPr lang="en-US" b="1"/>
            <a:t>YES</a:t>
          </a:r>
          <a:endParaRPr lang="en-US" b="1" dirty="0"/>
        </a:p>
      </dgm:t>
    </dgm:pt>
    <dgm:pt modelId="{4825F764-C440-405E-B8B5-2F882CF57090}" type="parTrans" cxnId="{CB88013B-8E20-4140-82D7-341C9B7AC90F}">
      <dgm:prSet/>
      <dgm:spPr/>
      <dgm:t>
        <a:bodyPr/>
        <a:lstStyle/>
        <a:p>
          <a:endParaRPr lang="en-US"/>
        </a:p>
      </dgm:t>
    </dgm:pt>
    <dgm:pt modelId="{F100C48B-8C8C-4B27-B72F-9218EDBA2FC9}" type="sibTrans" cxnId="{CB88013B-8E20-4140-82D7-341C9B7AC90F}">
      <dgm:prSet/>
      <dgm:spPr/>
      <dgm:t>
        <a:bodyPr/>
        <a:lstStyle/>
        <a:p>
          <a:endParaRPr lang="en-US"/>
        </a:p>
      </dgm:t>
    </dgm:pt>
    <dgm:pt modelId="{24488C12-947D-44D1-848F-AE60BF9AD97E}">
      <dgm:prSet custT="1"/>
      <dgm:spPr/>
      <dgm:t>
        <a:bodyPr/>
        <a:lstStyle/>
        <a:p>
          <a:r>
            <a:rPr lang="en-US" sz="2400" b="0" dirty="0"/>
            <a:t>If one or more times, continue with assessment , i.e. AUDIT, CAGE-AID, ASSIST</a:t>
          </a:r>
        </a:p>
      </dgm:t>
    </dgm:pt>
    <dgm:pt modelId="{6600C8B7-9B59-4C54-9561-EC0882D05F32}" type="parTrans" cxnId="{C8446DD3-214E-4C5C-BE8D-977A667628B3}">
      <dgm:prSet/>
      <dgm:spPr/>
      <dgm:t>
        <a:bodyPr/>
        <a:lstStyle/>
        <a:p>
          <a:endParaRPr lang="en-US"/>
        </a:p>
      </dgm:t>
    </dgm:pt>
    <dgm:pt modelId="{2D3D8B09-E326-4559-A5F3-AA377FB3A40F}" type="sibTrans" cxnId="{C8446DD3-214E-4C5C-BE8D-977A667628B3}">
      <dgm:prSet/>
      <dgm:spPr/>
      <dgm:t>
        <a:bodyPr/>
        <a:lstStyle/>
        <a:p>
          <a:endParaRPr lang="en-US"/>
        </a:p>
      </dgm:t>
    </dgm:pt>
    <dgm:pt modelId="{7B629A17-7B84-4C34-90FA-CC0F6547CD6D}">
      <dgm:prSet phldrT="[Text]" custT="1"/>
      <dgm:spPr/>
      <dgm:t>
        <a:bodyPr/>
        <a:lstStyle/>
        <a:p>
          <a:r>
            <a:rPr lang="en-US" sz="2400" b="1" i="1"/>
            <a:t>How many times in the past year have you had 5 (men)/4 (women or men over 65) or more drinks in a day?</a:t>
          </a:r>
          <a:endParaRPr lang="en-US" sz="2400" b="1" dirty="0"/>
        </a:p>
      </dgm:t>
    </dgm:pt>
    <dgm:pt modelId="{602AF793-7D34-4C83-A2B6-58791435E3C7}" type="sibTrans" cxnId="{BE410761-F3A5-473B-8ECB-CBD823F1FBE9}">
      <dgm:prSet/>
      <dgm:spPr/>
      <dgm:t>
        <a:bodyPr/>
        <a:lstStyle/>
        <a:p>
          <a:endParaRPr lang="en-US"/>
        </a:p>
      </dgm:t>
    </dgm:pt>
    <dgm:pt modelId="{28E8E5F3-8750-4D5B-9E57-6E241283E610}" type="parTrans" cxnId="{BE410761-F3A5-473B-8ECB-CBD823F1FBE9}">
      <dgm:prSet/>
      <dgm:spPr/>
      <dgm:t>
        <a:bodyPr/>
        <a:lstStyle/>
        <a:p>
          <a:endParaRPr lang="en-US"/>
        </a:p>
      </dgm:t>
    </dgm:pt>
    <dgm:pt modelId="{E8C6F96D-8D69-4D18-A731-0154F30C3F67}" type="pres">
      <dgm:prSet presAssocID="{9010DF44-9C3B-40C4-AFBA-D5875A902154}" presName="hierChild1" presStyleCnt="0">
        <dgm:presLayoutVars>
          <dgm:orgChart val="1"/>
          <dgm:chPref val="1"/>
          <dgm:dir/>
          <dgm:animOne val="branch"/>
          <dgm:animLvl val="lvl"/>
          <dgm:resizeHandles/>
        </dgm:presLayoutVars>
      </dgm:prSet>
      <dgm:spPr/>
      <dgm:t>
        <a:bodyPr/>
        <a:lstStyle/>
        <a:p>
          <a:endParaRPr lang="en-US"/>
        </a:p>
      </dgm:t>
    </dgm:pt>
    <dgm:pt modelId="{DF5FB331-6E8A-40CB-B2F8-1BB3BB887098}" type="pres">
      <dgm:prSet presAssocID="{4C7D6125-66FD-4619-836E-882F4FBD2EB6}" presName="hierRoot1" presStyleCnt="0">
        <dgm:presLayoutVars>
          <dgm:hierBranch val="init"/>
        </dgm:presLayoutVars>
      </dgm:prSet>
      <dgm:spPr/>
    </dgm:pt>
    <dgm:pt modelId="{030BD7F2-25C2-4E2A-B2DB-F295355E7BFC}" type="pres">
      <dgm:prSet presAssocID="{4C7D6125-66FD-4619-836E-882F4FBD2EB6}" presName="rootComposite1" presStyleCnt="0"/>
      <dgm:spPr/>
    </dgm:pt>
    <dgm:pt modelId="{25636761-1A0C-47F5-9971-1FFDDDFC8ADC}" type="pres">
      <dgm:prSet presAssocID="{4C7D6125-66FD-4619-836E-882F4FBD2EB6}" presName="rootText1" presStyleLbl="node0" presStyleIdx="0" presStyleCnt="1" custScaleX="447650" custLinFactNeighborX="27159" custLinFactNeighborY="-3404">
        <dgm:presLayoutVars>
          <dgm:chPref val="3"/>
        </dgm:presLayoutVars>
      </dgm:prSet>
      <dgm:spPr/>
      <dgm:t>
        <a:bodyPr/>
        <a:lstStyle/>
        <a:p>
          <a:endParaRPr lang="en-US"/>
        </a:p>
      </dgm:t>
    </dgm:pt>
    <dgm:pt modelId="{C0D44F05-81BA-4E2F-854C-58F32DDD991A}" type="pres">
      <dgm:prSet presAssocID="{4C7D6125-66FD-4619-836E-882F4FBD2EB6}" presName="rootConnector1" presStyleLbl="node1" presStyleIdx="0" presStyleCnt="0"/>
      <dgm:spPr/>
      <dgm:t>
        <a:bodyPr/>
        <a:lstStyle/>
        <a:p>
          <a:endParaRPr lang="en-US"/>
        </a:p>
      </dgm:t>
    </dgm:pt>
    <dgm:pt modelId="{EF612062-926E-4818-9949-F343ED1A6129}" type="pres">
      <dgm:prSet presAssocID="{4C7D6125-66FD-4619-836E-882F4FBD2EB6}" presName="hierChild2" presStyleCnt="0"/>
      <dgm:spPr/>
    </dgm:pt>
    <dgm:pt modelId="{66972845-4A49-4D65-B7CE-4EEC6F146A56}" type="pres">
      <dgm:prSet presAssocID="{C66346FC-61A4-4766-B3E5-A9497321CC88}" presName="Name37" presStyleLbl="parChTrans1D2" presStyleIdx="0" presStyleCnt="2"/>
      <dgm:spPr/>
      <dgm:t>
        <a:bodyPr/>
        <a:lstStyle/>
        <a:p>
          <a:endParaRPr lang="en-US"/>
        </a:p>
      </dgm:t>
    </dgm:pt>
    <dgm:pt modelId="{E7365CC7-6976-4AB4-9712-51A02F28A627}" type="pres">
      <dgm:prSet presAssocID="{2BDEA699-35CE-49B9-8062-996B6FD5A478}" presName="hierRoot2" presStyleCnt="0">
        <dgm:presLayoutVars>
          <dgm:hierBranch val="init"/>
        </dgm:presLayoutVars>
      </dgm:prSet>
      <dgm:spPr/>
    </dgm:pt>
    <dgm:pt modelId="{5A7ED00D-60CB-49B4-8FD6-460106278C07}" type="pres">
      <dgm:prSet presAssocID="{2BDEA699-35CE-49B9-8062-996B6FD5A478}" presName="rootComposite" presStyleCnt="0"/>
      <dgm:spPr/>
    </dgm:pt>
    <dgm:pt modelId="{8B428871-992F-4FB1-AF3E-AC4B35745CAB}" type="pres">
      <dgm:prSet presAssocID="{2BDEA699-35CE-49B9-8062-996B6FD5A478}" presName="rootText" presStyleLbl="node2" presStyleIdx="0" presStyleCnt="2" custScaleX="51653" custScaleY="43403">
        <dgm:presLayoutVars>
          <dgm:chPref val="3"/>
        </dgm:presLayoutVars>
      </dgm:prSet>
      <dgm:spPr/>
      <dgm:t>
        <a:bodyPr/>
        <a:lstStyle/>
        <a:p>
          <a:endParaRPr lang="en-US"/>
        </a:p>
      </dgm:t>
    </dgm:pt>
    <dgm:pt modelId="{762C9F9A-DD5E-41F0-A938-AB9D36486D0D}" type="pres">
      <dgm:prSet presAssocID="{2BDEA699-35CE-49B9-8062-996B6FD5A478}" presName="rootConnector" presStyleLbl="node2" presStyleIdx="0" presStyleCnt="2"/>
      <dgm:spPr/>
      <dgm:t>
        <a:bodyPr/>
        <a:lstStyle/>
        <a:p>
          <a:endParaRPr lang="en-US"/>
        </a:p>
      </dgm:t>
    </dgm:pt>
    <dgm:pt modelId="{63CA6AFB-A2AD-4B14-92C7-64F3DBBEF5DB}" type="pres">
      <dgm:prSet presAssocID="{2BDEA699-35CE-49B9-8062-996B6FD5A478}" presName="hierChild4" presStyleCnt="0"/>
      <dgm:spPr/>
    </dgm:pt>
    <dgm:pt modelId="{F416C133-35E4-49D2-97DE-75007E35E99A}" type="pres">
      <dgm:prSet presAssocID="{2BDEA699-35CE-49B9-8062-996B6FD5A478}" presName="hierChild5" presStyleCnt="0"/>
      <dgm:spPr/>
    </dgm:pt>
    <dgm:pt modelId="{B1104879-4FD3-4F2D-BCA9-B65F0E6E94E4}" type="pres">
      <dgm:prSet presAssocID="{4825F764-C440-405E-B8B5-2F882CF57090}" presName="Name37" presStyleLbl="parChTrans1D2" presStyleIdx="1" presStyleCnt="2"/>
      <dgm:spPr/>
      <dgm:t>
        <a:bodyPr/>
        <a:lstStyle/>
        <a:p>
          <a:endParaRPr lang="en-US"/>
        </a:p>
      </dgm:t>
    </dgm:pt>
    <dgm:pt modelId="{04540FEE-5AB5-4EB0-B270-76C85F1FA4C8}" type="pres">
      <dgm:prSet presAssocID="{4CF4E0EB-EE67-487D-B0CC-14E17B5A9AB6}" presName="hierRoot2" presStyleCnt="0">
        <dgm:presLayoutVars>
          <dgm:hierBranch val="init"/>
        </dgm:presLayoutVars>
      </dgm:prSet>
      <dgm:spPr/>
    </dgm:pt>
    <dgm:pt modelId="{0791B283-7CE7-4759-943C-BDC3F21A9B74}" type="pres">
      <dgm:prSet presAssocID="{4CF4E0EB-EE67-487D-B0CC-14E17B5A9AB6}" presName="rootComposite" presStyleCnt="0"/>
      <dgm:spPr/>
    </dgm:pt>
    <dgm:pt modelId="{032D473D-F8C9-4F5E-894D-9B3FA6216241}" type="pres">
      <dgm:prSet presAssocID="{4CF4E0EB-EE67-487D-B0CC-14E17B5A9AB6}" presName="rootText" presStyleLbl="node2" presStyleIdx="1" presStyleCnt="2" custScaleX="55187" custScaleY="37210">
        <dgm:presLayoutVars>
          <dgm:chPref val="3"/>
        </dgm:presLayoutVars>
      </dgm:prSet>
      <dgm:spPr/>
      <dgm:t>
        <a:bodyPr/>
        <a:lstStyle/>
        <a:p>
          <a:endParaRPr lang="en-US"/>
        </a:p>
      </dgm:t>
    </dgm:pt>
    <dgm:pt modelId="{98401A99-42BB-4DFD-AB42-8DA333012B3A}" type="pres">
      <dgm:prSet presAssocID="{4CF4E0EB-EE67-487D-B0CC-14E17B5A9AB6}" presName="rootConnector" presStyleLbl="node2" presStyleIdx="1" presStyleCnt="2"/>
      <dgm:spPr/>
      <dgm:t>
        <a:bodyPr/>
        <a:lstStyle/>
        <a:p>
          <a:endParaRPr lang="en-US"/>
        </a:p>
      </dgm:t>
    </dgm:pt>
    <dgm:pt modelId="{C7558E7C-667D-48D3-B2A9-C55E26BE3FCE}" type="pres">
      <dgm:prSet presAssocID="{4CF4E0EB-EE67-487D-B0CC-14E17B5A9AB6}" presName="hierChild4" presStyleCnt="0"/>
      <dgm:spPr/>
    </dgm:pt>
    <dgm:pt modelId="{D3EA0954-B528-419E-8415-BED474C7F1D5}" type="pres">
      <dgm:prSet presAssocID="{28E8E5F3-8750-4D5B-9E57-6E241283E610}" presName="Name37" presStyleLbl="parChTrans1D3" presStyleIdx="0" presStyleCnt="1"/>
      <dgm:spPr/>
      <dgm:t>
        <a:bodyPr/>
        <a:lstStyle/>
        <a:p>
          <a:endParaRPr lang="en-US"/>
        </a:p>
      </dgm:t>
    </dgm:pt>
    <dgm:pt modelId="{B871C027-085B-4B82-9392-3177B28C6D97}" type="pres">
      <dgm:prSet presAssocID="{7B629A17-7B84-4C34-90FA-CC0F6547CD6D}" presName="hierRoot2" presStyleCnt="0">
        <dgm:presLayoutVars>
          <dgm:hierBranch val="init"/>
        </dgm:presLayoutVars>
      </dgm:prSet>
      <dgm:spPr/>
    </dgm:pt>
    <dgm:pt modelId="{60E79655-E24F-4DEF-8941-B40172B5415C}" type="pres">
      <dgm:prSet presAssocID="{7B629A17-7B84-4C34-90FA-CC0F6547CD6D}" presName="rootComposite" presStyleCnt="0"/>
      <dgm:spPr/>
    </dgm:pt>
    <dgm:pt modelId="{FA011332-5436-4924-B4EE-E9C2C27EAD09}" type="pres">
      <dgm:prSet presAssocID="{7B629A17-7B84-4C34-90FA-CC0F6547CD6D}" presName="rootText" presStyleLbl="node3" presStyleIdx="0" presStyleCnt="1" custScaleX="427299" custScaleY="95838" custLinFactNeighborX="1583" custLinFactNeighborY="-5657">
        <dgm:presLayoutVars>
          <dgm:chPref val="3"/>
        </dgm:presLayoutVars>
      </dgm:prSet>
      <dgm:spPr/>
      <dgm:t>
        <a:bodyPr/>
        <a:lstStyle/>
        <a:p>
          <a:endParaRPr lang="en-US"/>
        </a:p>
      </dgm:t>
    </dgm:pt>
    <dgm:pt modelId="{A2CB3BD4-207F-4704-B28C-A67E1FCF2C76}" type="pres">
      <dgm:prSet presAssocID="{7B629A17-7B84-4C34-90FA-CC0F6547CD6D}" presName="rootConnector" presStyleLbl="node3" presStyleIdx="0" presStyleCnt="1"/>
      <dgm:spPr/>
      <dgm:t>
        <a:bodyPr/>
        <a:lstStyle/>
        <a:p>
          <a:endParaRPr lang="en-US"/>
        </a:p>
      </dgm:t>
    </dgm:pt>
    <dgm:pt modelId="{A0319FC9-B2A1-4906-A902-A029CB4F025A}" type="pres">
      <dgm:prSet presAssocID="{7B629A17-7B84-4C34-90FA-CC0F6547CD6D}" presName="hierChild4" presStyleCnt="0"/>
      <dgm:spPr/>
    </dgm:pt>
    <dgm:pt modelId="{DADA3D14-01C2-4B7E-BA81-11B963D61894}" type="pres">
      <dgm:prSet presAssocID="{6600C8B7-9B59-4C54-9561-EC0882D05F32}" presName="Name37" presStyleLbl="parChTrans1D4" presStyleIdx="0" presStyleCnt="1"/>
      <dgm:spPr/>
      <dgm:t>
        <a:bodyPr/>
        <a:lstStyle/>
        <a:p>
          <a:endParaRPr lang="en-US"/>
        </a:p>
      </dgm:t>
    </dgm:pt>
    <dgm:pt modelId="{DDB15CC1-2A20-4F88-AC28-FF05E74B81DE}" type="pres">
      <dgm:prSet presAssocID="{24488C12-947D-44D1-848F-AE60BF9AD97E}" presName="hierRoot2" presStyleCnt="0">
        <dgm:presLayoutVars>
          <dgm:hierBranch val="init"/>
        </dgm:presLayoutVars>
      </dgm:prSet>
      <dgm:spPr/>
    </dgm:pt>
    <dgm:pt modelId="{1329B75E-ABFA-4B5D-A6DB-904ED113B58B}" type="pres">
      <dgm:prSet presAssocID="{24488C12-947D-44D1-848F-AE60BF9AD97E}" presName="rootComposite" presStyleCnt="0"/>
      <dgm:spPr/>
    </dgm:pt>
    <dgm:pt modelId="{E4029DA1-1BB8-42AA-8C44-3643C0507643}" type="pres">
      <dgm:prSet presAssocID="{24488C12-947D-44D1-848F-AE60BF9AD97E}" presName="rootText" presStyleLbl="node4" presStyleIdx="0" presStyleCnt="1" custScaleX="297238" custScaleY="72244" custLinFactNeighborX="22661" custLinFactNeighborY="-10727">
        <dgm:presLayoutVars>
          <dgm:chPref val="3"/>
        </dgm:presLayoutVars>
      </dgm:prSet>
      <dgm:spPr/>
      <dgm:t>
        <a:bodyPr/>
        <a:lstStyle/>
        <a:p>
          <a:endParaRPr lang="en-US"/>
        </a:p>
      </dgm:t>
    </dgm:pt>
    <dgm:pt modelId="{1812CD06-1E53-42AB-8944-8ECA72DB3A67}" type="pres">
      <dgm:prSet presAssocID="{24488C12-947D-44D1-848F-AE60BF9AD97E}" presName="rootConnector" presStyleLbl="node4" presStyleIdx="0" presStyleCnt="1"/>
      <dgm:spPr/>
      <dgm:t>
        <a:bodyPr/>
        <a:lstStyle/>
        <a:p>
          <a:endParaRPr lang="en-US"/>
        </a:p>
      </dgm:t>
    </dgm:pt>
    <dgm:pt modelId="{71F2B375-F933-4E0E-9DAD-5B9ECF3A3670}" type="pres">
      <dgm:prSet presAssocID="{24488C12-947D-44D1-848F-AE60BF9AD97E}" presName="hierChild4" presStyleCnt="0"/>
      <dgm:spPr/>
    </dgm:pt>
    <dgm:pt modelId="{265CCDD1-7D38-4DF3-9202-DFAA26471691}" type="pres">
      <dgm:prSet presAssocID="{24488C12-947D-44D1-848F-AE60BF9AD97E}" presName="hierChild5" presStyleCnt="0"/>
      <dgm:spPr/>
    </dgm:pt>
    <dgm:pt modelId="{CCAB512B-5E2B-4401-9564-7BFACB62F87A}" type="pres">
      <dgm:prSet presAssocID="{7B629A17-7B84-4C34-90FA-CC0F6547CD6D}" presName="hierChild5" presStyleCnt="0"/>
      <dgm:spPr/>
    </dgm:pt>
    <dgm:pt modelId="{FA5EB61B-3273-4E4D-9C75-21E23720DB19}" type="pres">
      <dgm:prSet presAssocID="{4CF4E0EB-EE67-487D-B0CC-14E17B5A9AB6}" presName="hierChild5" presStyleCnt="0"/>
      <dgm:spPr/>
    </dgm:pt>
    <dgm:pt modelId="{2327275D-59D7-4346-9B72-13C980D6A845}" type="pres">
      <dgm:prSet presAssocID="{4C7D6125-66FD-4619-836E-882F4FBD2EB6}" presName="hierChild3" presStyleCnt="0"/>
      <dgm:spPr/>
    </dgm:pt>
  </dgm:ptLst>
  <dgm:cxnLst>
    <dgm:cxn modelId="{CB88013B-8E20-4140-82D7-341C9B7AC90F}" srcId="{4C7D6125-66FD-4619-836E-882F4FBD2EB6}" destId="{4CF4E0EB-EE67-487D-B0CC-14E17B5A9AB6}" srcOrd="1" destOrd="0" parTransId="{4825F764-C440-405E-B8B5-2F882CF57090}" sibTransId="{F100C48B-8C8C-4B27-B72F-9218EDBA2FC9}"/>
    <dgm:cxn modelId="{2F1AAE11-7CC1-4440-802A-54E79BB0D44D}" type="presOf" srcId="{4C7D6125-66FD-4619-836E-882F4FBD2EB6}" destId="{C0D44F05-81BA-4E2F-854C-58F32DDD991A}" srcOrd="1" destOrd="0" presId="urn:microsoft.com/office/officeart/2005/8/layout/orgChart1"/>
    <dgm:cxn modelId="{D84E98A7-5253-4D17-8318-73B2E220F124}" type="presOf" srcId="{2BDEA699-35CE-49B9-8062-996B6FD5A478}" destId="{762C9F9A-DD5E-41F0-A938-AB9D36486D0D}" srcOrd="1" destOrd="0" presId="urn:microsoft.com/office/officeart/2005/8/layout/orgChart1"/>
    <dgm:cxn modelId="{903D669E-278D-477C-B8E3-A9DB5BEC0377}" type="presOf" srcId="{28E8E5F3-8750-4D5B-9E57-6E241283E610}" destId="{D3EA0954-B528-419E-8415-BED474C7F1D5}" srcOrd="0" destOrd="0" presId="urn:microsoft.com/office/officeart/2005/8/layout/orgChart1"/>
    <dgm:cxn modelId="{AF05B212-0FB6-479F-8398-7A6C0C12EE95}" type="presOf" srcId="{4CF4E0EB-EE67-487D-B0CC-14E17B5A9AB6}" destId="{98401A99-42BB-4DFD-AB42-8DA333012B3A}" srcOrd="1" destOrd="0" presId="urn:microsoft.com/office/officeart/2005/8/layout/orgChart1"/>
    <dgm:cxn modelId="{B47DBB75-138C-4E34-BDC0-F44752F6523C}" srcId="{4C7D6125-66FD-4619-836E-882F4FBD2EB6}" destId="{2BDEA699-35CE-49B9-8062-996B6FD5A478}" srcOrd="0" destOrd="0" parTransId="{C66346FC-61A4-4766-B3E5-A9497321CC88}" sibTransId="{09B41966-5E4E-4434-9778-0905BD6227A7}"/>
    <dgm:cxn modelId="{C8446DD3-214E-4C5C-BE8D-977A667628B3}" srcId="{7B629A17-7B84-4C34-90FA-CC0F6547CD6D}" destId="{24488C12-947D-44D1-848F-AE60BF9AD97E}" srcOrd="0" destOrd="0" parTransId="{6600C8B7-9B59-4C54-9561-EC0882D05F32}" sibTransId="{2D3D8B09-E326-4559-A5F3-AA377FB3A40F}"/>
    <dgm:cxn modelId="{51378BB8-C712-4396-A6D9-650F62CDC7C2}" type="presOf" srcId="{4825F764-C440-405E-B8B5-2F882CF57090}" destId="{B1104879-4FD3-4F2D-BCA9-B65F0E6E94E4}" srcOrd="0" destOrd="0" presId="urn:microsoft.com/office/officeart/2005/8/layout/orgChart1"/>
    <dgm:cxn modelId="{05B4566B-CC19-4193-A6E4-3C9916098438}" type="presOf" srcId="{2BDEA699-35CE-49B9-8062-996B6FD5A478}" destId="{8B428871-992F-4FB1-AF3E-AC4B35745CAB}" srcOrd="0" destOrd="0" presId="urn:microsoft.com/office/officeart/2005/8/layout/orgChart1"/>
    <dgm:cxn modelId="{4A1C2DF2-D2D4-42AB-A3E4-7DF3CC09FFEE}" srcId="{9010DF44-9C3B-40C4-AFBA-D5875A902154}" destId="{4C7D6125-66FD-4619-836E-882F4FBD2EB6}" srcOrd="0" destOrd="0" parTransId="{8B95F292-5104-4F4C-B276-937D87C906EA}" sibTransId="{95392F6B-B276-4EA9-B048-101CC7207911}"/>
    <dgm:cxn modelId="{1D6A047B-99A1-4E89-9DC0-32F80AC9379C}" type="presOf" srcId="{C66346FC-61A4-4766-B3E5-A9497321CC88}" destId="{66972845-4A49-4D65-B7CE-4EEC6F146A56}" srcOrd="0" destOrd="0" presId="urn:microsoft.com/office/officeart/2005/8/layout/orgChart1"/>
    <dgm:cxn modelId="{DC92D528-9092-43DA-9C98-CEA5D8021F98}" type="presOf" srcId="{6600C8B7-9B59-4C54-9561-EC0882D05F32}" destId="{DADA3D14-01C2-4B7E-BA81-11B963D61894}" srcOrd="0" destOrd="0" presId="urn:microsoft.com/office/officeart/2005/8/layout/orgChart1"/>
    <dgm:cxn modelId="{BE410761-F3A5-473B-8ECB-CBD823F1FBE9}" srcId="{4CF4E0EB-EE67-487D-B0CC-14E17B5A9AB6}" destId="{7B629A17-7B84-4C34-90FA-CC0F6547CD6D}" srcOrd="0" destOrd="0" parTransId="{28E8E5F3-8750-4D5B-9E57-6E241283E610}" sibTransId="{602AF793-7D34-4C83-A2B6-58791435E3C7}"/>
    <dgm:cxn modelId="{08CC5DDC-DE3A-4413-BAFC-00836A35E4BD}" type="presOf" srcId="{7B629A17-7B84-4C34-90FA-CC0F6547CD6D}" destId="{FA011332-5436-4924-B4EE-E9C2C27EAD09}" srcOrd="0" destOrd="0" presId="urn:microsoft.com/office/officeart/2005/8/layout/orgChart1"/>
    <dgm:cxn modelId="{25308729-B736-4262-B8AB-72D563DB0CDF}" type="presOf" srcId="{9010DF44-9C3B-40C4-AFBA-D5875A902154}" destId="{E8C6F96D-8D69-4D18-A731-0154F30C3F67}" srcOrd="0" destOrd="0" presId="urn:microsoft.com/office/officeart/2005/8/layout/orgChart1"/>
    <dgm:cxn modelId="{28481A97-B6FD-42F6-8C1C-9EF71831D3E2}" type="presOf" srcId="{7B629A17-7B84-4C34-90FA-CC0F6547CD6D}" destId="{A2CB3BD4-207F-4704-B28C-A67E1FCF2C76}" srcOrd="1" destOrd="0" presId="urn:microsoft.com/office/officeart/2005/8/layout/orgChart1"/>
    <dgm:cxn modelId="{BCC34093-07A6-4C45-831D-1BA163FAE77F}" type="presOf" srcId="{24488C12-947D-44D1-848F-AE60BF9AD97E}" destId="{E4029DA1-1BB8-42AA-8C44-3643C0507643}" srcOrd="0" destOrd="0" presId="urn:microsoft.com/office/officeart/2005/8/layout/orgChart1"/>
    <dgm:cxn modelId="{620D5952-8234-4451-9D00-5681C69AB844}" type="presOf" srcId="{24488C12-947D-44D1-848F-AE60BF9AD97E}" destId="{1812CD06-1E53-42AB-8944-8ECA72DB3A67}" srcOrd="1" destOrd="0" presId="urn:microsoft.com/office/officeart/2005/8/layout/orgChart1"/>
    <dgm:cxn modelId="{215C9575-A119-4FB2-AECE-6ACA3BDAE8C7}" type="presOf" srcId="{4CF4E0EB-EE67-487D-B0CC-14E17B5A9AB6}" destId="{032D473D-F8C9-4F5E-894D-9B3FA6216241}" srcOrd="0" destOrd="0" presId="urn:microsoft.com/office/officeart/2005/8/layout/orgChart1"/>
    <dgm:cxn modelId="{E20D8F97-784C-439E-9948-BE1EA87395A6}" type="presOf" srcId="{4C7D6125-66FD-4619-836E-882F4FBD2EB6}" destId="{25636761-1A0C-47F5-9971-1FFDDDFC8ADC}" srcOrd="0" destOrd="0" presId="urn:microsoft.com/office/officeart/2005/8/layout/orgChart1"/>
    <dgm:cxn modelId="{8CCFB27C-60FD-4533-B71E-E57DED0FAE83}" type="presParOf" srcId="{E8C6F96D-8D69-4D18-A731-0154F30C3F67}" destId="{DF5FB331-6E8A-40CB-B2F8-1BB3BB887098}" srcOrd="0" destOrd="0" presId="urn:microsoft.com/office/officeart/2005/8/layout/orgChart1"/>
    <dgm:cxn modelId="{ECCC676F-3175-43AC-920A-B2F8D6FF2170}" type="presParOf" srcId="{DF5FB331-6E8A-40CB-B2F8-1BB3BB887098}" destId="{030BD7F2-25C2-4E2A-B2DB-F295355E7BFC}" srcOrd="0" destOrd="0" presId="urn:microsoft.com/office/officeart/2005/8/layout/orgChart1"/>
    <dgm:cxn modelId="{1C8B6890-786D-49C2-9AD5-020A20897F7B}" type="presParOf" srcId="{030BD7F2-25C2-4E2A-B2DB-F295355E7BFC}" destId="{25636761-1A0C-47F5-9971-1FFDDDFC8ADC}" srcOrd="0" destOrd="0" presId="urn:microsoft.com/office/officeart/2005/8/layout/orgChart1"/>
    <dgm:cxn modelId="{D9A9E9D7-499E-4846-9F6F-561CC12A4ADF}" type="presParOf" srcId="{030BD7F2-25C2-4E2A-B2DB-F295355E7BFC}" destId="{C0D44F05-81BA-4E2F-854C-58F32DDD991A}" srcOrd="1" destOrd="0" presId="urn:microsoft.com/office/officeart/2005/8/layout/orgChart1"/>
    <dgm:cxn modelId="{658113C6-7D7E-4DD3-9F7E-916182F78664}" type="presParOf" srcId="{DF5FB331-6E8A-40CB-B2F8-1BB3BB887098}" destId="{EF612062-926E-4818-9949-F343ED1A6129}" srcOrd="1" destOrd="0" presId="urn:microsoft.com/office/officeart/2005/8/layout/orgChart1"/>
    <dgm:cxn modelId="{6671D6C1-7C9D-4217-8790-22B249A00346}" type="presParOf" srcId="{EF612062-926E-4818-9949-F343ED1A6129}" destId="{66972845-4A49-4D65-B7CE-4EEC6F146A56}" srcOrd="0" destOrd="0" presId="urn:microsoft.com/office/officeart/2005/8/layout/orgChart1"/>
    <dgm:cxn modelId="{3F9770DE-23EC-4D95-8706-940A450FE5B1}" type="presParOf" srcId="{EF612062-926E-4818-9949-F343ED1A6129}" destId="{E7365CC7-6976-4AB4-9712-51A02F28A627}" srcOrd="1" destOrd="0" presId="urn:microsoft.com/office/officeart/2005/8/layout/orgChart1"/>
    <dgm:cxn modelId="{12D5C5D1-6843-4549-AB75-EA431CC5086D}" type="presParOf" srcId="{E7365CC7-6976-4AB4-9712-51A02F28A627}" destId="{5A7ED00D-60CB-49B4-8FD6-460106278C07}" srcOrd="0" destOrd="0" presId="urn:microsoft.com/office/officeart/2005/8/layout/orgChart1"/>
    <dgm:cxn modelId="{423FBA1B-6D76-4F4B-A200-63FBE3837704}" type="presParOf" srcId="{5A7ED00D-60CB-49B4-8FD6-460106278C07}" destId="{8B428871-992F-4FB1-AF3E-AC4B35745CAB}" srcOrd="0" destOrd="0" presId="urn:microsoft.com/office/officeart/2005/8/layout/orgChart1"/>
    <dgm:cxn modelId="{130A9B70-B64F-4A7E-86A9-14F627FE1351}" type="presParOf" srcId="{5A7ED00D-60CB-49B4-8FD6-460106278C07}" destId="{762C9F9A-DD5E-41F0-A938-AB9D36486D0D}" srcOrd="1" destOrd="0" presId="urn:microsoft.com/office/officeart/2005/8/layout/orgChart1"/>
    <dgm:cxn modelId="{407FCD9A-3FDA-45B6-87E7-4E22E13D78B7}" type="presParOf" srcId="{E7365CC7-6976-4AB4-9712-51A02F28A627}" destId="{63CA6AFB-A2AD-4B14-92C7-64F3DBBEF5DB}" srcOrd="1" destOrd="0" presId="urn:microsoft.com/office/officeart/2005/8/layout/orgChart1"/>
    <dgm:cxn modelId="{D85A1618-0F43-441F-9DDE-458ED51715C4}" type="presParOf" srcId="{E7365CC7-6976-4AB4-9712-51A02F28A627}" destId="{F416C133-35E4-49D2-97DE-75007E35E99A}" srcOrd="2" destOrd="0" presId="urn:microsoft.com/office/officeart/2005/8/layout/orgChart1"/>
    <dgm:cxn modelId="{B4A1042C-CACA-45C9-9A17-2F4E3CC723CD}" type="presParOf" srcId="{EF612062-926E-4818-9949-F343ED1A6129}" destId="{B1104879-4FD3-4F2D-BCA9-B65F0E6E94E4}" srcOrd="2" destOrd="0" presId="urn:microsoft.com/office/officeart/2005/8/layout/orgChart1"/>
    <dgm:cxn modelId="{8696F323-2D12-4832-8755-2F581B4C8589}" type="presParOf" srcId="{EF612062-926E-4818-9949-F343ED1A6129}" destId="{04540FEE-5AB5-4EB0-B270-76C85F1FA4C8}" srcOrd="3" destOrd="0" presId="urn:microsoft.com/office/officeart/2005/8/layout/orgChart1"/>
    <dgm:cxn modelId="{D1962AF3-1C87-4DBB-91AC-B5D1F8270141}" type="presParOf" srcId="{04540FEE-5AB5-4EB0-B270-76C85F1FA4C8}" destId="{0791B283-7CE7-4759-943C-BDC3F21A9B74}" srcOrd="0" destOrd="0" presId="urn:microsoft.com/office/officeart/2005/8/layout/orgChart1"/>
    <dgm:cxn modelId="{2182886E-9559-4375-94A2-8E831FF84373}" type="presParOf" srcId="{0791B283-7CE7-4759-943C-BDC3F21A9B74}" destId="{032D473D-F8C9-4F5E-894D-9B3FA6216241}" srcOrd="0" destOrd="0" presId="urn:microsoft.com/office/officeart/2005/8/layout/orgChart1"/>
    <dgm:cxn modelId="{4A4AE0D3-F084-4A72-BCA7-CAA955649DDD}" type="presParOf" srcId="{0791B283-7CE7-4759-943C-BDC3F21A9B74}" destId="{98401A99-42BB-4DFD-AB42-8DA333012B3A}" srcOrd="1" destOrd="0" presId="urn:microsoft.com/office/officeart/2005/8/layout/orgChart1"/>
    <dgm:cxn modelId="{E1FB30D4-96B1-438D-82CF-DCEF3ADF99F6}" type="presParOf" srcId="{04540FEE-5AB5-4EB0-B270-76C85F1FA4C8}" destId="{C7558E7C-667D-48D3-B2A9-C55E26BE3FCE}" srcOrd="1" destOrd="0" presId="urn:microsoft.com/office/officeart/2005/8/layout/orgChart1"/>
    <dgm:cxn modelId="{DF8A26D7-D6F7-4835-9EF3-4B6C185B02AD}" type="presParOf" srcId="{C7558E7C-667D-48D3-B2A9-C55E26BE3FCE}" destId="{D3EA0954-B528-419E-8415-BED474C7F1D5}" srcOrd="0" destOrd="0" presId="urn:microsoft.com/office/officeart/2005/8/layout/orgChart1"/>
    <dgm:cxn modelId="{94CA3DA7-4279-4CD6-92C4-B671026D12C7}" type="presParOf" srcId="{C7558E7C-667D-48D3-B2A9-C55E26BE3FCE}" destId="{B871C027-085B-4B82-9392-3177B28C6D97}" srcOrd="1" destOrd="0" presId="urn:microsoft.com/office/officeart/2005/8/layout/orgChart1"/>
    <dgm:cxn modelId="{C27C9069-D627-4AC0-A941-6FE7625266EA}" type="presParOf" srcId="{B871C027-085B-4B82-9392-3177B28C6D97}" destId="{60E79655-E24F-4DEF-8941-B40172B5415C}" srcOrd="0" destOrd="0" presId="urn:microsoft.com/office/officeart/2005/8/layout/orgChart1"/>
    <dgm:cxn modelId="{CBF870BF-BBC4-4BFE-A82A-157824E25564}" type="presParOf" srcId="{60E79655-E24F-4DEF-8941-B40172B5415C}" destId="{FA011332-5436-4924-B4EE-E9C2C27EAD09}" srcOrd="0" destOrd="0" presId="urn:microsoft.com/office/officeart/2005/8/layout/orgChart1"/>
    <dgm:cxn modelId="{F1CCF285-8F4D-49C2-9659-1B63B0812643}" type="presParOf" srcId="{60E79655-E24F-4DEF-8941-B40172B5415C}" destId="{A2CB3BD4-207F-4704-B28C-A67E1FCF2C76}" srcOrd="1" destOrd="0" presId="urn:microsoft.com/office/officeart/2005/8/layout/orgChart1"/>
    <dgm:cxn modelId="{15D12BAC-945F-4E1B-A18C-6C5D204237BE}" type="presParOf" srcId="{B871C027-085B-4B82-9392-3177B28C6D97}" destId="{A0319FC9-B2A1-4906-A902-A029CB4F025A}" srcOrd="1" destOrd="0" presId="urn:microsoft.com/office/officeart/2005/8/layout/orgChart1"/>
    <dgm:cxn modelId="{2DF3F8A6-0D64-4AA0-9495-E1F0E6BCF949}" type="presParOf" srcId="{A0319FC9-B2A1-4906-A902-A029CB4F025A}" destId="{DADA3D14-01C2-4B7E-BA81-11B963D61894}" srcOrd="0" destOrd="0" presId="urn:microsoft.com/office/officeart/2005/8/layout/orgChart1"/>
    <dgm:cxn modelId="{17E8D353-3EDE-4B77-AFD9-54FED73249D4}" type="presParOf" srcId="{A0319FC9-B2A1-4906-A902-A029CB4F025A}" destId="{DDB15CC1-2A20-4F88-AC28-FF05E74B81DE}" srcOrd="1" destOrd="0" presId="urn:microsoft.com/office/officeart/2005/8/layout/orgChart1"/>
    <dgm:cxn modelId="{8DF82A14-0D1C-4E18-9ECA-28C48B12390E}" type="presParOf" srcId="{DDB15CC1-2A20-4F88-AC28-FF05E74B81DE}" destId="{1329B75E-ABFA-4B5D-A6DB-904ED113B58B}" srcOrd="0" destOrd="0" presId="urn:microsoft.com/office/officeart/2005/8/layout/orgChart1"/>
    <dgm:cxn modelId="{B7E944A7-2AB4-44EA-A650-A13CE54F126E}" type="presParOf" srcId="{1329B75E-ABFA-4B5D-A6DB-904ED113B58B}" destId="{E4029DA1-1BB8-42AA-8C44-3643C0507643}" srcOrd="0" destOrd="0" presId="urn:microsoft.com/office/officeart/2005/8/layout/orgChart1"/>
    <dgm:cxn modelId="{F32503BD-49C2-4FFE-ACE5-FF33582FB5CF}" type="presParOf" srcId="{1329B75E-ABFA-4B5D-A6DB-904ED113B58B}" destId="{1812CD06-1E53-42AB-8944-8ECA72DB3A67}" srcOrd="1" destOrd="0" presId="urn:microsoft.com/office/officeart/2005/8/layout/orgChart1"/>
    <dgm:cxn modelId="{C3873224-CC37-4FE8-9CFA-52EC5C995A6B}" type="presParOf" srcId="{DDB15CC1-2A20-4F88-AC28-FF05E74B81DE}" destId="{71F2B375-F933-4E0E-9DAD-5B9ECF3A3670}" srcOrd="1" destOrd="0" presId="urn:microsoft.com/office/officeart/2005/8/layout/orgChart1"/>
    <dgm:cxn modelId="{1C6D21CC-6C68-4BFA-8E0C-BEDC77661535}" type="presParOf" srcId="{DDB15CC1-2A20-4F88-AC28-FF05E74B81DE}" destId="{265CCDD1-7D38-4DF3-9202-DFAA26471691}" srcOrd="2" destOrd="0" presId="urn:microsoft.com/office/officeart/2005/8/layout/orgChart1"/>
    <dgm:cxn modelId="{68135AB1-91B8-4CBE-B680-46CBAD87E646}" type="presParOf" srcId="{B871C027-085B-4B82-9392-3177B28C6D97}" destId="{CCAB512B-5E2B-4401-9564-7BFACB62F87A}" srcOrd="2" destOrd="0" presId="urn:microsoft.com/office/officeart/2005/8/layout/orgChart1"/>
    <dgm:cxn modelId="{FAA2C16B-7ECB-4AEC-A4CF-EFD2F6C8E910}" type="presParOf" srcId="{04540FEE-5AB5-4EB0-B270-76C85F1FA4C8}" destId="{FA5EB61B-3273-4E4D-9C75-21E23720DB19}" srcOrd="2" destOrd="0" presId="urn:microsoft.com/office/officeart/2005/8/layout/orgChart1"/>
    <dgm:cxn modelId="{B8FA967F-AC7B-4651-8C85-722E8AF8525A}" type="presParOf" srcId="{DF5FB331-6E8A-40CB-B2F8-1BB3BB887098}" destId="{2327275D-59D7-4346-9B72-13C980D6A84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1F7DD9-7CB9-4165-BE1C-B2B62EE451AD}"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CBB6217B-8554-43A4-890A-4143292BE7BE}">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dirty="0"/>
            <a:t>Single Item Drug Question</a:t>
          </a:r>
        </a:p>
      </dgm:t>
    </dgm:pt>
    <dgm:pt modelId="{526F1D18-9C41-49A8-98D9-75C1ADED52CB}" type="parTrans" cxnId="{F7D2C901-750D-4857-B6B6-0AD5EAEA250E}">
      <dgm:prSet/>
      <dgm:spPr/>
      <dgm:t>
        <a:bodyPr/>
        <a:lstStyle/>
        <a:p>
          <a:endParaRPr lang="en-US"/>
        </a:p>
      </dgm:t>
    </dgm:pt>
    <dgm:pt modelId="{6E6EAA5F-FA2A-47F0-A2CF-56798334139B}" type="sibTrans" cxnId="{F7D2C901-750D-4857-B6B6-0AD5EAEA250E}">
      <dgm:prSet/>
      <dgm:spPr/>
      <dgm:t>
        <a:bodyPr/>
        <a:lstStyle/>
        <a:p>
          <a:endParaRPr lang="en-US"/>
        </a:p>
      </dgm:t>
    </dgm:pt>
    <dgm:pt modelId="{4FFFC3E5-2B8A-4E28-A092-EAF582C2473B}">
      <dgm:prSet phldrT="[Text]"/>
      <dgm:spPr/>
      <dgm:t>
        <a:bodyPr/>
        <a:lstStyle/>
        <a:p>
          <a:r>
            <a:rPr lang="en-US" b="1"/>
            <a:t>Assess</a:t>
          </a:r>
        </a:p>
      </dgm:t>
    </dgm:pt>
    <dgm:pt modelId="{56CE7567-FA9D-4819-82C6-4AB0634DE199}" type="parTrans" cxnId="{24E97F51-9CC7-4E56-BCFF-5B7730F0C775}">
      <dgm:prSet/>
      <dgm:spPr/>
      <dgm:t>
        <a:bodyPr/>
        <a:lstStyle/>
        <a:p>
          <a:endParaRPr lang="en-US"/>
        </a:p>
      </dgm:t>
    </dgm:pt>
    <dgm:pt modelId="{DDF5C690-2129-4CEA-91E6-8090DF4A9D55}" type="sibTrans" cxnId="{24E97F51-9CC7-4E56-BCFF-5B7730F0C775}">
      <dgm:prSet/>
      <dgm:spPr/>
      <dgm:t>
        <a:bodyPr/>
        <a:lstStyle/>
        <a:p>
          <a:endParaRPr lang="en-US"/>
        </a:p>
      </dgm:t>
    </dgm:pt>
    <dgm:pt modelId="{1849CFFD-62C6-4B51-B347-C2B704E336FD}">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DAST 10</a:t>
          </a:r>
        </a:p>
      </dgm:t>
    </dgm:pt>
    <dgm:pt modelId="{C36D4D26-7206-45DC-A998-B2A90742B4A5}" type="parTrans" cxnId="{2D501C48-09E5-45A2-B26E-FAA9DDBA1820}">
      <dgm:prSet/>
      <dgm:spPr/>
      <dgm:t>
        <a:bodyPr/>
        <a:lstStyle/>
        <a:p>
          <a:endParaRPr lang="en-US"/>
        </a:p>
      </dgm:t>
    </dgm:pt>
    <dgm:pt modelId="{9B895502-DD66-4196-BDA9-7D2BA323BC5B}" type="sibTrans" cxnId="{2D501C48-09E5-45A2-B26E-FAA9DDBA1820}">
      <dgm:prSet/>
      <dgm:spPr/>
      <dgm:t>
        <a:bodyPr/>
        <a:lstStyle/>
        <a:p>
          <a:endParaRPr lang="en-US"/>
        </a:p>
      </dgm:t>
    </dgm:pt>
    <dgm:pt modelId="{E1FA17CF-6216-4093-BBEA-64CB859A8B02}">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ASSIST</a:t>
          </a:r>
        </a:p>
      </dgm:t>
    </dgm:pt>
    <dgm:pt modelId="{7DA2B294-4645-426E-9109-C93E9A4047FB}" type="parTrans" cxnId="{3C27FC1D-EC5C-486E-8ED5-0EF20DA9EB11}">
      <dgm:prSet/>
      <dgm:spPr/>
      <dgm:t>
        <a:bodyPr/>
        <a:lstStyle/>
        <a:p>
          <a:endParaRPr lang="en-US"/>
        </a:p>
      </dgm:t>
    </dgm:pt>
    <dgm:pt modelId="{E3CB4ADC-4991-409D-9467-E878433BCF74}" type="sibTrans" cxnId="{3C27FC1D-EC5C-486E-8ED5-0EF20DA9EB11}">
      <dgm:prSet/>
      <dgm:spPr/>
      <dgm:t>
        <a:bodyPr/>
        <a:lstStyle/>
        <a:p>
          <a:endParaRPr lang="en-US"/>
        </a:p>
      </dgm:t>
    </dgm:pt>
    <dgm:pt modelId="{A20FB9C9-266F-4746-BE6A-BC1450F04A97}">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CAGE /AID</a:t>
          </a:r>
        </a:p>
      </dgm:t>
    </dgm:pt>
    <dgm:pt modelId="{EC21BE63-C4B4-4451-AC22-64675AA7C031}" type="parTrans" cxnId="{527ED79A-AF29-4653-A423-FC0C0C2891C4}">
      <dgm:prSet/>
      <dgm:spPr/>
      <dgm:t>
        <a:bodyPr/>
        <a:lstStyle/>
        <a:p>
          <a:endParaRPr lang="en-US"/>
        </a:p>
      </dgm:t>
    </dgm:pt>
    <dgm:pt modelId="{F20E03C6-3ACB-4726-8FA3-3D52C578EEE3}" type="sibTrans" cxnId="{527ED79A-AF29-4653-A423-FC0C0C2891C4}">
      <dgm:prSet/>
      <dgm:spPr/>
      <dgm:t>
        <a:bodyPr/>
        <a:lstStyle/>
        <a:p>
          <a:endParaRPr lang="en-US"/>
        </a:p>
      </dgm:t>
    </dgm:pt>
    <dgm:pt modelId="{64832C5B-F722-43D6-A7EB-C9DCDB1E59EC}">
      <dgm:prSet phldrT="[Text]"/>
      <dgm:spPr/>
      <dgm:t>
        <a:bodyPr/>
        <a:lstStyle/>
        <a:p>
          <a:r>
            <a:rPr lang="en-US" b="1"/>
            <a:t>Screen</a:t>
          </a:r>
        </a:p>
      </dgm:t>
    </dgm:pt>
    <dgm:pt modelId="{8B0D7213-35B9-4AD0-BEC0-1C1C2DBF2B41}" type="sibTrans" cxnId="{C50B4AB0-4840-4DD6-AA80-91230E192FBD}">
      <dgm:prSet/>
      <dgm:spPr/>
      <dgm:t>
        <a:bodyPr/>
        <a:lstStyle/>
        <a:p>
          <a:endParaRPr lang="en-US"/>
        </a:p>
      </dgm:t>
    </dgm:pt>
    <dgm:pt modelId="{33B705BA-BA40-49CA-8427-E2CF68B8001D}" type="parTrans" cxnId="{C50B4AB0-4840-4DD6-AA80-91230E192FBD}">
      <dgm:prSet/>
      <dgm:spPr/>
      <dgm:t>
        <a:bodyPr/>
        <a:lstStyle/>
        <a:p>
          <a:endParaRPr lang="en-US"/>
        </a:p>
      </dgm:t>
    </dgm:pt>
    <dgm:pt modelId="{51CBD1F3-0A91-455D-A726-EF8A2F89F281}" type="pres">
      <dgm:prSet presAssocID="{131F7DD9-7CB9-4165-BE1C-B2B62EE451AD}" presName="Name0" presStyleCnt="0">
        <dgm:presLayoutVars>
          <dgm:dir/>
          <dgm:animLvl val="lvl"/>
          <dgm:resizeHandles val="exact"/>
        </dgm:presLayoutVars>
      </dgm:prSet>
      <dgm:spPr/>
      <dgm:t>
        <a:bodyPr/>
        <a:lstStyle/>
        <a:p>
          <a:endParaRPr lang="en-US"/>
        </a:p>
      </dgm:t>
    </dgm:pt>
    <dgm:pt modelId="{E3A7A03A-FF2F-4CB1-8F62-DF3257C7EB59}" type="pres">
      <dgm:prSet presAssocID="{64832C5B-F722-43D6-A7EB-C9DCDB1E59EC}" presName="composite" presStyleCnt="0"/>
      <dgm:spPr/>
    </dgm:pt>
    <dgm:pt modelId="{38AB31C3-7FC0-4772-A55E-2120737261B9}" type="pres">
      <dgm:prSet presAssocID="{64832C5B-F722-43D6-A7EB-C9DCDB1E59EC}" presName="parTx" presStyleLbl="alignNode1" presStyleIdx="0" presStyleCnt="2">
        <dgm:presLayoutVars>
          <dgm:chMax val="0"/>
          <dgm:chPref val="0"/>
          <dgm:bulletEnabled val="1"/>
        </dgm:presLayoutVars>
      </dgm:prSet>
      <dgm:spPr/>
      <dgm:t>
        <a:bodyPr/>
        <a:lstStyle/>
        <a:p>
          <a:endParaRPr lang="en-US"/>
        </a:p>
      </dgm:t>
    </dgm:pt>
    <dgm:pt modelId="{EF702D69-07D6-44DE-9ACA-8BBF33FE1FD3}" type="pres">
      <dgm:prSet presAssocID="{64832C5B-F722-43D6-A7EB-C9DCDB1E59EC}" presName="desTx" presStyleLbl="alignAccFollowNode1" presStyleIdx="0" presStyleCnt="2">
        <dgm:presLayoutVars>
          <dgm:bulletEnabled val="1"/>
        </dgm:presLayoutVars>
      </dgm:prSet>
      <dgm:spPr/>
      <dgm:t>
        <a:bodyPr/>
        <a:lstStyle/>
        <a:p>
          <a:endParaRPr lang="en-US"/>
        </a:p>
      </dgm:t>
    </dgm:pt>
    <dgm:pt modelId="{62B8BE73-ACF6-45B8-8760-4CDE6773BE41}" type="pres">
      <dgm:prSet presAssocID="{8B0D7213-35B9-4AD0-BEC0-1C1C2DBF2B41}" presName="space" presStyleCnt="0"/>
      <dgm:spPr/>
    </dgm:pt>
    <dgm:pt modelId="{2BFAA571-B905-44AF-8CEC-9C548150FCD3}" type="pres">
      <dgm:prSet presAssocID="{4FFFC3E5-2B8A-4E28-A092-EAF582C2473B}" presName="composite" presStyleCnt="0"/>
      <dgm:spPr/>
    </dgm:pt>
    <dgm:pt modelId="{7166384A-6A42-4E08-95C1-25228DED08C1}" type="pres">
      <dgm:prSet presAssocID="{4FFFC3E5-2B8A-4E28-A092-EAF582C2473B}" presName="parTx" presStyleLbl="alignNode1" presStyleIdx="1" presStyleCnt="2">
        <dgm:presLayoutVars>
          <dgm:chMax val="0"/>
          <dgm:chPref val="0"/>
          <dgm:bulletEnabled val="1"/>
        </dgm:presLayoutVars>
      </dgm:prSet>
      <dgm:spPr/>
      <dgm:t>
        <a:bodyPr/>
        <a:lstStyle/>
        <a:p>
          <a:endParaRPr lang="en-US"/>
        </a:p>
      </dgm:t>
    </dgm:pt>
    <dgm:pt modelId="{0838D2F9-EA72-4506-AC8D-0B39C28CD9E0}" type="pres">
      <dgm:prSet presAssocID="{4FFFC3E5-2B8A-4E28-A092-EAF582C2473B}" presName="desTx" presStyleLbl="alignAccFollowNode1" presStyleIdx="1" presStyleCnt="2">
        <dgm:presLayoutVars>
          <dgm:bulletEnabled val="1"/>
        </dgm:presLayoutVars>
      </dgm:prSet>
      <dgm:spPr/>
      <dgm:t>
        <a:bodyPr/>
        <a:lstStyle/>
        <a:p>
          <a:endParaRPr lang="en-US"/>
        </a:p>
      </dgm:t>
    </dgm:pt>
  </dgm:ptLst>
  <dgm:cxnLst>
    <dgm:cxn modelId="{C50B4AB0-4840-4DD6-AA80-91230E192FBD}" srcId="{131F7DD9-7CB9-4165-BE1C-B2B62EE451AD}" destId="{64832C5B-F722-43D6-A7EB-C9DCDB1E59EC}" srcOrd="0" destOrd="0" parTransId="{33B705BA-BA40-49CA-8427-E2CF68B8001D}" sibTransId="{8B0D7213-35B9-4AD0-BEC0-1C1C2DBF2B41}"/>
    <dgm:cxn modelId="{527ED79A-AF29-4653-A423-FC0C0C2891C4}" srcId="{4FFFC3E5-2B8A-4E28-A092-EAF582C2473B}" destId="{A20FB9C9-266F-4746-BE6A-BC1450F04A97}" srcOrd="2" destOrd="0" parTransId="{EC21BE63-C4B4-4451-AC22-64675AA7C031}" sibTransId="{F20E03C6-3ACB-4726-8FA3-3D52C578EEE3}"/>
    <dgm:cxn modelId="{36237B1E-6846-4BE2-A120-3E8BB8DE0CB9}" type="presOf" srcId="{64832C5B-F722-43D6-A7EB-C9DCDB1E59EC}" destId="{38AB31C3-7FC0-4772-A55E-2120737261B9}" srcOrd="0" destOrd="0" presId="urn:microsoft.com/office/officeart/2005/8/layout/hList1"/>
    <dgm:cxn modelId="{F7D2C901-750D-4857-B6B6-0AD5EAEA250E}" srcId="{64832C5B-F722-43D6-A7EB-C9DCDB1E59EC}" destId="{CBB6217B-8554-43A4-890A-4143292BE7BE}" srcOrd="0" destOrd="0" parTransId="{526F1D18-9C41-49A8-98D9-75C1ADED52CB}" sibTransId="{6E6EAA5F-FA2A-47F0-A2CF-56798334139B}"/>
    <dgm:cxn modelId="{3C27FC1D-EC5C-486E-8ED5-0EF20DA9EB11}" srcId="{4FFFC3E5-2B8A-4E28-A092-EAF582C2473B}" destId="{E1FA17CF-6216-4093-BBEA-64CB859A8B02}" srcOrd="1" destOrd="0" parTransId="{7DA2B294-4645-426E-9109-C93E9A4047FB}" sibTransId="{E3CB4ADC-4991-409D-9467-E878433BCF74}"/>
    <dgm:cxn modelId="{2D501C48-09E5-45A2-B26E-FAA9DDBA1820}" srcId="{4FFFC3E5-2B8A-4E28-A092-EAF582C2473B}" destId="{1849CFFD-62C6-4B51-B347-C2B704E336FD}" srcOrd="0" destOrd="0" parTransId="{C36D4D26-7206-45DC-A998-B2A90742B4A5}" sibTransId="{9B895502-DD66-4196-BDA9-7D2BA323BC5B}"/>
    <dgm:cxn modelId="{D3396D18-3A1B-40AF-A98C-E018C4A5198E}" type="presOf" srcId="{A20FB9C9-266F-4746-BE6A-BC1450F04A97}" destId="{0838D2F9-EA72-4506-AC8D-0B39C28CD9E0}" srcOrd="0" destOrd="2" presId="urn:microsoft.com/office/officeart/2005/8/layout/hList1"/>
    <dgm:cxn modelId="{E0565A94-EB20-4F39-8E22-1DB8B1ADD180}" type="presOf" srcId="{131F7DD9-7CB9-4165-BE1C-B2B62EE451AD}" destId="{51CBD1F3-0A91-455D-A726-EF8A2F89F281}" srcOrd="0" destOrd="0" presId="urn:microsoft.com/office/officeart/2005/8/layout/hList1"/>
    <dgm:cxn modelId="{F9E4D41A-BC4B-404E-AC13-67076ECFE379}" type="presOf" srcId="{CBB6217B-8554-43A4-890A-4143292BE7BE}" destId="{EF702D69-07D6-44DE-9ACA-8BBF33FE1FD3}" srcOrd="0" destOrd="0" presId="urn:microsoft.com/office/officeart/2005/8/layout/hList1"/>
    <dgm:cxn modelId="{92177638-E62E-4508-8D61-6CCA8ADA2217}" type="presOf" srcId="{E1FA17CF-6216-4093-BBEA-64CB859A8B02}" destId="{0838D2F9-EA72-4506-AC8D-0B39C28CD9E0}" srcOrd="0" destOrd="1" presId="urn:microsoft.com/office/officeart/2005/8/layout/hList1"/>
    <dgm:cxn modelId="{92E126A4-98BD-412F-B8A6-5C55A352C22E}" type="presOf" srcId="{4FFFC3E5-2B8A-4E28-A092-EAF582C2473B}" destId="{7166384A-6A42-4E08-95C1-25228DED08C1}" srcOrd="0" destOrd="0" presId="urn:microsoft.com/office/officeart/2005/8/layout/hList1"/>
    <dgm:cxn modelId="{1A456683-B469-4FEA-8945-8A575D5B7E7C}" type="presOf" srcId="{1849CFFD-62C6-4B51-B347-C2B704E336FD}" destId="{0838D2F9-EA72-4506-AC8D-0B39C28CD9E0}" srcOrd="0" destOrd="0" presId="urn:microsoft.com/office/officeart/2005/8/layout/hList1"/>
    <dgm:cxn modelId="{24E97F51-9CC7-4E56-BCFF-5B7730F0C775}" srcId="{131F7DD9-7CB9-4165-BE1C-B2B62EE451AD}" destId="{4FFFC3E5-2B8A-4E28-A092-EAF582C2473B}" srcOrd="1" destOrd="0" parTransId="{56CE7567-FA9D-4819-82C6-4AB0634DE199}" sibTransId="{DDF5C690-2129-4CEA-91E6-8090DF4A9D55}"/>
    <dgm:cxn modelId="{CD10F18B-A813-42A4-BE0F-9DC2BD32FFB6}" type="presParOf" srcId="{51CBD1F3-0A91-455D-A726-EF8A2F89F281}" destId="{E3A7A03A-FF2F-4CB1-8F62-DF3257C7EB59}" srcOrd="0" destOrd="0" presId="urn:microsoft.com/office/officeart/2005/8/layout/hList1"/>
    <dgm:cxn modelId="{C0A22C33-8FD1-455A-AFE4-6716CAB84E5F}" type="presParOf" srcId="{E3A7A03A-FF2F-4CB1-8F62-DF3257C7EB59}" destId="{38AB31C3-7FC0-4772-A55E-2120737261B9}" srcOrd="0" destOrd="0" presId="urn:microsoft.com/office/officeart/2005/8/layout/hList1"/>
    <dgm:cxn modelId="{C9BEB2D5-D7EE-4B6F-9CBA-A610B2D597B4}" type="presParOf" srcId="{E3A7A03A-FF2F-4CB1-8F62-DF3257C7EB59}" destId="{EF702D69-07D6-44DE-9ACA-8BBF33FE1FD3}" srcOrd="1" destOrd="0" presId="urn:microsoft.com/office/officeart/2005/8/layout/hList1"/>
    <dgm:cxn modelId="{FBA30BFA-D694-49F1-8E91-FBB1E8238A3D}" type="presParOf" srcId="{51CBD1F3-0A91-455D-A726-EF8A2F89F281}" destId="{62B8BE73-ACF6-45B8-8760-4CDE6773BE41}" srcOrd="1" destOrd="0" presId="urn:microsoft.com/office/officeart/2005/8/layout/hList1"/>
    <dgm:cxn modelId="{806A6504-87A7-4D31-98FA-092B4A7F27C0}" type="presParOf" srcId="{51CBD1F3-0A91-455D-A726-EF8A2F89F281}" destId="{2BFAA571-B905-44AF-8CEC-9C548150FCD3}" srcOrd="2" destOrd="0" presId="urn:microsoft.com/office/officeart/2005/8/layout/hList1"/>
    <dgm:cxn modelId="{B45FB71C-7B5A-4E0D-B533-F99E824FDD22}" type="presParOf" srcId="{2BFAA571-B905-44AF-8CEC-9C548150FCD3}" destId="{7166384A-6A42-4E08-95C1-25228DED08C1}" srcOrd="0" destOrd="0" presId="urn:microsoft.com/office/officeart/2005/8/layout/hList1"/>
    <dgm:cxn modelId="{30BC07B0-129B-41D1-9594-A36BDE0D0AAC}" type="presParOf" srcId="{2BFAA571-B905-44AF-8CEC-9C548150FCD3}" destId="{0838D2F9-EA72-4506-AC8D-0B39C28CD9E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73B52C-B671-40E9-8900-C32A4A981FA9}" type="doc">
      <dgm:prSet loTypeId="urn:microsoft.com/office/officeart/2005/8/layout/vList6" loCatId="list" qsTypeId="urn:microsoft.com/office/officeart/2005/8/quickstyle/simple2" qsCatId="simple" csTypeId="urn:microsoft.com/office/officeart/2005/8/colors/accent1_5" csCatId="accent1" phldr="1"/>
      <dgm:spPr/>
      <dgm:t>
        <a:bodyPr/>
        <a:lstStyle/>
        <a:p>
          <a:endParaRPr lang="en-US"/>
        </a:p>
      </dgm:t>
    </dgm:pt>
    <dgm:pt modelId="{801D5780-CC13-4489-8A7F-94DD6F21B2AE}">
      <dgm:prSet phldrT="[Text]" custT="1"/>
      <dgm:spPr/>
      <dgm:t>
        <a:bodyPr/>
        <a:lstStyle/>
        <a:p>
          <a:pPr algn="l"/>
          <a:r>
            <a:rPr lang="en-US" sz="2400" b="1" u="sng" dirty="0"/>
            <a:t>D</a:t>
          </a:r>
          <a:r>
            <a:rPr lang="en-US" sz="2400" b="1" dirty="0"/>
            <a:t>esire</a:t>
          </a:r>
        </a:p>
      </dgm:t>
    </dgm:pt>
    <dgm:pt modelId="{2B90EB86-A141-4584-B527-852C2FC23216}" type="parTrans" cxnId="{DA67BB29-4E10-480E-99F1-8A935CB3894C}">
      <dgm:prSet/>
      <dgm:spPr/>
      <dgm:t>
        <a:bodyPr/>
        <a:lstStyle/>
        <a:p>
          <a:endParaRPr lang="en-US" sz="1800" b="1">
            <a:solidFill>
              <a:schemeClr val="bg1"/>
            </a:solidFill>
          </a:endParaRPr>
        </a:p>
      </dgm:t>
    </dgm:pt>
    <dgm:pt modelId="{91A15F07-726F-467B-AC37-58F3944E2D8A}" type="sibTrans" cxnId="{DA67BB29-4E10-480E-99F1-8A935CB3894C}">
      <dgm:prSet/>
      <dgm:spPr/>
      <dgm:t>
        <a:bodyPr/>
        <a:lstStyle/>
        <a:p>
          <a:endParaRPr lang="en-US" sz="1800" b="1">
            <a:solidFill>
              <a:schemeClr val="bg1"/>
            </a:solidFill>
          </a:endParaRPr>
        </a:p>
      </dgm:t>
    </dgm:pt>
    <dgm:pt modelId="{B66F9DD9-108C-4BA6-86FA-08A31EEA0815}">
      <dgm:prSet phldrT="[Text]" custT="1"/>
      <dgm:spPr/>
      <dgm:t>
        <a:bodyPr/>
        <a:lstStyle/>
        <a:p>
          <a:pPr algn="l"/>
          <a:r>
            <a:rPr lang="en-US" sz="2400" b="1" u="sng" dirty="0"/>
            <a:t>R</a:t>
          </a:r>
          <a:r>
            <a:rPr lang="en-US" sz="2400" b="1" dirty="0"/>
            <a:t>easons</a:t>
          </a:r>
        </a:p>
      </dgm:t>
    </dgm:pt>
    <dgm:pt modelId="{88465240-C79E-4955-956E-1C13541C2AE8}" type="parTrans" cxnId="{F4B025A2-FF0F-4A4E-B90F-3880324825F3}">
      <dgm:prSet/>
      <dgm:spPr/>
      <dgm:t>
        <a:bodyPr/>
        <a:lstStyle/>
        <a:p>
          <a:endParaRPr lang="en-US" sz="1800" b="1">
            <a:solidFill>
              <a:schemeClr val="bg1"/>
            </a:solidFill>
          </a:endParaRPr>
        </a:p>
      </dgm:t>
    </dgm:pt>
    <dgm:pt modelId="{09634DC4-B4C7-439B-936E-FBC8A6A94AB9}" type="sibTrans" cxnId="{F4B025A2-FF0F-4A4E-B90F-3880324825F3}">
      <dgm:prSet/>
      <dgm:spPr/>
      <dgm:t>
        <a:bodyPr/>
        <a:lstStyle/>
        <a:p>
          <a:endParaRPr lang="en-US" sz="1800" b="1">
            <a:solidFill>
              <a:schemeClr val="bg1"/>
            </a:solidFill>
          </a:endParaRPr>
        </a:p>
      </dgm:t>
    </dgm:pt>
    <dgm:pt modelId="{E8528BA7-CE33-4086-B694-0C23AABBE68B}">
      <dgm:prSet phldrT="[Text]" custT="1"/>
      <dgm:spPr/>
      <dgm:t>
        <a:bodyPr/>
        <a:lstStyle/>
        <a:p>
          <a:pPr algn="l"/>
          <a:r>
            <a:rPr lang="en-US" sz="2400" b="1" u="sng" dirty="0"/>
            <a:t>N</a:t>
          </a:r>
          <a:r>
            <a:rPr lang="en-US" sz="2400" b="1" dirty="0"/>
            <a:t>eed</a:t>
          </a:r>
        </a:p>
      </dgm:t>
    </dgm:pt>
    <dgm:pt modelId="{BF27D6EA-FC13-4BC9-8CF2-58685EFE0B59}" type="parTrans" cxnId="{B6DD9C2F-1E23-48F7-A442-10F14F8D2707}">
      <dgm:prSet/>
      <dgm:spPr/>
      <dgm:t>
        <a:bodyPr/>
        <a:lstStyle/>
        <a:p>
          <a:endParaRPr lang="en-US" sz="1800" b="1">
            <a:solidFill>
              <a:schemeClr val="bg1"/>
            </a:solidFill>
          </a:endParaRPr>
        </a:p>
      </dgm:t>
    </dgm:pt>
    <dgm:pt modelId="{D638A2DA-6243-46D2-98A6-47963C15F292}" type="sibTrans" cxnId="{B6DD9C2F-1E23-48F7-A442-10F14F8D2707}">
      <dgm:prSet/>
      <dgm:spPr/>
      <dgm:t>
        <a:bodyPr/>
        <a:lstStyle/>
        <a:p>
          <a:endParaRPr lang="en-US" sz="1800" b="1">
            <a:solidFill>
              <a:schemeClr val="bg1"/>
            </a:solidFill>
          </a:endParaRPr>
        </a:p>
      </dgm:t>
    </dgm:pt>
    <dgm:pt modelId="{AFDC1832-C01A-4901-8429-699494D47889}">
      <dgm:prSet phldrT="[Text]" custT="1"/>
      <dgm:spPr/>
      <dgm:t>
        <a:bodyPr/>
        <a:lstStyle/>
        <a:p>
          <a:pPr algn="l"/>
          <a:r>
            <a:rPr lang="en-US" sz="2400" b="1" u="sng" dirty="0"/>
            <a:t>C</a:t>
          </a:r>
          <a:r>
            <a:rPr lang="en-US" sz="2400" b="1" dirty="0"/>
            <a:t>ommitment</a:t>
          </a:r>
        </a:p>
      </dgm:t>
    </dgm:pt>
    <dgm:pt modelId="{27BF8008-41F7-4585-9B49-8ADE26F7E9A0}" type="parTrans" cxnId="{582732DB-792E-4903-BD91-92F0084C7872}">
      <dgm:prSet/>
      <dgm:spPr/>
      <dgm:t>
        <a:bodyPr/>
        <a:lstStyle/>
        <a:p>
          <a:endParaRPr lang="en-US" sz="1800" b="1">
            <a:solidFill>
              <a:schemeClr val="bg1"/>
            </a:solidFill>
          </a:endParaRPr>
        </a:p>
      </dgm:t>
    </dgm:pt>
    <dgm:pt modelId="{DC6940E4-ABC9-4F69-8D44-23BA6ADBCD7E}" type="sibTrans" cxnId="{582732DB-792E-4903-BD91-92F0084C7872}">
      <dgm:prSet/>
      <dgm:spPr/>
      <dgm:t>
        <a:bodyPr/>
        <a:lstStyle/>
        <a:p>
          <a:endParaRPr lang="en-US" sz="1800" b="1">
            <a:solidFill>
              <a:schemeClr val="bg1"/>
            </a:solidFill>
          </a:endParaRPr>
        </a:p>
      </dgm:t>
    </dgm:pt>
    <dgm:pt modelId="{A60DCFB5-CE0A-406A-9F55-909D5E3A5E0E}">
      <dgm:prSet phldrT="[Text]" custT="1"/>
      <dgm:spPr/>
      <dgm:t>
        <a:bodyPr/>
        <a:lstStyle/>
        <a:p>
          <a:pPr algn="l"/>
          <a:r>
            <a:rPr lang="en-US" sz="2400" b="1" u="sng" dirty="0"/>
            <a:t>S</a:t>
          </a:r>
          <a:r>
            <a:rPr lang="en-US" sz="2400" b="1" dirty="0"/>
            <a:t>teps</a:t>
          </a:r>
        </a:p>
      </dgm:t>
    </dgm:pt>
    <dgm:pt modelId="{AA672526-3238-4B04-ADD0-A77987BFFE3A}" type="parTrans" cxnId="{10FFC2CA-7DE4-4946-840E-56EF5E92B9F1}">
      <dgm:prSet/>
      <dgm:spPr/>
      <dgm:t>
        <a:bodyPr/>
        <a:lstStyle/>
        <a:p>
          <a:endParaRPr lang="en-US" sz="1800" b="1">
            <a:solidFill>
              <a:schemeClr val="bg1"/>
            </a:solidFill>
          </a:endParaRPr>
        </a:p>
      </dgm:t>
    </dgm:pt>
    <dgm:pt modelId="{F8237D5F-245B-4689-AF3E-CA266C30DE4B}" type="sibTrans" cxnId="{10FFC2CA-7DE4-4946-840E-56EF5E92B9F1}">
      <dgm:prSet/>
      <dgm:spPr/>
      <dgm:t>
        <a:bodyPr/>
        <a:lstStyle/>
        <a:p>
          <a:endParaRPr lang="en-US" sz="1800" b="1">
            <a:solidFill>
              <a:schemeClr val="bg1"/>
            </a:solidFill>
          </a:endParaRPr>
        </a:p>
      </dgm:t>
    </dgm:pt>
    <dgm:pt modelId="{27D3C62B-0E08-4827-903C-9CC3237D0737}">
      <dgm:prSet custT="1"/>
      <dgm:spPr/>
      <dgm:t>
        <a:bodyPr/>
        <a:lstStyle/>
        <a:p>
          <a:pPr algn="l"/>
          <a:r>
            <a:rPr lang="en-US" sz="2400" b="1" u="sng" dirty="0"/>
            <a:t>A</a:t>
          </a:r>
          <a:r>
            <a:rPr lang="en-US" sz="2400" b="1" dirty="0"/>
            <a:t>bility</a:t>
          </a:r>
        </a:p>
      </dgm:t>
    </dgm:pt>
    <dgm:pt modelId="{9D157F27-85B3-45A0-9D27-B05679478433}" type="parTrans" cxnId="{D4EC785C-C37E-422B-BCDC-BC8D3F49E313}">
      <dgm:prSet/>
      <dgm:spPr/>
      <dgm:t>
        <a:bodyPr/>
        <a:lstStyle/>
        <a:p>
          <a:endParaRPr lang="en-US" sz="1800" b="1">
            <a:solidFill>
              <a:schemeClr val="bg1"/>
            </a:solidFill>
          </a:endParaRPr>
        </a:p>
      </dgm:t>
    </dgm:pt>
    <dgm:pt modelId="{83C4D874-B92C-4522-AC29-0C5BACF7B552}" type="sibTrans" cxnId="{D4EC785C-C37E-422B-BCDC-BC8D3F49E313}">
      <dgm:prSet/>
      <dgm:spPr/>
      <dgm:t>
        <a:bodyPr/>
        <a:lstStyle/>
        <a:p>
          <a:endParaRPr lang="en-US" sz="1800" b="1">
            <a:solidFill>
              <a:schemeClr val="bg1"/>
            </a:solidFill>
          </a:endParaRPr>
        </a:p>
      </dgm:t>
    </dgm:pt>
    <dgm:pt modelId="{9CD7353C-B223-4A3A-B482-9CBF9E452B1D}">
      <dgm:prSet/>
      <dgm:spPr/>
      <dgm:t>
        <a:bodyPr/>
        <a:lstStyle/>
        <a:p>
          <a:r>
            <a:rPr lang="en-US" dirty="0"/>
            <a:t>I want to…</a:t>
          </a:r>
        </a:p>
      </dgm:t>
    </dgm:pt>
    <dgm:pt modelId="{B19A7508-99AF-4B64-820C-CBB0977C94C7}" type="parTrans" cxnId="{11A5BADC-3DC2-4D3F-8B44-AD33D490B811}">
      <dgm:prSet/>
      <dgm:spPr/>
      <dgm:t>
        <a:bodyPr/>
        <a:lstStyle/>
        <a:p>
          <a:endParaRPr lang="en-US"/>
        </a:p>
      </dgm:t>
    </dgm:pt>
    <dgm:pt modelId="{32B6B0C2-F2DF-4C0A-BA57-AEC950DAF696}" type="sibTrans" cxnId="{11A5BADC-3DC2-4D3F-8B44-AD33D490B811}">
      <dgm:prSet/>
      <dgm:spPr/>
      <dgm:t>
        <a:bodyPr/>
        <a:lstStyle/>
        <a:p>
          <a:endParaRPr lang="en-US"/>
        </a:p>
      </dgm:t>
    </dgm:pt>
    <dgm:pt modelId="{D9E4ABBE-BF4A-4807-A5BC-4C45848C9024}">
      <dgm:prSet/>
      <dgm:spPr/>
      <dgm:t>
        <a:bodyPr/>
        <a:lstStyle/>
        <a:p>
          <a:r>
            <a:rPr lang="en-US" dirty="0"/>
            <a:t>I could or might be able to…</a:t>
          </a:r>
        </a:p>
      </dgm:t>
    </dgm:pt>
    <dgm:pt modelId="{C6419E7A-A0E9-4C10-8197-06CFF93405EC}" type="parTrans" cxnId="{006E0F21-7D48-47F4-A373-23E20F97E9CA}">
      <dgm:prSet/>
      <dgm:spPr/>
      <dgm:t>
        <a:bodyPr/>
        <a:lstStyle/>
        <a:p>
          <a:endParaRPr lang="en-US"/>
        </a:p>
      </dgm:t>
    </dgm:pt>
    <dgm:pt modelId="{29467256-7C35-4CD4-9283-4500B2D54F24}" type="sibTrans" cxnId="{006E0F21-7D48-47F4-A373-23E20F97E9CA}">
      <dgm:prSet/>
      <dgm:spPr/>
      <dgm:t>
        <a:bodyPr/>
        <a:lstStyle/>
        <a:p>
          <a:endParaRPr lang="en-US"/>
        </a:p>
      </dgm:t>
    </dgm:pt>
    <dgm:pt modelId="{1BE9F411-5E3E-4632-A4A6-4B318E13722B}">
      <dgm:prSet/>
      <dgm:spPr/>
      <dgm:t>
        <a:bodyPr/>
        <a:lstStyle/>
        <a:p>
          <a:r>
            <a:rPr lang="en-US" dirty="0"/>
            <a:t>Things would be better if I …</a:t>
          </a:r>
        </a:p>
      </dgm:t>
    </dgm:pt>
    <dgm:pt modelId="{F7FE86FE-F22F-4F5E-9159-2638C16460A3}" type="parTrans" cxnId="{444E2E0D-26A5-4F9A-B942-8C574F5DEAE3}">
      <dgm:prSet/>
      <dgm:spPr/>
      <dgm:t>
        <a:bodyPr/>
        <a:lstStyle/>
        <a:p>
          <a:endParaRPr lang="en-US"/>
        </a:p>
      </dgm:t>
    </dgm:pt>
    <dgm:pt modelId="{ECF973A0-5E7C-43B8-8D78-AA7B1E149CB4}" type="sibTrans" cxnId="{444E2E0D-26A5-4F9A-B942-8C574F5DEAE3}">
      <dgm:prSet/>
      <dgm:spPr/>
      <dgm:t>
        <a:bodyPr/>
        <a:lstStyle/>
        <a:p>
          <a:endParaRPr lang="en-US"/>
        </a:p>
      </dgm:t>
    </dgm:pt>
    <dgm:pt modelId="{0F119C57-8D4C-4FA3-91FF-A7A9CE6802D3}">
      <dgm:prSet/>
      <dgm:spPr/>
      <dgm:t>
        <a:bodyPr/>
        <a:lstStyle/>
        <a:p>
          <a:r>
            <a:rPr lang="en-US" dirty="0"/>
            <a:t>I really should…</a:t>
          </a:r>
        </a:p>
      </dgm:t>
    </dgm:pt>
    <dgm:pt modelId="{6288B39C-4744-4FF2-B88E-555C8BCFC4DB}" type="parTrans" cxnId="{368FE04B-CC87-4688-88E7-4B3998440FBC}">
      <dgm:prSet/>
      <dgm:spPr/>
      <dgm:t>
        <a:bodyPr/>
        <a:lstStyle/>
        <a:p>
          <a:endParaRPr lang="en-US"/>
        </a:p>
      </dgm:t>
    </dgm:pt>
    <dgm:pt modelId="{F746EB0B-2BC2-4C49-8F30-FD357B9EDE52}" type="sibTrans" cxnId="{368FE04B-CC87-4688-88E7-4B3998440FBC}">
      <dgm:prSet/>
      <dgm:spPr/>
      <dgm:t>
        <a:bodyPr/>
        <a:lstStyle/>
        <a:p>
          <a:endParaRPr lang="en-US"/>
        </a:p>
      </dgm:t>
    </dgm:pt>
    <dgm:pt modelId="{041AF597-72E1-40EB-BAD0-084548FFF982}">
      <dgm:prSet/>
      <dgm:spPr/>
      <dgm:t>
        <a:bodyPr/>
        <a:lstStyle/>
        <a:p>
          <a:r>
            <a:rPr lang="en-US" dirty="0"/>
            <a:t>I am ready to…</a:t>
          </a:r>
        </a:p>
      </dgm:t>
    </dgm:pt>
    <dgm:pt modelId="{D520EF41-63D6-483A-9FC4-635BE193CC6A}" type="parTrans" cxnId="{6F2E8D45-4552-47A3-AC4D-D6CE86CAA4EB}">
      <dgm:prSet/>
      <dgm:spPr/>
      <dgm:t>
        <a:bodyPr/>
        <a:lstStyle/>
        <a:p>
          <a:endParaRPr lang="en-US"/>
        </a:p>
      </dgm:t>
    </dgm:pt>
    <dgm:pt modelId="{37CFC555-8D74-4BAD-8EC8-6E8824F28201}" type="sibTrans" cxnId="{6F2E8D45-4552-47A3-AC4D-D6CE86CAA4EB}">
      <dgm:prSet/>
      <dgm:spPr/>
      <dgm:t>
        <a:bodyPr/>
        <a:lstStyle/>
        <a:p>
          <a:endParaRPr lang="en-US"/>
        </a:p>
      </dgm:t>
    </dgm:pt>
    <dgm:pt modelId="{D915C368-E669-45B9-B9D6-93711C2466AC}">
      <dgm:prSet/>
      <dgm:spPr/>
      <dgm:t>
        <a:bodyPr/>
        <a:lstStyle/>
        <a:p>
          <a:r>
            <a:rPr lang="en-US" dirty="0"/>
            <a:t>This week I started…</a:t>
          </a:r>
        </a:p>
      </dgm:t>
    </dgm:pt>
    <dgm:pt modelId="{74DD5D0B-A38B-4091-AC89-2C4E2486211E}" type="parTrans" cxnId="{E48331E9-5E49-4DEB-B727-84B57001DD2E}">
      <dgm:prSet/>
      <dgm:spPr/>
      <dgm:t>
        <a:bodyPr/>
        <a:lstStyle/>
        <a:p>
          <a:endParaRPr lang="en-US"/>
        </a:p>
      </dgm:t>
    </dgm:pt>
    <dgm:pt modelId="{9956B480-AA7D-408C-98C8-E09D66B46926}" type="sibTrans" cxnId="{E48331E9-5E49-4DEB-B727-84B57001DD2E}">
      <dgm:prSet/>
      <dgm:spPr/>
      <dgm:t>
        <a:bodyPr/>
        <a:lstStyle/>
        <a:p>
          <a:endParaRPr lang="en-US"/>
        </a:p>
      </dgm:t>
    </dgm:pt>
    <dgm:pt modelId="{BC6CDA09-102C-494B-A479-7BB537BC17F4}" type="pres">
      <dgm:prSet presAssocID="{2873B52C-B671-40E9-8900-C32A4A981FA9}" presName="Name0" presStyleCnt="0">
        <dgm:presLayoutVars>
          <dgm:dir/>
          <dgm:animLvl val="lvl"/>
          <dgm:resizeHandles/>
        </dgm:presLayoutVars>
      </dgm:prSet>
      <dgm:spPr/>
      <dgm:t>
        <a:bodyPr/>
        <a:lstStyle/>
        <a:p>
          <a:endParaRPr lang="en-US"/>
        </a:p>
      </dgm:t>
    </dgm:pt>
    <dgm:pt modelId="{AE5A5BF7-0817-412D-B63F-A522196B83F0}" type="pres">
      <dgm:prSet presAssocID="{801D5780-CC13-4489-8A7F-94DD6F21B2AE}" presName="linNode" presStyleCnt="0"/>
      <dgm:spPr/>
    </dgm:pt>
    <dgm:pt modelId="{AAC6A000-89C7-46EA-A439-04059D8C143C}" type="pres">
      <dgm:prSet presAssocID="{801D5780-CC13-4489-8A7F-94DD6F21B2AE}" presName="parentShp" presStyleLbl="node1" presStyleIdx="0" presStyleCnt="6">
        <dgm:presLayoutVars>
          <dgm:bulletEnabled val="1"/>
        </dgm:presLayoutVars>
      </dgm:prSet>
      <dgm:spPr/>
      <dgm:t>
        <a:bodyPr/>
        <a:lstStyle/>
        <a:p>
          <a:endParaRPr lang="en-US"/>
        </a:p>
      </dgm:t>
    </dgm:pt>
    <dgm:pt modelId="{5C931C3A-7EB1-417A-9F36-B396DE69183F}" type="pres">
      <dgm:prSet presAssocID="{801D5780-CC13-4489-8A7F-94DD6F21B2AE}" presName="childShp" presStyleLbl="bgAccFollowNode1" presStyleIdx="0" presStyleCnt="6">
        <dgm:presLayoutVars>
          <dgm:bulletEnabled val="1"/>
        </dgm:presLayoutVars>
      </dgm:prSet>
      <dgm:spPr/>
      <dgm:t>
        <a:bodyPr/>
        <a:lstStyle/>
        <a:p>
          <a:endParaRPr lang="en-US"/>
        </a:p>
      </dgm:t>
    </dgm:pt>
    <dgm:pt modelId="{413A336F-31EC-47B3-8F19-6ECD4F35AF08}" type="pres">
      <dgm:prSet presAssocID="{91A15F07-726F-467B-AC37-58F3944E2D8A}" presName="spacing" presStyleCnt="0"/>
      <dgm:spPr/>
    </dgm:pt>
    <dgm:pt modelId="{4BDBB7D1-696A-4E79-9C19-BCF1AC617F60}" type="pres">
      <dgm:prSet presAssocID="{27D3C62B-0E08-4827-903C-9CC3237D0737}" presName="linNode" presStyleCnt="0"/>
      <dgm:spPr/>
    </dgm:pt>
    <dgm:pt modelId="{D37C3BEC-16F1-45B7-8BBF-12065C8CC8DB}" type="pres">
      <dgm:prSet presAssocID="{27D3C62B-0E08-4827-903C-9CC3237D0737}" presName="parentShp" presStyleLbl="node1" presStyleIdx="1" presStyleCnt="6">
        <dgm:presLayoutVars>
          <dgm:bulletEnabled val="1"/>
        </dgm:presLayoutVars>
      </dgm:prSet>
      <dgm:spPr/>
      <dgm:t>
        <a:bodyPr/>
        <a:lstStyle/>
        <a:p>
          <a:endParaRPr lang="en-US"/>
        </a:p>
      </dgm:t>
    </dgm:pt>
    <dgm:pt modelId="{26198AA4-37AF-4729-8365-5F2E4B459DCA}" type="pres">
      <dgm:prSet presAssocID="{27D3C62B-0E08-4827-903C-9CC3237D0737}" presName="childShp" presStyleLbl="bgAccFollowNode1" presStyleIdx="1" presStyleCnt="6">
        <dgm:presLayoutVars>
          <dgm:bulletEnabled val="1"/>
        </dgm:presLayoutVars>
      </dgm:prSet>
      <dgm:spPr/>
      <dgm:t>
        <a:bodyPr/>
        <a:lstStyle/>
        <a:p>
          <a:endParaRPr lang="en-US"/>
        </a:p>
      </dgm:t>
    </dgm:pt>
    <dgm:pt modelId="{4D4578D2-E0C9-42A0-AB52-F870AD8B1E02}" type="pres">
      <dgm:prSet presAssocID="{83C4D874-B92C-4522-AC29-0C5BACF7B552}" presName="spacing" presStyleCnt="0"/>
      <dgm:spPr/>
    </dgm:pt>
    <dgm:pt modelId="{1834332C-7A15-4FA7-8ED7-7C36C0444B63}" type="pres">
      <dgm:prSet presAssocID="{B66F9DD9-108C-4BA6-86FA-08A31EEA0815}" presName="linNode" presStyleCnt="0"/>
      <dgm:spPr/>
    </dgm:pt>
    <dgm:pt modelId="{EA33788D-E7BA-48AE-B55C-2E39AABC94D8}" type="pres">
      <dgm:prSet presAssocID="{B66F9DD9-108C-4BA6-86FA-08A31EEA0815}" presName="parentShp" presStyleLbl="node1" presStyleIdx="2" presStyleCnt="6">
        <dgm:presLayoutVars>
          <dgm:bulletEnabled val="1"/>
        </dgm:presLayoutVars>
      </dgm:prSet>
      <dgm:spPr/>
      <dgm:t>
        <a:bodyPr/>
        <a:lstStyle/>
        <a:p>
          <a:endParaRPr lang="en-US"/>
        </a:p>
      </dgm:t>
    </dgm:pt>
    <dgm:pt modelId="{B7C4262F-78E3-4E2A-B134-F7999357BCCD}" type="pres">
      <dgm:prSet presAssocID="{B66F9DD9-108C-4BA6-86FA-08A31EEA0815}" presName="childShp" presStyleLbl="bgAccFollowNode1" presStyleIdx="2" presStyleCnt="6">
        <dgm:presLayoutVars>
          <dgm:bulletEnabled val="1"/>
        </dgm:presLayoutVars>
      </dgm:prSet>
      <dgm:spPr/>
      <dgm:t>
        <a:bodyPr/>
        <a:lstStyle/>
        <a:p>
          <a:endParaRPr lang="en-US"/>
        </a:p>
      </dgm:t>
    </dgm:pt>
    <dgm:pt modelId="{9EB6F967-1030-4B5E-83C8-0FEFBD86BBDE}" type="pres">
      <dgm:prSet presAssocID="{09634DC4-B4C7-439B-936E-FBC8A6A94AB9}" presName="spacing" presStyleCnt="0"/>
      <dgm:spPr/>
    </dgm:pt>
    <dgm:pt modelId="{21619704-508E-4857-95DA-0A861A6FA6F3}" type="pres">
      <dgm:prSet presAssocID="{E8528BA7-CE33-4086-B694-0C23AABBE68B}" presName="linNode" presStyleCnt="0"/>
      <dgm:spPr/>
    </dgm:pt>
    <dgm:pt modelId="{92B16A30-468C-406A-A95B-D8649D480065}" type="pres">
      <dgm:prSet presAssocID="{E8528BA7-CE33-4086-B694-0C23AABBE68B}" presName="parentShp" presStyleLbl="node1" presStyleIdx="3" presStyleCnt="6">
        <dgm:presLayoutVars>
          <dgm:bulletEnabled val="1"/>
        </dgm:presLayoutVars>
      </dgm:prSet>
      <dgm:spPr/>
      <dgm:t>
        <a:bodyPr/>
        <a:lstStyle/>
        <a:p>
          <a:endParaRPr lang="en-US"/>
        </a:p>
      </dgm:t>
    </dgm:pt>
    <dgm:pt modelId="{CC3F9B7E-427C-4E74-9EA8-9EA0E64CBF6C}" type="pres">
      <dgm:prSet presAssocID="{E8528BA7-CE33-4086-B694-0C23AABBE68B}" presName="childShp" presStyleLbl="bgAccFollowNode1" presStyleIdx="3" presStyleCnt="6">
        <dgm:presLayoutVars>
          <dgm:bulletEnabled val="1"/>
        </dgm:presLayoutVars>
      </dgm:prSet>
      <dgm:spPr/>
      <dgm:t>
        <a:bodyPr/>
        <a:lstStyle/>
        <a:p>
          <a:endParaRPr lang="en-US"/>
        </a:p>
      </dgm:t>
    </dgm:pt>
    <dgm:pt modelId="{A80162FD-15F6-4B28-B036-B52ED6ADBDAE}" type="pres">
      <dgm:prSet presAssocID="{D638A2DA-6243-46D2-98A6-47963C15F292}" presName="spacing" presStyleCnt="0"/>
      <dgm:spPr/>
    </dgm:pt>
    <dgm:pt modelId="{0016A557-7855-4ABD-B21C-B2436FAB59D4}" type="pres">
      <dgm:prSet presAssocID="{AFDC1832-C01A-4901-8429-699494D47889}" presName="linNode" presStyleCnt="0"/>
      <dgm:spPr/>
    </dgm:pt>
    <dgm:pt modelId="{FC144680-E157-4EA1-8944-02C0A003927A}" type="pres">
      <dgm:prSet presAssocID="{AFDC1832-C01A-4901-8429-699494D47889}" presName="parentShp" presStyleLbl="node1" presStyleIdx="4" presStyleCnt="6">
        <dgm:presLayoutVars>
          <dgm:bulletEnabled val="1"/>
        </dgm:presLayoutVars>
      </dgm:prSet>
      <dgm:spPr/>
      <dgm:t>
        <a:bodyPr/>
        <a:lstStyle/>
        <a:p>
          <a:endParaRPr lang="en-US"/>
        </a:p>
      </dgm:t>
    </dgm:pt>
    <dgm:pt modelId="{56AE2A47-35FC-4358-AE37-25842F954CFF}" type="pres">
      <dgm:prSet presAssocID="{AFDC1832-C01A-4901-8429-699494D47889}" presName="childShp" presStyleLbl="bgAccFollowNode1" presStyleIdx="4" presStyleCnt="6">
        <dgm:presLayoutVars>
          <dgm:bulletEnabled val="1"/>
        </dgm:presLayoutVars>
      </dgm:prSet>
      <dgm:spPr/>
      <dgm:t>
        <a:bodyPr/>
        <a:lstStyle/>
        <a:p>
          <a:endParaRPr lang="en-US"/>
        </a:p>
      </dgm:t>
    </dgm:pt>
    <dgm:pt modelId="{C31ADD51-172A-4885-AE89-C66885ECDD8D}" type="pres">
      <dgm:prSet presAssocID="{DC6940E4-ABC9-4F69-8D44-23BA6ADBCD7E}" presName="spacing" presStyleCnt="0"/>
      <dgm:spPr/>
    </dgm:pt>
    <dgm:pt modelId="{638DCEAF-525B-4C07-A5C4-E6CE907B9C32}" type="pres">
      <dgm:prSet presAssocID="{A60DCFB5-CE0A-406A-9F55-909D5E3A5E0E}" presName="linNode" presStyleCnt="0"/>
      <dgm:spPr/>
    </dgm:pt>
    <dgm:pt modelId="{ABA26274-2520-4DFF-ABB5-417AE058C3DB}" type="pres">
      <dgm:prSet presAssocID="{A60DCFB5-CE0A-406A-9F55-909D5E3A5E0E}" presName="parentShp" presStyleLbl="node1" presStyleIdx="5" presStyleCnt="6" custLinFactNeighborX="-4317" custLinFactNeighborY="43654">
        <dgm:presLayoutVars>
          <dgm:bulletEnabled val="1"/>
        </dgm:presLayoutVars>
      </dgm:prSet>
      <dgm:spPr/>
      <dgm:t>
        <a:bodyPr/>
        <a:lstStyle/>
        <a:p>
          <a:endParaRPr lang="en-US"/>
        </a:p>
      </dgm:t>
    </dgm:pt>
    <dgm:pt modelId="{F05C4C03-EF72-40A4-9C2C-C08F2C0A391C}" type="pres">
      <dgm:prSet presAssocID="{A60DCFB5-CE0A-406A-9F55-909D5E3A5E0E}" presName="childShp" presStyleLbl="bgAccFollowNode1" presStyleIdx="5" presStyleCnt="6">
        <dgm:presLayoutVars>
          <dgm:bulletEnabled val="1"/>
        </dgm:presLayoutVars>
      </dgm:prSet>
      <dgm:spPr/>
      <dgm:t>
        <a:bodyPr/>
        <a:lstStyle/>
        <a:p>
          <a:endParaRPr lang="en-US"/>
        </a:p>
      </dgm:t>
    </dgm:pt>
  </dgm:ptLst>
  <dgm:cxnLst>
    <dgm:cxn modelId="{F4CA0552-F42A-4562-B1A1-24C80EF532A7}" type="presOf" srcId="{1BE9F411-5E3E-4632-A4A6-4B318E13722B}" destId="{B7C4262F-78E3-4E2A-B134-F7999357BCCD}" srcOrd="0" destOrd="0" presId="urn:microsoft.com/office/officeart/2005/8/layout/vList6"/>
    <dgm:cxn modelId="{D4EC785C-C37E-422B-BCDC-BC8D3F49E313}" srcId="{2873B52C-B671-40E9-8900-C32A4A981FA9}" destId="{27D3C62B-0E08-4827-903C-9CC3237D0737}" srcOrd="1" destOrd="0" parTransId="{9D157F27-85B3-45A0-9D27-B05679478433}" sibTransId="{83C4D874-B92C-4522-AC29-0C5BACF7B552}"/>
    <dgm:cxn modelId="{B6DD9C2F-1E23-48F7-A442-10F14F8D2707}" srcId="{2873B52C-B671-40E9-8900-C32A4A981FA9}" destId="{E8528BA7-CE33-4086-B694-0C23AABBE68B}" srcOrd="3" destOrd="0" parTransId="{BF27D6EA-FC13-4BC9-8CF2-58685EFE0B59}" sibTransId="{D638A2DA-6243-46D2-98A6-47963C15F292}"/>
    <dgm:cxn modelId="{A6F361FC-7213-42CC-92C6-15D63A4F772E}" type="presOf" srcId="{801D5780-CC13-4489-8A7F-94DD6F21B2AE}" destId="{AAC6A000-89C7-46EA-A439-04059D8C143C}" srcOrd="0" destOrd="0" presId="urn:microsoft.com/office/officeart/2005/8/layout/vList6"/>
    <dgm:cxn modelId="{10FFC2CA-7DE4-4946-840E-56EF5E92B9F1}" srcId="{2873B52C-B671-40E9-8900-C32A4A981FA9}" destId="{A60DCFB5-CE0A-406A-9F55-909D5E3A5E0E}" srcOrd="5" destOrd="0" parTransId="{AA672526-3238-4B04-ADD0-A77987BFFE3A}" sibTransId="{F8237D5F-245B-4689-AF3E-CA266C30DE4B}"/>
    <dgm:cxn modelId="{6D283254-19D8-419D-8D0D-21B0E3ED37C2}" type="presOf" srcId="{AFDC1832-C01A-4901-8429-699494D47889}" destId="{FC144680-E157-4EA1-8944-02C0A003927A}" srcOrd="0" destOrd="0" presId="urn:microsoft.com/office/officeart/2005/8/layout/vList6"/>
    <dgm:cxn modelId="{006E0F21-7D48-47F4-A373-23E20F97E9CA}" srcId="{27D3C62B-0E08-4827-903C-9CC3237D0737}" destId="{D9E4ABBE-BF4A-4807-A5BC-4C45848C9024}" srcOrd="0" destOrd="0" parTransId="{C6419E7A-A0E9-4C10-8197-06CFF93405EC}" sibTransId="{29467256-7C35-4CD4-9283-4500B2D54F24}"/>
    <dgm:cxn modelId="{DA67BB29-4E10-480E-99F1-8A935CB3894C}" srcId="{2873B52C-B671-40E9-8900-C32A4A981FA9}" destId="{801D5780-CC13-4489-8A7F-94DD6F21B2AE}" srcOrd="0" destOrd="0" parTransId="{2B90EB86-A141-4584-B527-852C2FC23216}" sibTransId="{91A15F07-726F-467B-AC37-58F3944E2D8A}"/>
    <dgm:cxn modelId="{699881D1-CA85-4406-BAF1-93667071ED4A}" type="presOf" srcId="{D915C368-E669-45B9-B9D6-93711C2466AC}" destId="{F05C4C03-EF72-40A4-9C2C-C08F2C0A391C}" srcOrd="0" destOrd="0" presId="urn:microsoft.com/office/officeart/2005/8/layout/vList6"/>
    <dgm:cxn modelId="{FF8A9EB7-0E99-46EE-8013-A037E86E5423}" type="presOf" srcId="{B66F9DD9-108C-4BA6-86FA-08A31EEA0815}" destId="{EA33788D-E7BA-48AE-B55C-2E39AABC94D8}" srcOrd="0" destOrd="0" presId="urn:microsoft.com/office/officeart/2005/8/layout/vList6"/>
    <dgm:cxn modelId="{5855C191-96DD-4E59-AC2C-FEDDD40D4DF8}" type="presOf" srcId="{27D3C62B-0E08-4827-903C-9CC3237D0737}" destId="{D37C3BEC-16F1-45B7-8BBF-12065C8CC8DB}" srcOrd="0" destOrd="0" presId="urn:microsoft.com/office/officeart/2005/8/layout/vList6"/>
    <dgm:cxn modelId="{25D07D33-953A-40DD-9E25-F0A1665153EB}" type="presOf" srcId="{9CD7353C-B223-4A3A-B482-9CBF9E452B1D}" destId="{5C931C3A-7EB1-417A-9F36-B396DE69183F}" srcOrd="0" destOrd="0" presId="urn:microsoft.com/office/officeart/2005/8/layout/vList6"/>
    <dgm:cxn modelId="{F4B025A2-FF0F-4A4E-B90F-3880324825F3}" srcId="{2873B52C-B671-40E9-8900-C32A4A981FA9}" destId="{B66F9DD9-108C-4BA6-86FA-08A31EEA0815}" srcOrd="2" destOrd="0" parTransId="{88465240-C79E-4955-956E-1C13541C2AE8}" sibTransId="{09634DC4-B4C7-439B-936E-FBC8A6A94AB9}"/>
    <dgm:cxn modelId="{B3F80841-D5F1-4563-ADE5-86CA9A7C2B6F}" type="presOf" srcId="{D9E4ABBE-BF4A-4807-A5BC-4C45848C9024}" destId="{26198AA4-37AF-4729-8365-5F2E4B459DCA}" srcOrd="0" destOrd="0" presId="urn:microsoft.com/office/officeart/2005/8/layout/vList6"/>
    <dgm:cxn modelId="{11A5BADC-3DC2-4D3F-8B44-AD33D490B811}" srcId="{801D5780-CC13-4489-8A7F-94DD6F21B2AE}" destId="{9CD7353C-B223-4A3A-B482-9CBF9E452B1D}" srcOrd="0" destOrd="0" parTransId="{B19A7508-99AF-4B64-820C-CBB0977C94C7}" sibTransId="{32B6B0C2-F2DF-4C0A-BA57-AEC950DAF696}"/>
    <dgm:cxn modelId="{847FF8E7-F44B-474B-B197-598D0AD46D16}" type="presOf" srcId="{E8528BA7-CE33-4086-B694-0C23AABBE68B}" destId="{92B16A30-468C-406A-A95B-D8649D480065}" srcOrd="0" destOrd="0" presId="urn:microsoft.com/office/officeart/2005/8/layout/vList6"/>
    <dgm:cxn modelId="{E48331E9-5E49-4DEB-B727-84B57001DD2E}" srcId="{A60DCFB5-CE0A-406A-9F55-909D5E3A5E0E}" destId="{D915C368-E669-45B9-B9D6-93711C2466AC}" srcOrd="0" destOrd="0" parTransId="{74DD5D0B-A38B-4091-AC89-2C4E2486211E}" sibTransId="{9956B480-AA7D-408C-98C8-E09D66B46926}"/>
    <dgm:cxn modelId="{250415BC-3556-4DC6-94B0-AB54DA4CFA66}" type="presOf" srcId="{0F119C57-8D4C-4FA3-91FF-A7A9CE6802D3}" destId="{CC3F9B7E-427C-4E74-9EA8-9EA0E64CBF6C}" srcOrd="0" destOrd="0" presId="urn:microsoft.com/office/officeart/2005/8/layout/vList6"/>
    <dgm:cxn modelId="{368FE04B-CC87-4688-88E7-4B3998440FBC}" srcId="{E8528BA7-CE33-4086-B694-0C23AABBE68B}" destId="{0F119C57-8D4C-4FA3-91FF-A7A9CE6802D3}" srcOrd="0" destOrd="0" parTransId="{6288B39C-4744-4FF2-B88E-555C8BCFC4DB}" sibTransId="{F746EB0B-2BC2-4C49-8F30-FD357B9EDE52}"/>
    <dgm:cxn modelId="{444E2E0D-26A5-4F9A-B942-8C574F5DEAE3}" srcId="{B66F9DD9-108C-4BA6-86FA-08A31EEA0815}" destId="{1BE9F411-5E3E-4632-A4A6-4B318E13722B}" srcOrd="0" destOrd="0" parTransId="{F7FE86FE-F22F-4F5E-9159-2638C16460A3}" sibTransId="{ECF973A0-5E7C-43B8-8D78-AA7B1E149CB4}"/>
    <dgm:cxn modelId="{582732DB-792E-4903-BD91-92F0084C7872}" srcId="{2873B52C-B671-40E9-8900-C32A4A981FA9}" destId="{AFDC1832-C01A-4901-8429-699494D47889}" srcOrd="4" destOrd="0" parTransId="{27BF8008-41F7-4585-9B49-8ADE26F7E9A0}" sibTransId="{DC6940E4-ABC9-4F69-8D44-23BA6ADBCD7E}"/>
    <dgm:cxn modelId="{B0AD46F4-16D6-4303-AF95-D7A4E1F2A6E3}" type="presOf" srcId="{041AF597-72E1-40EB-BAD0-084548FFF982}" destId="{56AE2A47-35FC-4358-AE37-25842F954CFF}" srcOrd="0" destOrd="0" presId="urn:microsoft.com/office/officeart/2005/8/layout/vList6"/>
    <dgm:cxn modelId="{535B6BF7-AD57-432B-BE27-9B73E18591E5}" type="presOf" srcId="{A60DCFB5-CE0A-406A-9F55-909D5E3A5E0E}" destId="{ABA26274-2520-4DFF-ABB5-417AE058C3DB}" srcOrd="0" destOrd="0" presId="urn:microsoft.com/office/officeart/2005/8/layout/vList6"/>
    <dgm:cxn modelId="{9DB00510-0D13-44D4-9F9C-2C43BE3CB898}" type="presOf" srcId="{2873B52C-B671-40E9-8900-C32A4A981FA9}" destId="{BC6CDA09-102C-494B-A479-7BB537BC17F4}" srcOrd="0" destOrd="0" presId="urn:microsoft.com/office/officeart/2005/8/layout/vList6"/>
    <dgm:cxn modelId="{6F2E8D45-4552-47A3-AC4D-D6CE86CAA4EB}" srcId="{AFDC1832-C01A-4901-8429-699494D47889}" destId="{041AF597-72E1-40EB-BAD0-084548FFF982}" srcOrd="0" destOrd="0" parTransId="{D520EF41-63D6-483A-9FC4-635BE193CC6A}" sibTransId="{37CFC555-8D74-4BAD-8EC8-6E8824F28201}"/>
    <dgm:cxn modelId="{7D4E8C7A-0644-46CB-B623-CFD3893FB0EA}" type="presParOf" srcId="{BC6CDA09-102C-494B-A479-7BB537BC17F4}" destId="{AE5A5BF7-0817-412D-B63F-A522196B83F0}" srcOrd="0" destOrd="0" presId="urn:microsoft.com/office/officeart/2005/8/layout/vList6"/>
    <dgm:cxn modelId="{66EEB88B-A5DF-4E50-A518-B6835AB58B40}" type="presParOf" srcId="{AE5A5BF7-0817-412D-B63F-A522196B83F0}" destId="{AAC6A000-89C7-46EA-A439-04059D8C143C}" srcOrd="0" destOrd="0" presId="urn:microsoft.com/office/officeart/2005/8/layout/vList6"/>
    <dgm:cxn modelId="{D3CF3FC4-FC58-42F7-900B-5F9D80566AF2}" type="presParOf" srcId="{AE5A5BF7-0817-412D-B63F-A522196B83F0}" destId="{5C931C3A-7EB1-417A-9F36-B396DE69183F}" srcOrd="1" destOrd="0" presId="urn:microsoft.com/office/officeart/2005/8/layout/vList6"/>
    <dgm:cxn modelId="{7AD9A469-CB0F-4329-BB5D-A9605A8BB33E}" type="presParOf" srcId="{BC6CDA09-102C-494B-A479-7BB537BC17F4}" destId="{413A336F-31EC-47B3-8F19-6ECD4F35AF08}" srcOrd="1" destOrd="0" presId="urn:microsoft.com/office/officeart/2005/8/layout/vList6"/>
    <dgm:cxn modelId="{36DB0C92-848C-4156-A3D1-9DD2A689B8CB}" type="presParOf" srcId="{BC6CDA09-102C-494B-A479-7BB537BC17F4}" destId="{4BDBB7D1-696A-4E79-9C19-BCF1AC617F60}" srcOrd="2" destOrd="0" presId="urn:microsoft.com/office/officeart/2005/8/layout/vList6"/>
    <dgm:cxn modelId="{0C6D35AC-90F3-401B-9E4E-5CD9979E7FDE}" type="presParOf" srcId="{4BDBB7D1-696A-4E79-9C19-BCF1AC617F60}" destId="{D37C3BEC-16F1-45B7-8BBF-12065C8CC8DB}" srcOrd="0" destOrd="0" presId="urn:microsoft.com/office/officeart/2005/8/layout/vList6"/>
    <dgm:cxn modelId="{C326B44B-834F-4A5E-8127-1B1F93408F32}" type="presParOf" srcId="{4BDBB7D1-696A-4E79-9C19-BCF1AC617F60}" destId="{26198AA4-37AF-4729-8365-5F2E4B459DCA}" srcOrd="1" destOrd="0" presId="urn:microsoft.com/office/officeart/2005/8/layout/vList6"/>
    <dgm:cxn modelId="{A6ED094E-5D7B-4E44-A280-0A33FB6022D4}" type="presParOf" srcId="{BC6CDA09-102C-494B-A479-7BB537BC17F4}" destId="{4D4578D2-E0C9-42A0-AB52-F870AD8B1E02}" srcOrd="3" destOrd="0" presId="urn:microsoft.com/office/officeart/2005/8/layout/vList6"/>
    <dgm:cxn modelId="{1B5A22E2-7C29-4FEE-B1F3-886284D87127}" type="presParOf" srcId="{BC6CDA09-102C-494B-A479-7BB537BC17F4}" destId="{1834332C-7A15-4FA7-8ED7-7C36C0444B63}" srcOrd="4" destOrd="0" presId="urn:microsoft.com/office/officeart/2005/8/layout/vList6"/>
    <dgm:cxn modelId="{1B4E028D-13F8-4178-8056-185A8738E44F}" type="presParOf" srcId="{1834332C-7A15-4FA7-8ED7-7C36C0444B63}" destId="{EA33788D-E7BA-48AE-B55C-2E39AABC94D8}" srcOrd="0" destOrd="0" presId="urn:microsoft.com/office/officeart/2005/8/layout/vList6"/>
    <dgm:cxn modelId="{4B38235D-3B98-4630-A03B-AD51B7DC9D14}" type="presParOf" srcId="{1834332C-7A15-4FA7-8ED7-7C36C0444B63}" destId="{B7C4262F-78E3-4E2A-B134-F7999357BCCD}" srcOrd="1" destOrd="0" presId="urn:microsoft.com/office/officeart/2005/8/layout/vList6"/>
    <dgm:cxn modelId="{95F32516-F7CD-42A6-866A-6B19399CA070}" type="presParOf" srcId="{BC6CDA09-102C-494B-A479-7BB537BC17F4}" destId="{9EB6F967-1030-4B5E-83C8-0FEFBD86BBDE}" srcOrd="5" destOrd="0" presId="urn:microsoft.com/office/officeart/2005/8/layout/vList6"/>
    <dgm:cxn modelId="{F380C65B-D5DD-4CFE-8303-90028CC4AF24}" type="presParOf" srcId="{BC6CDA09-102C-494B-A479-7BB537BC17F4}" destId="{21619704-508E-4857-95DA-0A861A6FA6F3}" srcOrd="6" destOrd="0" presId="urn:microsoft.com/office/officeart/2005/8/layout/vList6"/>
    <dgm:cxn modelId="{8135146D-43E3-45D1-815C-1EBBA88A2B04}" type="presParOf" srcId="{21619704-508E-4857-95DA-0A861A6FA6F3}" destId="{92B16A30-468C-406A-A95B-D8649D480065}" srcOrd="0" destOrd="0" presId="urn:microsoft.com/office/officeart/2005/8/layout/vList6"/>
    <dgm:cxn modelId="{869EEFB7-81DB-4842-B16F-5D48637C56D9}" type="presParOf" srcId="{21619704-508E-4857-95DA-0A861A6FA6F3}" destId="{CC3F9B7E-427C-4E74-9EA8-9EA0E64CBF6C}" srcOrd="1" destOrd="0" presId="urn:microsoft.com/office/officeart/2005/8/layout/vList6"/>
    <dgm:cxn modelId="{30E3DDE6-4CDB-4F67-91E0-6F5C736516B9}" type="presParOf" srcId="{BC6CDA09-102C-494B-A479-7BB537BC17F4}" destId="{A80162FD-15F6-4B28-B036-B52ED6ADBDAE}" srcOrd="7" destOrd="0" presId="urn:microsoft.com/office/officeart/2005/8/layout/vList6"/>
    <dgm:cxn modelId="{A2EF3AAA-9DFA-421E-AA46-BE2C20F877FD}" type="presParOf" srcId="{BC6CDA09-102C-494B-A479-7BB537BC17F4}" destId="{0016A557-7855-4ABD-B21C-B2436FAB59D4}" srcOrd="8" destOrd="0" presId="urn:microsoft.com/office/officeart/2005/8/layout/vList6"/>
    <dgm:cxn modelId="{0D9C17DA-E56E-47D4-99EC-213A6220CE8C}" type="presParOf" srcId="{0016A557-7855-4ABD-B21C-B2436FAB59D4}" destId="{FC144680-E157-4EA1-8944-02C0A003927A}" srcOrd="0" destOrd="0" presId="urn:microsoft.com/office/officeart/2005/8/layout/vList6"/>
    <dgm:cxn modelId="{9382404E-839A-43EE-98ED-CADAAA1F0F1C}" type="presParOf" srcId="{0016A557-7855-4ABD-B21C-B2436FAB59D4}" destId="{56AE2A47-35FC-4358-AE37-25842F954CFF}" srcOrd="1" destOrd="0" presId="urn:microsoft.com/office/officeart/2005/8/layout/vList6"/>
    <dgm:cxn modelId="{6868802A-ADA8-4804-8F6D-FE576548F798}" type="presParOf" srcId="{BC6CDA09-102C-494B-A479-7BB537BC17F4}" destId="{C31ADD51-172A-4885-AE89-C66885ECDD8D}" srcOrd="9" destOrd="0" presId="urn:microsoft.com/office/officeart/2005/8/layout/vList6"/>
    <dgm:cxn modelId="{8E17FE0A-672D-4661-A1A5-CEABCA40E672}" type="presParOf" srcId="{BC6CDA09-102C-494B-A479-7BB537BC17F4}" destId="{638DCEAF-525B-4C07-A5C4-E6CE907B9C32}" srcOrd="10" destOrd="0" presId="urn:microsoft.com/office/officeart/2005/8/layout/vList6"/>
    <dgm:cxn modelId="{A0AC8B93-6970-41C6-8010-89DE488AF59C}" type="presParOf" srcId="{638DCEAF-525B-4C07-A5C4-E6CE907B9C32}" destId="{ABA26274-2520-4DFF-ABB5-417AE058C3DB}" srcOrd="0" destOrd="0" presId="urn:microsoft.com/office/officeart/2005/8/layout/vList6"/>
    <dgm:cxn modelId="{29AC5A74-B555-4F85-B07F-CA52A591FFB7}" type="presParOf" srcId="{638DCEAF-525B-4C07-A5C4-E6CE907B9C32}" destId="{F05C4C03-EF72-40A4-9C2C-C08F2C0A391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EDD148-17AC-4EC7-BF81-2C6E62C53330}"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71213669-074E-425F-A1EA-20945D8BF208}">
      <dgm:prSet phldrT="[Text]"/>
      <dgm:spPr/>
      <dgm:t>
        <a:bodyPr/>
        <a:lstStyle/>
        <a:p>
          <a:r>
            <a:rPr lang="en-US" b="1" dirty="0">
              <a:latin typeface="Arial" panose="020B0604020202020204" pitchFamily="34" charset="0"/>
              <a:cs typeface="Arial" panose="020B0604020202020204" pitchFamily="34" charset="0"/>
            </a:rPr>
            <a:t>Open Question?</a:t>
          </a:r>
        </a:p>
      </dgm:t>
    </dgm:pt>
    <dgm:pt modelId="{50D62B09-4CE5-468C-B585-CE5EFD69F15F}" type="parTrans" cxnId="{8A4201B8-5457-460C-8ACB-161C63D6FB44}">
      <dgm:prSet/>
      <dgm:spPr/>
      <dgm:t>
        <a:bodyPr/>
        <a:lstStyle/>
        <a:p>
          <a:endParaRPr lang="en-US" b="1">
            <a:latin typeface="Arial" panose="020B0604020202020204" pitchFamily="34" charset="0"/>
            <a:cs typeface="Arial" panose="020B0604020202020204" pitchFamily="34" charset="0"/>
          </a:endParaRPr>
        </a:p>
      </dgm:t>
    </dgm:pt>
    <dgm:pt modelId="{722FA0E5-725F-49A4-97FF-CAFEADC67B5B}" type="sibTrans" cxnId="{8A4201B8-5457-460C-8ACB-161C63D6FB44}">
      <dgm:prSet/>
      <dgm:spPr/>
      <dgm:t>
        <a:bodyPr/>
        <a:lstStyle/>
        <a:p>
          <a:endParaRPr lang="en-US" b="1">
            <a:latin typeface="Arial" panose="020B0604020202020204" pitchFamily="34" charset="0"/>
            <a:cs typeface="Arial" panose="020B0604020202020204" pitchFamily="34" charset="0"/>
          </a:endParaRPr>
        </a:p>
      </dgm:t>
    </dgm:pt>
    <dgm:pt modelId="{D68696A9-1E62-4B64-BD05-41CAB9A7FDD8}">
      <dgm:prSet phldrT="[Text]"/>
      <dgm:spPr>
        <a:solidFill>
          <a:schemeClr val="accent1"/>
        </a:solidFill>
      </dgm:spPr>
      <dgm:t>
        <a:bodyPr/>
        <a:lstStyle/>
        <a:p>
          <a:r>
            <a:rPr lang="en-US" b="1" dirty="0">
              <a:latin typeface="Arial" panose="020B0604020202020204" pitchFamily="34" charset="0"/>
              <a:cs typeface="Arial" panose="020B0604020202020204" pitchFamily="34" charset="0"/>
            </a:rPr>
            <a:t>Ruler?</a:t>
          </a:r>
        </a:p>
      </dgm:t>
    </dgm:pt>
    <dgm:pt modelId="{014722A0-780A-4458-84FD-2CAB16CB1054}" type="parTrans" cxnId="{FDD91CD1-DA65-4A83-9C47-05C9A1EC22E8}">
      <dgm:prSet/>
      <dgm:spPr>
        <a:solidFill>
          <a:schemeClr val="accent1"/>
        </a:solidFill>
      </dgm:spPr>
      <dgm:t>
        <a:bodyPr/>
        <a:lstStyle/>
        <a:p>
          <a:endParaRPr lang="en-US" b="1">
            <a:latin typeface="Arial" panose="020B0604020202020204" pitchFamily="34" charset="0"/>
            <a:cs typeface="Arial" panose="020B0604020202020204" pitchFamily="34" charset="0"/>
          </a:endParaRPr>
        </a:p>
      </dgm:t>
    </dgm:pt>
    <dgm:pt modelId="{6E1A237B-EE4C-4789-9653-FA06236FB822}" type="sibTrans" cxnId="{FDD91CD1-DA65-4A83-9C47-05C9A1EC22E8}">
      <dgm:prSet/>
      <dgm:spPr/>
      <dgm:t>
        <a:bodyPr/>
        <a:lstStyle/>
        <a:p>
          <a:endParaRPr lang="en-US" b="1">
            <a:latin typeface="Arial" panose="020B0604020202020204" pitchFamily="34" charset="0"/>
            <a:cs typeface="Arial" panose="020B0604020202020204" pitchFamily="34" charset="0"/>
          </a:endParaRPr>
        </a:p>
      </dgm:t>
    </dgm:pt>
    <dgm:pt modelId="{04F67AE7-8591-4ADF-8E21-544007863342}">
      <dgm:prSet phldrT="[Text]"/>
      <dgm:spPr>
        <a:solidFill>
          <a:srgbClr val="C00000"/>
        </a:solidFill>
      </dgm:spPr>
      <dgm:t>
        <a:bodyPr/>
        <a:lstStyle/>
        <a:p>
          <a:r>
            <a:rPr lang="en-US" b="1" dirty="0">
              <a:latin typeface="Arial" panose="020B0604020202020204" pitchFamily="34" charset="0"/>
              <a:cs typeface="Arial" panose="020B0604020202020204" pitchFamily="34" charset="0"/>
            </a:rPr>
            <a:t>Action Plan?</a:t>
          </a:r>
        </a:p>
      </dgm:t>
    </dgm:pt>
    <dgm:pt modelId="{4ABB27BB-FC80-4FC1-81C0-28EB491936A2}" type="parTrans" cxnId="{7EBD34FA-6790-4CB2-BE2E-445ADDD46616}">
      <dgm:prSet/>
      <dgm:spPr>
        <a:solidFill>
          <a:srgbClr val="C00000"/>
        </a:solidFill>
      </dgm:spPr>
      <dgm:t>
        <a:bodyPr/>
        <a:lstStyle/>
        <a:p>
          <a:endParaRPr lang="en-US" b="1">
            <a:latin typeface="Arial" panose="020B0604020202020204" pitchFamily="34" charset="0"/>
            <a:cs typeface="Arial" panose="020B0604020202020204" pitchFamily="34" charset="0"/>
          </a:endParaRPr>
        </a:p>
      </dgm:t>
    </dgm:pt>
    <dgm:pt modelId="{3CB40F12-C183-4C0A-B383-4ABEC5A8EBBB}" type="sibTrans" cxnId="{7EBD34FA-6790-4CB2-BE2E-445ADDD46616}">
      <dgm:prSet/>
      <dgm:spPr/>
      <dgm:t>
        <a:bodyPr/>
        <a:lstStyle/>
        <a:p>
          <a:endParaRPr lang="en-US" b="1">
            <a:latin typeface="Arial" panose="020B0604020202020204" pitchFamily="34" charset="0"/>
            <a:cs typeface="Arial" panose="020B0604020202020204" pitchFamily="34" charset="0"/>
          </a:endParaRPr>
        </a:p>
      </dgm:t>
    </dgm:pt>
    <dgm:pt modelId="{4FF2CE99-6BAB-4422-B8B0-C8176ED868AE}">
      <dgm:prSet/>
      <dgm:spPr/>
      <dgm:t>
        <a:bodyPr/>
        <a:lstStyle/>
        <a:p>
          <a:r>
            <a:rPr lang="en-US" b="1" dirty="0">
              <a:latin typeface="Arial" panose="020B0604020202020204" pitchFamily="34" charset="0"/>
              <a:cs typeface="Arial" panose="020B0604020202020204" pitchFamily="34" charset="0"/>
            </a:rPr>
            <a:t>Affirmation?</a:t>
          </a:r>
        </a:p>
      </dgm:t>
    </dgm:pt>
    <dgm:pt modelId="{A36563C1-EBA7-4368-B11D-57E06C7C8BBB}" type="parTrans" cxnId="{942775E0-D02B-46C6-845C-754019DB4ABF}">
      <dgm:prSet/>
      <dgm:spPr/>
      <dgm:t>
        <a:bodyPr/>
        <a:lstStyle/>
        <a:p>
          <a:endParaRPr lang="en-US" b="1">
            <a:latin typeface="Arial" panose="020B0604020202020204" pitchFamily="34" charset="0"/>
            <a:cs typeface="Arial" panose="020B0604020202020204" pitchFamily="34" charset="0"/>
          </a:endParaRPr>
        </a:p>
      </dgm:t>
    </dgm:pt>
    <dgm:pt modelId="{897ED5FC-F42A-4AF0-8756-4DD8ACD13E57}" type="sibTrans" cxnId="{942775E0-D02B-46C6-845C-754019DB4ABF}">
      <dgm:prSet/>
      <dgm:spPr/>
      <dgm:t>
        <a:bodyPr/>
        <a:lstStyle/>
        <a:p>
          <a:endParaRPr lang="en-US" b="1">
            <a:latin typeface="Arial" panose="020B0604020202020204" pitchFamily="34" charset="0"/>
            <a:cs typeface="Arial" panose="020B0604020202020204" pitchFamily="34" charset="0"/>
          </a:endParaRPr>
        </a:p>
      </dgm:t>
    </dgm:pt>
    <dgm:pt modelId="{D8A0194B-DEBC-4F46-BC9F-9993FBFA8D0A}">
      <dgm:prSet/>
      <dgm:spPr/>
      <dgm:t>
        <a:bodyPr/>
        <a:lstStyle/>
        <a:p>
          <a:r>
            <a:rPr lang="en-US" b="1" dirty="0">
              <a:latin typeface="Arial" panose="020B0604020202020204" pitchFamily="34" charset="0"/>
              <a:cs typeface="Arial" panose="020B0604020202020204" pitchFamily="34" charset="0"/>
            </a:rPr>
            <a:t>Reflection? </a:t>
          </a:r>
        </a:p>
      </dgm:t>
    </dgm:pt>
    <dgm:pt modelId="{AAB742B7-6D2C-46D8-B6FE-DA49BFB49873}" type="parTrans" cxnId="{0A59843B-943D-407B-B441-6C1ED243F1F8}">
      <dgm:prSet/>
      <dgm:spPr/>
      <dgm:t>
        <a:bodyPr/>
        <a:lstStyle/>
        <a:p>
          <a:endParaRPr lang="en-US" b="1">
            <a:latin typeface="Arial" panose="020B0604020202020204" pitchFamily="34" charset="0"/>
            <a:cs typeface="Arial" panose="020B0604020202020204" pitchFamily="34" charset="0"/>
          </a:endParaRPr>
        </a:p>
      </dgm:t>
    </dgm:pt>
    <dgm:pt modelId="{E5867FC9-8F4E-41AD-8803-37094C2E8DCE}" type="sibTrans" cxnId="{0A59843B-943D-407B-B441-6C1ED243F1F8}">
      <dgm:prSet/>
      <dgm:spPr/>
      <dgm:t>
        <a:bodyPr/>
        <a:lstStyle/>
        <a:p>
          <a:endParaRPr lang="en-US" b="1">
            <a:latin typeface="Arial" panose="020B0604020202020204" pitchFamily="34" charset="0"/>
            <a:cs typeface="Arial" panose="020B0604020202020204" pitchFamily="34" charset="0"/>
          </a:endParaRPr>
        </a:p>
      </dgm:t>
    </dgm:pt>
    <dgm:pt modelId="{A19A0B80-7B90-4F72-A6E8-E3199DEB2837}">
      <dgm:prSet/>
      <dgm:spPr/>
      <dgm:t>
        <a:bodyPr/>
        <a:lstStyle/>
        <a:p>
          <a:r>
            <a:rPr lang="en-US" b="1" dirty="0">
              <a:latin typeface="Arial" panose="020B0604020202020204" pitchFamily="34" charset="0"/>
              <a:cs typeface="Arial" panose="020B0604020202020204" pitchFamily="34" charset="0"/>
            </a:rPr>
            <a:t>Summary?</a:t>
          </a:r>
        </a:p>
      </dgm:t>
    </dgm:pt>
    <dgm:pt modelId="{2E656559-2AF7-47B6-998B-01176C299F07}" type="parTrans" cxnId="{B88C6C04-1E6E-4AD4-BA48-314CF478C7E9}">
      <dgm:prSet/>
      <dgm:spPr/>
      <dgm:t>
        <a:bodyPr/>
        <a:lstStyle/>
        <a:p>
          <a:endParaRPr lang="en-US" b="1">
            <a:latin typeface="Arial" panose="020B0604020202020204" pitchFamily="34" charset="0"/>
            <a:cs typeface="Arial" panose="020B0604020202020204" pitchFamily="34" charset="0"/>
          </a:endParaRPr>
        </a:p>
      </dgm:t>
    </dgm:pt>
    <dgm:pt modelId="{E1171B9F-2EC3-4A27-8571-0F0FB6172C7F}" type="sibTrans" cxnId="{B88C6C04-1E6E-4AD4-BA48-314CF478C7E9}">
      <dgm:prSet/>
      <dgm:spPr/>
      <dgm:t>
        <a:bodyPr/>
        <a:lstStyle/>
        <a:p>
          <a:endParaRPr lang="en-US" b="1">
            <a:latin typeface="Arial" panose="020B0604020202020204" pitchFamily="34" charset="0"/>
            <a:cs typeface="Arial" panose="020B0604020202020204" pitchFamily="34" charset="0"/>
          </a:endParaRPr>
        </a:p>
      </dgm:t>
    </dgm:pt>
    <dgm:pt modelId="{116BCBDD-E745-4C89-B28F-872729E913B3}">
      <dgm:prSet/>
      <dgm:spPr/>
      <dgm:t>
        <a:bodyPr/>
        <a:lstStyle/>
        <a:p>
          <a:r>
            <a:rPr lang="en-US" b="1" dirty="0">
              <a:latin typeface="Arial" panose="020B0604020202020204" pitchFamily="34" charset="0"/>
              <a:cs typeface="Arial" panose="020B0604020202020204" pitchFamily="34" charset="0"/>
            </a:rPr>
            <a:t>Pros/Cons?</a:t>
          </a:r>
        </a:p>
      </dgm:t>
    </dgm:pt>
    <dgm:pt modelId="{76774C3C-EABB-49F2-882D-6FB095C313BC}" type="parTrans" cxnId="{3854633A-0575-4EA7-A4A8-98BE4B71B31F}">
      <dgm:prSet/>
      <dgm:spPr/>
      <dgm:t>
        <a:bodyPr/>
        <a:lstStyle/>
        <a:p>
          <a:endParaRPr lang="en-US" b="1">
            <a:latin typeface="Arial" panose="020B0604020202020204" pitchFamily="34" charset="0"/>
            <a:cs typeface="Arial" panose="020B0604020202020204" pitchFamily="34" charset="0"/>
          </a:endParaRPr>
        </a:p>
      </dgm:t>
    </dgm:pt>
    <dgm:pt modelId="{BFFA4DDF-1939-41C4-B00E-E19D5B03DE71}" type="sibTrans" cxnId="{3854633A-0575-4EA7-A4A8-98BE4B71B31F}">
      <dgm:prSet/>
      <dgm:spPr/>
      <dgm:t>
        <a:bodyPr/>
        <a:lstStyle/>
        <a:p>
          <a:endParaRPr lang="en-US" b="1">
            <a:latin typeface="Arial" panose="020B0604020202020204" pitchFamily="34" charset="0"/>
            <a:cs typeface="Arial" panose="020B0604020202020204" pitchFamily="34" charset="0"/>
          </a:endParaRPr>
        </a:p>
      </dgm:t>
    </dgm:pt>
    <dgm:pt modelId="{6EF524F1-DF7B-4B67-BDF3-BE7F0F255A67}">
      <dgm:prSet/>
      <dgm:spPr>
        <a:solidFill>
          <a:srgbClr val="7030A0"/>
        </a:solidFill>
      </dgm:spPr>
      <dgm:t>
        <a:bodyPr/>
        <a:lstStyle/>
        <a:p>
          <a:r>
            <a:rPr lang="en-US" b="1" dirty="0">
              <a:latin typeface="Arial" panose="020B0604020202020204" pitchFamily="34" charset="0"/>
              <a:cs typeface="Arial" panose="020B0604020202020204" pitchFamily="34" charset="0"/>
            </a:rPr>
            <a:t>Minimize</a:t>
          </a:r>
        </a:p>
        <a:p>
          <a:r>
            <a:rPr lang="en-US" b="1" dirty="0">
              <a:latin typeface="Arial" panose="020B0604020202020204" pitchFamily="34" charset="0"/>
              <a:cs typeface="Arial" panose="020B0604020202020204" pitchFamily="34" charset="0"/>
            </a:rPr>
            <a:t> Push Back?</a:t>
          </a:r>
        </a:p>
      </dgm:t>
    </dgm:pt>
    <dgm:pt modelId="{66061814-39E2-4411-9FD0-80558526DF0C}" type="parTrans" cxnId="{297759A5-3F05-43A0-9193-A3336ADF8350}">
      <dgm:prSet/>
      <dgm:spPr>
        <a:solidFill>
          <a:srgbClr val="7030A0"/>
        </a:solidFill>
      </dgm:spPr>
      <dgm:t>
        <a:bodyPr/>
        <a:lstStyle/>
        <a:p>
          <a:endParaRPr lang="en-US" b="1">
            <a:latin typeface="Arial" panose="020B0604020202020204" pitchFamily="34" charset="0"/>
            <a:cs typeface="Arial" panose="020B0604020202020204" pitchFamily="34" charset="0"/>
          </a:endParaRPr>
        </a:p>
      </dgm:t>
    </dgm:pt>
    <dgm:pt modelId="{8A90CE06-E32F-4E4A-B7BF-CAD889E7302F}" type="sibTrans" cxnId="{297759A5-3F05-43A0-9193-A3336ADF8350}">
      <dgm:prSet/>
      <dgm:spPr/>
      <dgm:t>
        <a:bodyPr/>
        <a:lstStyle/>
        <a:p>
          <a:endParaRPr lang="en-US" b="1">
            <a:latin typeface="Arial" panose="020B0604020202020204" pitchFamily="34" charset="0"/>
            <a:cs typeface="Arial" panose="020B0604020202020204" pitchFamily="34" charset="0"/>
          </a:endParaRPr>
        </a:p>
      </dgm:t>
    </dgm:pt>
    <dgm:pt modelId="{E45B3080-2566-4F32-A4FE-91A836054262}">
      <dgm:prSet/>
      <dgm:spPr>
        <a:solidFill>
          <a:schemeClr val="accent2"/>
        </a:solidFill>
      </dgm:spPr>
      <dgm:t>
        <a:bodyPr/>
        <a:lstStyle/>
        <a:p>
          <a:r>
            <a:rPr lang="en-US" b="1" dirty="0">
              <a:latin typeface="Arial" panose="020B0604020202020204" pitchFamily="34" charset="0"/>
              <a:cs typeface="Arial" panose="020B0604020202020204" pitchFamily="34" charset="0"/>
            </a:rPr>
            <a:t>Feedback?</a:t>
          </a:r>
        </a:p>
      </dgm:t>
    </dgm:pt>
    <dgm:pt modelId="{1F90B2F0-14EA-421C-AA66-214C788DB971}" type="parTrans" cxnId="{8A72D131-A1B7-42CF-B33D-37E4AB7D94E5}">
      <dgm:prSet/>
      <dgm:spPr>
        <a:solidFill>
          <a:schemeClr val="accent2"/>
        </a:solidFill>
      </dgm:spPr>
      <dgm:t>
        <a:bodyPr/>
        <a:lstStyle/>
        <a:p>
          <a:endParaRPr lang="en-US" b="1">
            <a:latin typeface="Arial" panose="020B0604020202020204" pitchFamily="34" charset="0"/>
            <a:cs typeface="Arial" panose="020B0604020202020204" pitchFamily="34" charset="0"/>
          </a:endParaRPr>
        </a:p>
      </dgm:t>
    </dgm:pt>
    <dgm:pt modelId="{733E8784-485F-4E1D-A9AD-EBFBD664A0E6}" type="sibTrans" cxnId="{8A72D131-A1B7-42CF-B33D-37E4AB7D94E5}">
      <dgm:prSet/>
      <dgm:spPr/>
      <dgm:t>
        <a:bodyPr/>
        <a:lstStyle/>
        <a:p>
          <a:endParaRPr lang="en-US" b="1">
            <a:latin typeface="Arial" panose="020B0604020202020204" pitchFamily="34" charset="0"/>
            <a:cs typeface="Arial" panose="020B0604020202020204" pitchFamily="34" charset="0"/>
          </a:endParaRPr>
        </a:p>
      </dgm:t>
    </dgm:pt>
    <dgm:pt modelId="{382A57D5-E5EC-473B-8B7A-33095AB17185}">
      <dgm:prSet phldrT="[Text]"/>
      <dgm:spPr>
        <a:noFill/>
      </dgm:spPr>
      <dgm:t>
        <a:bodyPr/>
        <a:lstStyle/>
        <a:p>
          <a:r>
            <a:rPr lang="en-US" b="1" dirty="0">
              <a:latin typeface="Arial" panose="020B0604020202020204" pitchFamily="34" charset="0"/>
              <a:cs typeface="Arial" panose="020B0604020202020204" pitchFamily="34" charset="0"/>
            </a:rPr>
            <a:t>?</a:t>
          </a:r>
        </a:p>
      </dgm:t>
    </dgm:pt>
    <dgm:pt modelId="{EEA91708-2F73-4E6A-89C4-3B017D49CD98}" type="sibTrans" cxnId="{EAFBAB21-2A39-42EC-BAC7-96058225A420}">
      <dgm:prSet/>
      <dgm:spPr/>
      <dgm:t>
        <a:bodyPr/>
        <a:lstStyle/>
        <a:p>
          <a:endParaRPr lang="en-US" b="1">
            <a:latin typeface="Arial" panose="020B0604020202020204" pitchFamily="34" charset="0"/>
            <a:cs typeface="Arial" panose="020B0604020202020204" pitchFamily="34" charset="0"/>
          </a:endParaRPr>
        </a:p>
      </dgm:t>
    </dgm:pt>
    <dgm:pt modelId="{B93B2042-FB90-4292-B2E0-C7D9AC58584E}" type="parTrans" cxnId="{EAFBAB21-2A39-42EC-BAC7-96058225A420}">
      <dgm:prSet/>
      <dgm:spPr/>
      <dgm:t>
        <a:bodyPr/>
        <a:lstStyle/>
        <a:p>
          <a:endParaRPr lang="en-US" b="1">
            <a:latin typeface="Arial" panose="020B0604020202020204" pitchFamily="34" charset="0"/>
            <a:cs typeface="Arial" panose="020B0604020202020204" pitchFamily="34" charset="0"/>
          </a:endParaRPr>
        </a:p>
      </dgm:t>
    </dgm:pt>
    <dgm:pt modelId="{0F542314-6A92-4AA3-B7DC-8B022AC013D6}" type="pres">
      <dgm:prSet presAssocID="{14EDD148-17AC-4EC7-BF81-2C6E62C53330}" presName="cycle" presStyleCnt="0">
        <dgm:presLayoutVars>
          <dgm:chMax val="1"/>
          <dgm:dir/>
          <dgm:animLvl val="ctr"/>
          <dgm:resizeHandles val="exact"/>
        </dgm:presLayoutVars>
      </dgm:prSet>
      <dgm:spPr/>
      <dgm:t>
        <a:bodyPr/>
        <a:lstStyle/>
        <a:p>
          <a:endParaRPr lang="en-US"/>
        </a:p>
      </dgm:t>
    </dgm:pt>
    <dgm:pt modelId="{AEB4951E-5000-43CD-B590-F57B82203E75}" type="pres">
      <dgm:prSet presAssocID="{382A57D5-E5EC-473B-8B7A-33095AB17185}" presName="centerShape" presStyleLbl="node0" presStyleIdx="0" presStyleCnt="1" custScaleX="118006" custScaleY="148036"/>
      <dgm:spPr/>
      <dgm:t>
        <a:bodyPr/>
        <a:lstStyle/>
        <a:p>
          <a:endParaRPr lang="en-US"/>
        </a:p>
      </dgm:t>
    </dgm:pt>
    <dgm:pt modelId="{FFCDC34D-684D-4D35-ADDC-88B0FDE81EFC}" type="pres">
      <dgm:prSet presAssocID="{50D62B09-4CE5-468C-B585-CE5EFD69F15F}" presName="parTrans" presStyleLbl="bgSibTrans2D1" presStyleIdx="0" presStyleCnt="9"/>
      <dgm:spPr/>
      <dgm:t>
        <a:bodyPr/>
        <a:lstStyle/>
        <a:p>
          <a:endParaRPr lang="en-US"/>
        </a:p>
      </dgm:t>
    </dgm:pt>
    <dgm:pt modelId="{CF8EFABC-3AE2-4CB5-8B93-99CC238521A5}" type="pres">
      <dgm:prSet presAssocID="{71213669-074E-425F-A1EA-20945D8BF208}" presName="node" presStyleLbl="node1" presStyleIdx="0" presStyleCnt="9">
        <dgm:presLayoutVars>
          <dgm:bulletEnabled val="1"/>
        </dgm:presLayoutVars>
      </dgm:prSet>
      <dgm:spPr/>
      <dgm:t>
        <a:bodyPr/>
        <a:lstStyle/>
        <a:p>
          <a:endParaRPr lang="en-US"/>
        </a:p>
      </dgm:t>
    </dgm:pt>
    <dgm:pt modelId="{2B045BCE-F62E-494B-BDF6-5CE46A4DB8CB}" type="pres">
      <dgm:prSet presAssocID="{A36563C1-EBA7-4368-B11D-57E06C7C8BBB}" presName="parTrans" presStyleLbl="bgSibTrans2D1" presStyleIdx="1" presStyleCnt="9"/>
      <dgm:spPr/>
      <dgm:t>
        <a:bodyPr/>
        <a:lstStyle/>
        <a:p>
          <a:endParaRPr lang="en-US"/>
        </a:p>
      </dgm:t>
    </dgm:pt>
    <dgm:pt modelId="{4D31FB48-4359-41F4-8941-CBFE8E7F502E}" type="pres">
      <dgm:prSet presAssocID="{4FF2CE99-6BAB-4422-B8B0-C8176ED868AE}" presName="node" presStyleLbl="node1" presStyleIdx="1" presStyleCnt="9">
        <dgm:presLayoutVars>
          <dgm:bulletEnabled val="1"/>
        </dgm:presLayoutVars>
      </dgm:prSet>
      <dgm:spPr/>
      <dgm:t>
        <a:bodyPr/>
        <a:lstStyle/>
        <a:p>
          <a:endParaRPr lang="en-US"/>
        </a:p>
      </dgm:t>
    </dgm:pt>
    <dgm:pt modelId="{F605EF26-5111-4B93-86EC-9C8FF3B9E1BB}" type="pres">
      <dgm:prSet presAssocID="{AAB742B7-6D2C-46D8-B6FE-DA49BFB49873}" presName="parTrans" presStyleLbl="bgSibTrans2D1" presStyleIdx="2" presStyleCnt="9"/>
      <dgm:spPr/>
      <dgm:t>
        <a:bodyPr/>
        <a:lstStyle/>
        <a:p>
          <a:endParaRPr lang="en-US"/>
        </a:p>
      </dgm:t>
    </dgm:pt>
    <dgm:pt modelId="{63729B8B-B077-40B2-A546-022EFBA64019}" type="pres">
      <dgm:prSet presAssocID="{D8A0194B-DEBC-4F46-BC9F-9993FBFA8D0A}" presName="node" presStyleLbl="node1" presStyleIdx="2" presStyleCnt="9">
        <dgm:presLayoutVars>
          <dgm:bulletEnabled val="1"/>
        </dgm:presLayoutVars>
      </dgm:prSet>
      <dgm:spPr/>
      <dgm:t>
        <a:bodyPr/>
        <a:lstStyle/>
        <a:p>
          <a:endParaRPr lang="en-US"/>
        </a:p>
      </dgm:t>
    </dgm:pt>
    <dgm:pt modelId="{4595D924-263B-4676-9A9F-97279ED80D00}" type="pres">
      <dgm:prSet presAssocID="{2E656559-2AF7-47B6-998B-01176C299F07}" presName="parTrans" presStyleLbl="bgSibTrans2D1" presStyleIdx="3" presStyleCnt="9"/>
      <dgm:spPr/>
      <dgm:t>
        <a:bodyPr/>
        <a:lstStyle/>
        <a:p>
          <a:endParaRPr lang="en-US"/>
        </a:p>
      </dgm:t>
    </dgm:pt>
    <dgm:pt modelId="{7A7D9BFF-1870-4D00-B433-3A50520C5A7F}" type="pres">
      <dgm:prSet presAssocID="{A19A0B80-7B90-4F72-A6E8-E3199DEB2837}" presName="node" presStyleLbl="node1" presStyleIdx="3" presStyleCnt="9">
        <dgm:presLayoutVars>
          <dgm:bulletEnabled val="1"/>
        </dgm:presLayoutVars>
      </dgm:prSet>
      <dgm:spPr/>
      <dgm:t>
        <a:bodyPr/>
        <a:lstStyle/>
        <a:p>
          <a:endParaRPr lang="en-US"/>
        </a:p>
      </dgm:t>
    </dgm:pt>
    <dgm:pt modelId="{04B83D30-5991-478D-AC24-B62D62A6C39D}" type="pres">
      <dgm:prSet presAssocID="{76774C3C-EABB-49F2-882D-6FB095C313BC}" presName="parTrans" presStyleLbl="bgSibTrans2D1" presStyleIdx="4" presStyleCnt="9"/>
      <dgm:spPr/>
      <dgm:t>
        <a:bodyPr/>
        <a:lstStyle/>
        <a:p>
          <a:endParaRPr lang="en-US"/>
        </a:p>
      </dgm:t>
    </dgm:pt>
    <dgm:pt modelId="{0E7EDD40-69D0-4E7A-931C-209C2417C24D}" type="pres">
      <dgm:prSet presAssocID="{116BCBDD-E745-4C89-B28F-872729E913B3}" presName="node" presStyleLbl="node1" presStyleIdx="4" presStyleCnt="9">
        <dgm:presLayoutVars>
          <dgm:bulletEnabled val="1"/>
        </dgm:presLayoutVars>
      </dgm:prSet>
      <dgm:spPr/>
      <dgm:t>
        <a:bodyPr/>
        <a:lstStyle/>
        <a:p>
          <a:endParaRPr lang="en-US"/>
        </a:p>
      </dgm:t>
    </dgm:pt>
    <dgm:pt modelId="{B9B7E4D9-D066-4596-804A-57EFC9E6B88F}" type="pres">
      <dgm:prSet presAssocID="{66061814-39E2-4411-9FD0-80558526DF0C}" presName="parTrans" presStyleLbl="bgSibTrans2D1" presStyleIdx="5" presStyleCnt="9"/>
      <dgm:spPr/>
      <dgm:t>
        <a:bodyPr/>
        <a:lstStyle/>
        <a:p>
          <a:endParaRPr lang="en-US"/>
        </a:p>
      </dgm:t>
    </dgm:pt>
    <dgm:pt modelId="{3E4518EE-AA2E-4C16-9E2C-6CCFB6F61C28}" type="pres">
      <dgm:prSet presAssocID="{6EF524F1-DF7B-4B67-BDF3-BE7F0F255A67}" presName="node" presStyleLbl="node1" presStyleIdx="5" presStyleCnt="9">
        <dgm:presLayoutVars>
          <dgm:bulletEnabled val="1"/>
        </dgm:presLayoutVars>
      </dgm:prSet>
      <dgm:spPr/>
      <dgm:t>
        <a:bodyPr/>
        <a:lstStyle/>
        <a:p>
          <a:endParaRPr lang="en-US"/>
        </a:p>
      </dgm:t>
    </dgm:pt>
    <dgm:pt modelId="{563D93FB-1AF8-49E1-8BDA-0F0B6D226233}" type="pres">
      <dgm:prSet presAssocID="{014722A0-780A-4458-84FD-2CAB16CB1054}" presName="parTrans" presStyleLbl="bgSibTrans2D1" presStyleIdx="6" presStyleCnt="9"/>
      <dgm:spPr/>
      <dgm:t>
        <a:bodyPr/>
        <a:lstStyle/>
        <a:p>
          <a:endParaRPr lang="en-US"/>
        </a:p>
      </dgm:t>
    </dgm:pt>
    <dgm:pt modelId="{CA06E3EA-2EC2-4746-B5E1-0C184C438912}" type="pres">
      <dgm:prSet presAssocID="{D68696A9-1E62-4B64-BD05-41CAB9A7FDD8}" presName="node" presStyleLbl="node1" presStyleIdx="6" presStyleCnt="9">
        <dgm:presLayoutVars>
          <dgm:bulletEnabled val="1"/>
        </dgm:presLayoutVars>
      </dgm:prSet>
      <dgm:spPr/>
      <dgm:t>
        <a:bodyPr/>
        <a:lstStyle/>
        <a:p>
          <a:endParaRPr lang="en-US"/>
        </a:p>
      </dgm:t>
    </dgm:pt>
    <dgm:pt modelId="{DD02EFDE-4D1D-436B-9D48-BE69F2692697}" type="pres">
      <dgm:prSet presAssocID="{4ABB27BB-FC80-4FC1-81C0-28EB491936A2}" presName="parTrans" presStyleLbl="bgSibTrans2D1" presStyleIdx="7" presStyleCnt="9"/>
      <dgm:spPr/>
      <dgm:t>
        <a:bodyPr/>
        <a:lstStyle/>
        <a:p>
          <a:endParaRPr lang="en-US"/>
        </a:p>
      </dgm:t>
    </dgm:pt>
    <dgm:pt modelId="{D2809B6D-5F96-4704-85F6-DEBA2661596E}" type="pres">
      <dgm:prSet presAssocID="{04F67AE7-8591-4ADF-8E21-544007863342}" presName="node" presStyleLbl="node1" presStyleIdx="7" presStyleCnt="9">
        <dgm:presLayoutVars>
          <dgm:bulletEnabled val="1"/>
        </dgm:presLayoutVars>
      </dgm:prSet>
      <dgm:spPr/>
      <dgm:t>
        <a:bodyPr/>
        <a:lstStyle/>
        <a:p>
          <a:endParaRPr lang="en-US"/>
        </a:p>
      </dgm:t>
    </dgm:pt>
    <dgm:pt modelId="{5F92BA35-0DA4-42D0-BA08-2940A9C4FB60}" type="pres">
      <dgm:prSet presAssocID="{1F90B2F0-14EA-421C-AA66-214C788DB971}" presName="parTrans" presStyleLbl="bgSibTrans2D1" presStyleIdx="8" presStyleCnt="9"/>
      <dgm:spPr/>
      <dgm:t>
        <a:bodyPr/>
        <a:lstStyle/>
        <a:p>
          <a:endParaRPr lang="en-US"/>
        </a:p>
      </dgm:t>
    </dgm:pt>
    <dgm:pt modelId="{6D37EBBA-BFA8-4C62-BC18-B06B7257EB4A}" type="pres">
      <dgm:prSet presAssocID="{E45B3080-2566-4F32-A4FE-91A836054262}" presName="node" presStyleLbl="node1" presStyleIdx="8" presStyleCnt="9">
        <dgm:presLayoutVars>
          <dgm:bulletEnabled val="1"/>
        </dgm:presLayoutVars>
      </dgm:prSet>
      <dgm:spPr/>
      <dgm:t>
        <a:bodyPr/>
        <a:lstStyle/>
        <a:p>
          <a:endParaRPr lang="en-US"/>
        </a:p>
      </dgm:t>
    </dgm:pt>
  </dgm:ptLst>
  <dgm:cxnLst>
    <dgm:cxn modelId="{B2EB2A57-E9EA-4794-8B46-DFACC3BC3099}" type="presOf" srcId="{6EF524F1-DF7B-4B67-BDF3-BE7F0F255A67}" destId="{3E4518EE-AA2E-4C16-9E2C-6CCFB6F61C28}" srcOrd="0" destOrd="0" presId="urn:microsoft.com/office/officeart/2005/8/layout/radial4"/>
    <dgm:cxn modelId="{2C33B6C0-F330-478E-9B9F-35FBFB34FE62}" type="presOf" srcId="{1F90B2F0-14EA-421C-AA66-214C788DB971}" destId="{5F92BA35-0DA4-42D0-BA08-2940A9C4FB60}" srcOrd="0" destOrd="0" presId="urn:microsoft.com/office/officeart/2005/8/layout/radial4"/>
    <dgm:cxn modelId="{3854633A-0575-4EA7-A4A8-98BE4B71B31F}" srcId="{382A57D5-E5EC-473B-8B7A-33095AB17185}" destId="{116BCBDD-E745-4C89-B28F-872729E913B3}" srcOrd="4" destOrd="0" parTransId="{76774C3C-EABB-49F2-882D-6FB095C313BC}" sibTransId="{BFFA4DDF-1939-41C4-B00E-E19D5B03DE71}"/>
    <dgm:cxn modelId="{117A7798-A1A2-45E3-AC6C-EC8D7CC28905}" type="presOf" srcId="{71213669-074E-425F-A1EA-20945D8BF208}" destId="{CF8EFABC-3AE2-4CB5-8B93-99CC238521A5}" srcOrd="0" destOrd="0" presId="urn:microsoft.com/office/officeart/2005/8/layout/radial4"/>
    <dgm:cxn modelId="{5EC30A54-89C0-4820-9F70-E971A3B7C24C}" type="presOf" srcId="{116BCBDD-E745-4C89-B28F-872729E913B3}" destId="{0E7EDD40-69D0-4E7A-931C-209C2417C24D}" srcOrd="0" destOrd="0" presId="urn:microsoft.com/office/officeart/2005/8/layout/radial4"/>
    <dgm:cxn modelId="{87673C60-2842-4966-A29C-1EA9C7C6459B}" type="presOf" srcId="{E45B3080-2566-4F32-A4FE-91A836054262}" destId="{6D37EBBA-BFA8-4C62-BC18-B06B7257EB4A}" srcOrd="0" destOrd="0" presId="urn:microsoft.com/office/officeart/2005/8/layout/radial4"/>
    <dgm:cxn modelId="{35057970-8EE7-499A-8F15-B8A3E50247E7}" type="presOf" srcId="{A36563C1-EBA7-4368-B11D-57E06C7C8BBB}" destId="{2B045BCE-F62E-494B-BDF6-5CE46A4DB8CB}" srcOrd="0" destOrd="0" presId="urn:microsoft.com/office/officeart/2005/8/layout/radial4"/>
    <dgm:cxn modelId="{D0941028-070E-4F56-AB82-C9ED6CE95709}" type="presOf" srcId="{4FF2CE99-6BAB-4422-B8B0-C8176ED868AE}" destId="{4D31FB48-4359-41F4-8941-CBFE8E7F502E}" srcOrd="0" destOrd="0" presId="urn:microsoft.com/office/officeart/2005/8/layout/radial4"/>
    <dgm:cxn modelId="{688592F8-0A78-4509-A9FA-B1B9529153B1}" type="presOf" srcId="{4ABB27BB-FC80-4FC1-81C0-28EB491936A2}" destId="{DD02EFDE-4D1D-436B-9D48-BE69F2692697}" srcOrd="0" destOrd="0" presId="urn:microsoft.com/office/officeart/2005/8/layout/radial4"/>
    <dgm:cxn modelId="{42D432ED-4707-44F8-B7C0-FBDEF077A35D}" type="presOf" srcId="{014722A0-780A-4458-84FD-2CAB16CB1054}" destId="{563D93FB-1AF8-49E1-8BDA-0F0B6D226233}" srcOrd="0" destOrd="0" presId="urn:microsoft.com/office/officeart/2005/8/layout/radial4"/>
    <dgm:cxn modelId="{1632A0B3-4382-42D8-A581-63A5A5103A16}" type="presOf" srcId="{2E656559-2AF7-47B6-998B-01176C299F07}" destId="{4595D924-263B-4676-9A9F-97279ED80D00}" srcOrd="0" destOrd="0" presId="urn:microsoft.com/office/officeart/2005/8/layout/radial4"/>
    <dgm:cxn modelId="{942775E0-D02B-46C6-845C-754019DB4ABF}" srcId="{382A57D5-E5EC-473B-8B7A-33095AB17185}" destId="{4FF2CE99-6BAB-4422-B8B0-C8176ED868AE}" srcOrd="1" destOrd="0" parTransId="{A36563C1-EBA7-4368-B11D-57E06C7C8BBB}" sibTransId="{897ED5FC-F42A-4AF0-8756-4DD8ACD13E57}"/>
    <dgm:cxn modelId="{E358F7C9-08FA-45FE-BD04-C1F5BD2558F4}" type="presOf" srcId="{04F67AE7-8591-4ADF-8E21-544007863342}" destId="{D2809B6D-5F96-4704-85F6-DEBA2661596E}" srcOrd="0" destOrd="0" presId="urn:microsoft.com/office/officeart/2005/8/layout/radial4"/>
    <dgm:cxn modelId="{EE20B8F1-67CE-4F2C-9D2C-FF6236C025AC}" type="presOf" srcId="{382A57D5-E5EC-473B-8B7A-33095AB17185}" destId="{AEB4951E-5000-43CD-B590-F57B82203E75}" srcOrd="0" destOrd="0" presId="urn:microsoft.com/office/officeart/2005/8/layout/radial4"/>
    <dgm:cxn modelId="{B46DAA48-F891-42B5-9427-0DDDB9A94815}" type="presOf" srcId="{66061814-39E2-4411-9FD0-80558526DF0C}" destId="{B9B7E4D9-D066-4596-804A-57EFC9E6B88F}" srcOrd="0" destOrd="0" presId="urn:microsoft.com/office/officeart/2005/8/layout/radial4"/>
    <dgm:cxn modelId="{ECDD2DEA-B58D-45F1-BD2B-5C6D3DDCE3E4}" type="presOf" srcId="{14EDD148-17AC-4EC7-BF81-2C6E62C53330}" destId="{0F542314-6A92-4AA3-B7DC-8B022AC013D6}" srcOrd="0" destOrd="0" presId="urn:microsoft.com/office/officeart/2005/8/layout/radial4"/>
    <dgm:cxn modelId="{256B027A-86D2-4DA6-8F98-40EB654E11E2}" type="presOf" srcId="{AAB742B7-6D2C-46D8-B6FE-DA49BFB49873}" destId="{F605EF26-5111-4B93-86EC-9C8FF3B9E1BB}" srcOrd="0" destOrd="0" presId="urn:microsoft.com/office/officeart/2005/8/layout/radial4"/>
    <dgm:cxn modelId="{B88C6C04-1E6E-4AD4-BA48-314CF478C7E9}" srcId="{382A57D5-E5EC-473B-8B7A-33095AB17185}" destId="{A19A0B80-7B90-4F72-A6E8-E3199DEB2837}" srcOrd="3" destOrd="0" parTransId="{2E656559-2AF7-47B6-998B-01176C299F07}" sibTransId="{E1171B9F-2EC3-4A27-8571-0F0FB6172C7F}"/>
    <dgm:cxn modelId="{0A59843B-943D-407B-B441-6C1ED243F1F8}" srcId="{382A57D5-E5EC-473B-8B7A-33095AB17185}" destId="{D8A0194B-DEBC-4F46-BC9F-9993FBFA8D0A}" srcOrd="2" destOrd="0" parTransId="{AAB742B7-6D2C-46D8-B6FE-DA49BFB49873}" sibTransId="{E5867FC9-8F4E-41AD-8803-37094C2E8DCE}"/>
    <dgm:cxn modelId="{57751F41-579F-4E78-AB34-293C0CF8517A}" type="presOf" srcId="{50D62B09-4CE5-468C-B585-CE5EFD69F15F}" destId="{FFCDC34D-684D-4D35-ADDC-88B0FDE81EFC}" srcOrd="0" destOrd="0" presId="urn:microsoft.com/office/officeart/2005/8/layout/radial4"/>
    <dgm:cxn modelId="{8A4201B8-5457-460C-8ACB-161C63D6FB44}" srcId="{382A57D5-E5EC-473B-8B7A-33095AB17185}" destId="{71213669-074E-425F-A1EA-20945D8BF208}" srcOrd="0" destOrd="0" parTransId="{50D62B09-4CE5-468C-B585-CE5EFD69F15F}" sibTransId="{722FA0E5-725F-49A4-97FF-CAFEADC67B5B}"/>
    <dgm:cxn modelId="{297759A5-3F05-43A0-9193-A3336ADF8350}" srcId="{382A57D5-E5EC-473B-8B7A-33095AB17185}" destId="{6EF524F1-DF7B-4B67-BDF3-BE7F0F255A67}" srcOrd="5" destOrd="0" parTransId="{66061814-39E2-4411-9FD0-80558526DF0C}" sibTransId="{8A90CE06-E32F-4E4A-B7BF-CAD889E7302F}"/>
    <dgm:cxn modelId="{FDD91CD1-DA65-4A83-9C47-05C9A1EC22E8}" srcId="{382A57D5-E5EC-473B-8B7A-33095AB17185}" destId="{D68696A9-1E62-4B64-BD05-41CAB9A7FDD8}" srcOrd="6" destOrd="0" parTransId="{014722A0-780A-4458-84FD-2CAB16CB1054}" sibTransId="{6E1A237B-EE4C-4789-9653-FA06236FB822}"/>
    <dgm:cxn modelId="{4862D656-0C7A-4C63-B294-1647473370D8}" type="presOf" srcId="{D8A0194B-DEBC-4F46-BC9F-9993FBFA8D0A}" destId="{63729B8B-B077-40B2-A546-022EFBA64019}" srcOrd="0" destOrd="0" presId="urn:microsoft.com/office/officeart/2005/8/layout/radial4"/>
    <dgm:cxn modelId="{EAFBAB21-2A39-42EC-BAC7-96058225A420}" srcId="{14EDD148-17AC-4EC7-BF81-2C6E62C53330}" destId="{382A57D5-E5EC-473B-8B7A-33095AB17185}" srcOrd="0" destOrd="0" parTransId="{B93B2042-FB90-4292-B2E0-C7D9AC58584E}" sibTransId="{EEA91708-2F73-4E6A-89C4-3B017D49CD98}"/>
    <dgm:cxn modelId="{8A72D131-A1B7-42CF-B33D-37E4AB7D94E5}" srcId="{382A57D5-E5EC-473B-8B7A-33095AB17185}" destId="{E45B3080-2566-4F32-A4FE-91A836054262}" srcOrd="8" destOrd="0" parTransId="{1F90B2F0-14EA-421C-AA66-214C788DB971}" sibTransId="{733E8784-485F-4E1D-A9AD-EBFBD664A0E6}"/>
    <dgm:cxn modelId="{0E00D639-FEC9-4B7E-A9D8-6CA26A72EB6A}" type="presOf" srcId="{D68696A9-1E62-4B64-BD05-41CAB9A7FDD8}" destId="{CA06E3EA-2EC2-4746-B5E1-0C184C438912}" srcOrd="0" destOrd="0" presId="urn:microsoft.com/office/officeart/2005/8/layout/radial4"/>
    <dgm:cxn modelId="{7F9683F5-EE68-466B-AE7C-BAB2926E2200}" type="presOf" srcId="{A19A0B80-7B90-4F72-A6E8-E3199DEB2837}" destId="{7A7D9BFF-1870-4D00-B433-3A50520C5A7F}" srcOrd="0" destOrd="0" presId="urn:microsoft.com/office/officeart/2005/8/layout/radial4"/>
    <dgm:cxn modelId="{615DEC80-E49C-4AAA-8F37-0504DDE2326B}" type="presOf" srcId="{76774C3C-EABB-49F2-882D-6FB095C313BC}" destId="{04B83D30-5991-478D-AC24-B62D62A6C39D}" srcOrd="0" destOrd="0" presId="urn:microsoft.com/office/officeart/2005/8/layout/radial4"/>
    <dgm:cxn modelId="{7EBD34FA-6790-4CB2-BE2E-445ADDD46616}" srcId="{382A57D5-E5EC-473B-8B7A-33095AB17185}" destId="{04F67AE7-8591-4ADF-8E21-544007863342}" srcOrd="7" destOrd="0" parTransId="{4ABB27BB-FC80-4FC1-81C0-28EB491936A2}" sibTransId="{3CB40F12-C183-4C0A-B383-4ABEC5A8EBBB}"/>
    <dgm:cxn modelId="{3A9A08A5-FE71-4F63-9BF3-86019EA5980C}" type="presParOf" srcId="{0F542314-6A92-4AA3-B7DC-8B022AC013D6}" destId="{AEB4951E-5000-43CD-B590-F57B82203E75}" srcOrd="0" destOrd="0" presId="urn:microsoft.com/office/officeart/2005/8/layout/radial4"/>
    <dgm:cxn modelId="{AE9A043D-C4FA-4D6A-9075-5ACD9DC7556E}" type="presParOf" srcId="{0F542314-6A92-4AA3-B7DC-8B022AC013D6}" destId="{FFCDC34D-684D-4D35-ADDC-88B0FDE81EFC}" srcOrd="1" destOrd="0" presId="urn:microsoft.com/office/officeart/2005/8/layout/radial4"/>
    <dgm:cxn modelId="{2167C8A2-5952-4D77-BB9D-C9C3846D0CEC}" type="presParOf" srcId="{0F542314-6A92-4AA3-B7DC-8B022AC013D6}" destId="{CF8EFABC-3AE2-4CB5-8B93-99CC238521A5}" srcOrd="2" destOrd="0" presId="urn:microsoft.com/office/officeart/2005/8/layout/radial4"/>
    <dgm:cxn modelId="{215C5E86-C7E3-421F-B0EA-E4C247F9AED5}" type="presParOf" srcId="{0F542314-6A92-4AA3-B7DC-8B022AC013D6}" destId="{2B045BCE-F62E-494B-BDF6-5CE46A4DB8CB}" srcOrd="3" destOrd="0" presId="urn:microsoft.com/office/officeart/2005/8/layout/radial4"/>
    <dgm:cxn modelId="{785F6637-05BF-4452-BB88-13692EB349E2}" type="presParOf" srcId="{0F542314-6A92-4AA3-B7DC-8B022AC013D6}" destId="{4D31FB48-4359-41F4-8941-CBFE8E7F502E}" srcOrd="4" destOrd="0" presId="urn:microsoft.com/office/officeart/2005/8/layout/radial4"/>
    <dgm:cxn modelId="{29CDB479-84A8-4AE7-865C-47A63A359B72}" type="presParOf" srcId="{0F542314-6A92-4AA3-B7DC-8B022AC013D6}" destId="{F605EF26-5111-4B93-86EC-9C8FF3B9E1BB}" srcOrd="5" destOrd="0" presId="urn:microsoft.com/office/officeart/2005/8/layout/radial4"/>
    <dgm:cxn modelId="{AC01E851-6464-46FE-AE61-70690B9CFD15}" type="presParOf" srcId="{0F542314-6A92-4AA3-B7DC-8B022AC013D6}" destId="{63729B8B-B077-40B2-A546-022EFBA64019}" srcOrd="6" destOrd="0" presId="urn:microsoft.com/office/officeart/2005/8/layout/radial4"/>
    <dgm:cxn modelId="{A93D011F-B52E-4AAD-96E6-B08DC13A6788}" type="presParOf" srcId="{0F542314-6A92-4AA3-B7DC-8B022AC013D6}" destId="{4595D924-263B-4676-9A9F-97279ED80D00}" srcOrd="7" destOrd="0" presId="urn:microsoft.com/office/officeart/2005/8/layout/radial4"/>
    <dgm:cxn modelId="{6561557E-9E18-44E5-A717-1887C2D632E8}" type="presParOf" srcId="{0F542314-6A92-4AA3-B7DC-8B022AC013D6}" destId="{7A7D9BFF-1870-4D00-B433-3A50520C5A7F}" srcOrd="8" destOrd="0" presId="urn:microsoft.com/office/officeart/2005/8/layout/radial4"/>
    <dgm:cxn modelId="{C63809A6-F4F0-4BDA-B7B7-8E12BE7CC56B}" type="presParOf" srcId="{0F542314-6A92-4AA3-B7DC-8B022AC013D6}" destId="{04B83D30-5991-478D-AC24-B62D62A6C39D}" srcOrd="9" destOrd="0" presId="urn:microsoft.com/office/officeart/2005/8/layout/radial4"/>
    <dgm:cxn modelId="{FA7FDB6C-1EA4-4350-BBEE-4E4BD3A37B25}" type="presParOf" srcId="{0F542314-6A92-4AA3-B7DC-8B022AC013D6}" destId="{0E7EDD40-69D0-4E7A-931C-209C2417C24D}" srcOrd="10" destOrd="0" presId="urn:microsoft.com/office/officeart/2005/8/layout/radial4"/>
    <dgm:cxn modelId="{6CA0E2C7-7C54-4353-B03E-0F1AB926F640}" type="presParOf" srcId="{0F542314-6A92-4AA3-B7DC-8B022AC013D6}" destId="{B9B7E4D9-D066-4596-804A-57EFC9E6B88F}" srcOrd="11" destOrd="0" presId="urn:microsoft.com/office/officeart/2005/8/layout/radial4"/>
    <dgm:cxn modelId="{F04D7EDE-363A-47EB-AB65-47E3CF5C560F}" type="presParOf" srcId="{0F542314-6A92-4AA3-B7DC-8B022AC013D6}" destId="{3E4518EE-AA2E-4C16-9E2C-6CCFB6F61C28}" srcOrd="12" destOrd="0" presId="urn:microsoft.com/office/officeart/2005/8/layout/radial4"/>
    <dgm:cxn modelId="{4E099353-CE94-4C9B-A5C7-2FBE22667BAB}" type="presParOf" srcId="{0F542314-6A92-4AA3-B7DC-8B022AC013D6}" destId="{563D93FB-1AF8-49E1-8BDA-0F0B6D226233}" srcOrd="13" destOrd="0" presId="urn:microsoft.com/office/officeart/2005/8/layout/radial4"/>
    <dgm:cxn modelId="{01EFEBD8-4F2A-49B9-A6D1-318BA7845D06}" type="presParOf" srcId="{0F542314-6A92-4AA3-B7DC-8B022AC013D6}" destId="{CA06E3EA-2EC2-4746-B5E1-0C184C438912}" srcOrd="14" destOrd="0" presId="urn:microsoft.com/office/officeart/2005/8/layout/radial4"/>
    <dgm:cxn modelId="{1E1DA409-C9FE-4723-839A-F542564F0766}" type="presParOf" srcId="{0F542314-6A92-4AA3-B7DC-8B022AC013D6}" destId="{DD02EFDE-4D1D-436B-9D48-BE69F2692697}" srcOrd="15" destOrd="0" presId="urn:microsoft.com/office/officeart/2005/8/layout/radial4"/>
    <dgm:cxn modelId="{80A699E5-8EDD-40F5-9B14-AFFFC4575C3E}" type="presParOf" srcId="{0F542314-6A92-4AA3-B7DC-8B022AC013D6}" destId="{D2809B6D-5F96-4704-85F6-DEBA2661596E}" srcOrd="16" destOrd="0" presId="urn:microsoft.com/office/officeart/2005/8/layout/radial4"/>
    <dgm:cxn modelId="{74179CB4-7CD0-46D4-AAF1-B10948F227EA}" type="presParOf" srcId="{0F542314-6A92-4AA3-B7DC-8B022AC013D6}" destId="{5F92BA35-0DA4-42D0-BA08-2940A9C4FB60}" srcOrd="17" destOrd="0" presId="urn:microsoft.com/office/officeart/2005/8/layout/radial4"/>
    <dgm:cxn modelId="{D2DCBE8C-852E-4C1E-A719-0EA4091CE758}" type="presParOf" srcId="{0F542314-6A92-4AA3-B7DC-8B022AC013D6}" destId="{6D37EBBA-BFA8-4C62-BC18-B06B7257EB4A}" srcOrd="1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34D54-CC03-4DB1-9A53-51B83F34243E}">
      <dsp:nvSpPr>
        <dsp:cNvPr id="0" name=""/>
        <dsp:cNvSpPr/>
      </dsp:nvSpPr>
      <dsp:spPr>
        <a:xfrm>
          <a:off x="314088" y="0"/>
          <a:ext cx="5885426" cy="588542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048EA-632C-4336-A927-3D3A42EEBACD}">
      <dsp:nvSpPr>
        <dsp:cNvPr id="0" name=""/>
        <dsp:cNvSpPr/>
      </dsp:nvSpPr>
      <dsp:spPr>
        <a:xfrm>
          <a:off x="873204" y="559115"/>
          <a:ext cx="2295316" cy="22953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Delta-9-tetrahydrocannabinol or THC accounts for most of marijuana's psychoactive, or mind-altering, effects. </a:t>
          </a:r>
        </a:p>
      </dsp:txBody>
      <dsp:txXfrm>
        <a:off x="985252" y="671163"/>
        <a:ext cx="2071220" cy="2071220"/>
      </dsp:txXfrm>
    </dsp:sp>
    <dsp:sp modelId="{1852202B-38DC-4C94-B8B0-C3F40E8AF3E6}">
      <dsp:nvSpPr>
        <dsp:cNvPr id="0" name=""/>
        <dsp:cNvSpPr/>
      </dsp:nvSpPr>
      <dsp:spPr>
        <a:xfrm>
          <a:off x="3345083" y="559115"/>
          <a:ext cx="2295316" cy="22953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THC is non-water soluble.  THC is fat soluble.  THC loves fat.  </a:t>
          </a:r>
        </a:p>
      </dsp:txBody>
      <dsp:txXfrm>
        <a:off x="3457131" y="671163"/>
        <a:ext cx="2071220" cy="2071220"/>
      </dsp:txXfrm>
    </dsp:sp>
    <dsp:sp modelId="{84C81493-47F2-4CC9-8FE8-71F253628BA4}">
      <dsp:nvSpPr>
        <dsp:cNvPr id="0" name=""/>
        <dsp:cNvSpPr/>
      </dsp:nvSpPr>
      <dsp:spPr>
        <a:xfrm>
          <a:off x="873204" y="3030994"/>
          <a:ext cx="2295316" cy="229531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It stores in the fat cells of the body, the brain, the liver, the kidneys, in other words - the major organs</a:t>
          </a:r>
        </a:p>
      </dsp:txBody>
      <dsp:txXfrm>
        <a:off x="985252" y="3143042"/>
        <a:ext cx="2071220" cy="2071220"/>
      </dsp:txXfrm>
    </dsp:sp>
    <dsp:sp modelId="{CC187CD7-526B-4831-827C-31ACE10C8FD7}">
      <dsp:nvSpPr>
        <dsp:cNvPr id="0" name=""/>
        <dsp:cNvSpPr/>
      </dsp:nvSpPr>
      <dsp:spPr>
        <a:xfrm>
          <a:off x="3345083" y="3030994"/>
          <a:ext cx="2295316" cy="22953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The half- life of THC for an infrequent user is 1.3 days and for frequent users 5-13 days (Smith-Kielland, Skuterud, &amp; Morland, 1999)</a:t>
          </a:r>
        </a:p>
      </dsp:txBody>
      <dsp:txXfrm>
        <a:off x="3457131" y="3143042"/>
        <a:ext cx="2071220" cy="2071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74E5A-D9D2-4649-97FE-67D5B59A16EC}">
      <dsp:nvSpPr>
        <dsp:cNvPr id="0" name=""/>
        <dsp:cNvSpPr/>
      </dsp:nvSpPr>
      <dsp:spPr>
        <a:xfrm>
          <a:off x="0" y="1963"/>
          <a:ext cx="40081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8619B9-99DA-45D5-ACF3-500CB7908095}">
      <dsp:nvSpPr>
        <dsp:cNvPr id="0" name=""/>
        <dsp:cNvSpPr/>
      </dsp:nvSpPr>
      <dsp:spPr>
        <a:xfrm>
          <a:off x="0" y="1963"/>
          <a:ext cx="4008101" cy="1338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a:solidFill>
                <a:schemeClr val="tx1">
                  <a:lumMod val="85000"/>
                  <a:lumOff val="15000"/>
                </a:schemeClr>
              </a:solidFill>
              <a:latin typeface="+mj-lt"/>
            </a:rPr>
            <a:t>Nearly 1 in 12 </a:t>
          </a:r>
        </a:p>
        <a:p>
          <a:pPr lvl="0" algn="l" defTabSz="711200">
            <a:lnSpc>
              <a:spcPct val="90000"/>
            </a:lnSpc>
            <a:spcBef>
              <a:spcPct val="0"/>
            </a:spcBef>
            <a:spcAft>
              <a:spcPct val="35000"/>
            </a:spcAft>
          </a:pPr>
          <a:r>
            <a:rPr lang="en-US" sz="1600" b="1" kern="1200" dirty="0">
              <a:solidFill>
                <a:schemeClr val="tx1">
                  <a:lumMod val="85000"/>
                  <a:lumOff val="15000"/>
                </a:schemeClr>
              </a:solidFill>
              <a:latin typeface="+mj-lt"/>
            </a:rPr>
            <a:t>US Adults had a Substance Use Disorder in the past year</a:t>
          </a:r>
        </a:p>
        <a:p>
          <a:pPr lvl="0" algn="l" defTabSz="711200">
            <a:lnSpc>
              <a:spcPct val="90000"/>
            </a:lnSpc>
            <a:spcBef>
              <a:spcPct val="0"/>
            </a:spcBef>
            <a:spcAft>
              <a:spcPct val="35000"/>
            </a:spcAft>
          </a:pPr>
          <a:r>
            <a:rPr lang="en-US" sz="1600" kern="1200" dirty="0" smtClean="0">
              <a:solidFill>
                <a:srgbClr val="8B2331"/>
              </a:solidFill>
            </a:rPr>
            <a:t>19.3 </a:t>
          </a:r>
          <a:r>
            <a:rPr lang="en-US" sz="1600" kern="1200" dirty="0">
              <a:solidFill>
                <a:srgbClr val="8B2331"/>
              </a:solidFill>
            </a:rPr>
            <a:t>MILLION </a:t>
          </a:r>
        </a:p>
      </dsp:txBody>
      <dsp:txXfrm>
        <a:off x="0" y="1963"/>
        <a:ext cx="4008101" cy="1338843"/>
      </dsp:txXfrm>
    </dsp:sp>
    <dsp:sp modelId="{53E208B5-8641-435B-A399-502688108B7C}">
      <dsp:nvSpPr>
        <dsp:cNvPr id="0" name=""/>
        <dsp:cNvSpPr/>
      </dsp:nvSpPr>
      <dsp:spPr>
        <a:xfrm>
          <a:off x="0" y="1340807"/>
          <a:ext cx="4008101"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FDA0BF5-4246-42CB-8E34-1302828EBE2E}">
      <dsp:nvSpPr>
        <dsp:cNvPr id="0" name=""/>
        <dsp:cNvSpPr/>
      </dsp:nvSpPr>
      <dsp:spPr>
        <a:xfrm>
          <a:off x="0" y="1340807"/>
          <a:ext cx="4008101" cy="1338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a:solidFill>
                <a:schemeClr val="tx1">
                  <a:lumMod val="85000"/>
                  <a:lumOff val="15000"/>
                </a:schemeClr>
              </a:solidFill>
              <a:latin typeface="+mj-lt"/>
            </a:rPr>
            <a:t>Nearly 1 in 5 </a:t>
          </a:r>
        </a:p>
        <a:p>
          <a:pPr lvl="0" algn="l" defTabSz="711200">
            <a:lnSpc>
              <a:spcPct val="90000"/>
            </a:lnSpc>
            <a:spcBef>
              <a:spcPct val="0"/>
            </a:spcBef>
            <a:spcAft>
              <a:spcPct val="35000"/>
            </a:spcAft>
          </a:pPr>
          <a:r>
            <a:rPr lang="en-US" sz="1600" b="1" kern="1200" dirty="0">
              <a:solidFill>
                <a:schemeClr val="tx1">
                  <a:lumMod val="85000"/>
                  <a:lumOff val="15000"/>
                </a:schemeClr>
              </a:solidFill>
              <a:latin typeface="+mj-lt"/>
            </a:rPr>
            <a:t>US Adults had any mental illness</a:t>
          </a:r>
        </a:p>
        <a:p>
          <a:pPr lvl="0" algn="l" defTabSz="711200">
            <a:lnSpc>
              <a:spcPct val="90000"/>
            </a:lnSpc>
            <a:spcBef>
              <a:spcPct val="0"/>
            </a:spcBef>
            <a:spcAft>
              <a:spcPct val="35000"/>
            </a:spcAft>
          </a:pPr>
          <a:r>
            <a:rPr lang="en-US" sz="1600" b="1" kern="1200" dirty="0">
              <a:solidFill>
                <a:schemeClr val="tx1">
                  <a:lumMod val="85000"/>
                  <a:lumOff val="15000"/>
                </a:schemeClr>
              </a:solidFill>
              <a:latin typeface="+mj-lt"/>
            </a:rPr>
            <a:t>in the past year </a:t>
          </a:r>
        </a:p>
        <a:p>
          <a:pPr lvl="0" algn="l" defTabSz="711200">
            <a:lnSpc>
              <a:spcPct val="90000"/>
            </a:lnSpc>
            <a:spcBef>
              <a:spcPct val="0"/>
            </a:spcBef>
            <a:spcAft>
              <a:spcPct val="35000"/>
            </a:spcAft>
          </a:pPr>
          <a:r>
            <a:rPr lang="en-US" sz="1600" kern="1200" dirty="0" smtClean="0">
              <a:solidFill>
                <a:srgbClr val="8B2331"/>
              </a:solidFill>
            </a:rPr>
            <a:t>47.9 </a:t>
          </a:r>
          <a:r>
            <a:rPr lang="en-US" sz="1600" kern="1200" dirty="0">
              <a:solidFill>
                <a:srgbClr val="8B2331"/>
              </a:solidFill>
            </a:rPr>
            <a:t>MILLION</a:t>
          </a:r>
        </a:p>
      </dsp:txBody>
      <dsp:txXfrm>
        <a:off x="0" y="1340807"/>
        <a:ext cx="4008101" cy="1338843"/>
      </dsp:txXfrm>
    </dsp:sp>
    <dsp:sp modelId="{F3A3631E-3427-4BCC-AB22-5C109274C96C}">
      <dsp:nvSpPr>
        <dsp:cNvPr id="0" name=""/>
        <dsp:cNvSpPr/>
      </dsp:nvSpPr>
      <dsp:spPr>
        <a:xfrm>
          <a:off x="0" y="2679650"/>
          <a:ext cx="4008101"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226D7C-B97C-4DBD-8AC5-401EE7D68B0C}">
      <dsp:nvSpPr>
        <dsp:cNvPr id="0" name=""/>
        <dsp:cNvSpPr/>
      </dsp:nvSpPr>
      <dsp:spPr>
        <a:xfrm>
          <a:off x="0" y="2679650"/>
          <a:ext cx="4008101" cy="1338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solidFill>
                <a:srgbClr val="8B2331"/>
              </a:solidFill>
            </a:rPr>
            <a:t>9.2 </a:t>
          </a:r>
          <a:r>
            <a:rPr lang="en-US" sz="2000" b="1" kern="1200" dirty="0">
              <a:solidFill>
                <a:srgbClr val="8B2331"/>
              </a:solidFill>
            </a:rPr>
            <a:t>MILLION </a:t>
          </a:r>
        </a:p>
        <a:p>
          <a:pPr lvl="0" algn="l" defTabSz="889000">
            <a:lnSpc>
              <a:spcPct val="90000"/>
            </a:lnSpc>
            <a:spcBef>
              <a:spcPct val="0"/>
            </a:spcBef>
            <a:spcAft>
              <a:spcPct val="35000"/>
            </a:spcAft>
          </a:pPr>
          <a:r>
            <a:rPr lang="en-US" sz="2000" b="1" kern="1200" dirty="0">
              <a:solidFill>
                <a:srgbClr val="8B2331"/>
              </a:solidFill>
            </a:rPr>
            <a:t>Co-Occurring</a:t>
          </a:r>
          <a:endParaRPr lang="en-US" sz="2000" kern="1200" dirty="0">
            <a:solidFill>
              <a:srgbClr val="8B2331"/>
            </a:solidFill>
          </a:endParaRPr>
        </a:p>
      </dsp:txBody>
      <dsp:txXfrm>
        <a:off x="0" y="2679650"/>
        <a:ext cx="4008101" cy="13388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22F70-9E79-4C36-87B2-B4C1A7CA19CF}">
      <dsp:nvSpPr>
        <dsp:cNvPr id="0" name=""/>
        <dsp:cNvSpPr/>
      </dsp:nvSpPr>
      <dsp:spPr>
        <a:xfrm>
          <a:off x="0" y="422"/>
          <a:ext cx="5120113" cy="9889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CEF5C1-9F96-43C2-A99F-F4BD16FE4DB3}">
      <dsp:nvSpPr>
        <dsp:cNvPr id="0" name=""/>
        <dsp:cNvSpPr/>
      </dsp:nvSpPr>
      <dsp:spPr>
        <a:xfrm>
          <a:off x="299162" y="222940"/>
          <a:ext cx="543931" cy="54393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34D3E4-49AD-4CEA-ACAC-8B848FB5863B}">
      <dsp:nvSpPr>
        <dsp:cNvPr id="0" name=""/>
        <dsp:cNvSpPr/>
      </dsp:nvSpPr>
      <dsp:spPr>
        <a:xfrm>
          <a:off x="1142256" y="422"/>
          <a:ext cx="2304050"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lvl="0" algn="l" defTabSz="1111250">
            <a:lnSpc>
              <a:spcPct val="100000"/>
            </a:lnSpc>
            <a:spcBef>
              <a:spcPct val="0"/>
            </a:spcBef>
            <a:spcAft>
              <a:spcPct val="35000"/>
            </a:spcAft>
          </a:pPr>
          <a:r>
            <a:rPr lang="en-US" sz="2500" b="1" kern="1200" dirty="0">
              <a:solidFill>
                <a:schemeClr val="tx1">
                  <a:lumMod val="85000"/>
                  <a:lumOff val="15000"/>
                </a:schemeClr>
              </a:solidFill>
            </a:rPr>
            <a:t>Addiction:</a:t>
          </a:r>
          <a:endParaRPr lang="en-US" sz="2500" kern="1200" dirty="0">
            <a:solidFill>
              <a:schemeClr val="tx1">
                <a:lumMod val="85000"/>
                <a:lumOff val="15000"/>
              </a:schemeClr>
            </a:solidFill>
          </a:endParaRPr>
        </a:p>
      </dsp:txBody>
      <dsp:txXfrm>
        <a:off x="1142256" y="422"/>
        <a:ext cx="2304050" cy="988966"/>
      </dsp:txXfrm>
    </dsp:sp>
    <dsp:sp modelId="{CA33A021-60C3-4FC6-8CF5-C41137E5055C}">
      <dsp:nvSpPr>
        <dsp:cNvPr id="0" name=""/>
        <dsp:cNvSpPr/>
      </dsp:nvSpPr>
      <dsp:spPr>
        <a:xfrm>
          <a:off x="3446307" y="422"/>
          <a:ext cx="1673805"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lvl="0" algn="l" defTabSz="488950">
            <a:lnSpc>
              <a:spcPct val="100000"/>
            </a:lnSpc>
            <a:spcBef>
              <a:spcPct val="0"/>
            </a:spcBef>
            <a:spcAft>
              <a:spcPct val="35000"/>
            </a:spcAft>
          </a:pPr>
          <a:r>
            <a:rPr lang="en-US" sz="1100" kern="1200" dirty="0">
              <a:solidFill>
                <a:schemeClr val="tx1">
                  <a:lumMod val="85000"/>
                  <a:lumOff val="15000"/>
                </a:schemeClr>
              </a:solidFill>
            </a:rPr>
            <a:t>Treat and/or refer for specialty addiction treatment </a:t>
          </a:r>
        </a:p>
      </dsp:txBody>
      <dsp:txXfrm>
        <a:off x="3446307" y="422"/>
        <a:ext cx="1673805" cy="988966"/>
      </dsp:txXfrm>
    </dsp:sp>
    <dsp:sp modelId="{6ED57334-AE12-47DF-8C89-055DA5CBE0E0}">
      <dsp:nvSpPr>
        <dsp:cNvPr id="0" name=""/>
        <dsp:cNvSpPr/>
      </dsp:nvSpPr>
      <dsp:spPr>
        <a:xfrm>
          <a:off x="0" y="1236630"/>
          <a:ext cx="5120113" cy="9889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AB524-AFCF-421E-9FED-33380896239B}">
      <dsp:nvSpPr>
        <dsp:cNvPr id="0" name=""/>
        <dsp:cNvSpPr/>
      </dsp:nvSpPr>
      <dsp:spPr>
        <a:xfrm>
          <a:off x="299162" y="1459148"/>
          <a:ext cx="543931" cy="54393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620D2C-7694-4363-8F1A-F88F2CE249F0}">
      <dsp:nvSpPr>
        <dsp:cNvPr id="0" name=""/>
        <dsp:cNvSpPr/>
      </dsp:nvSpPr>
      <dsp:spPr>
        <a:xfrm>
          <a:off x="1142256" y="1236630"/>
          <a:ext cx="2304050"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lvl="0" algn="l" defTabSz="1111250">
            <a:lnSpc>
              <a:spcPct val="100000"/>
            </a:lnSpc>
            <a:spcBef>
              <a:spcPct val="0"/>
            </a:spcBef>
            <a:spcAft>
              <a:spcPct val="35000"/>
            </a:spcAft>
          </a:pPr>
          <a:r>
            <a:rPr lang="en-US" sz="2500" b="1" kern="1200" dirty="0">
              <a:solidFill>
                <a:schemeClr val="tx1">
                  <a:lumMod val="85000"/>
                  <a:lumOff val="15000"/>
                </a:schemeClr>
              </a:solidFill>
            </a:rPr>
            <a:t>Risky Use:</a:t>
          </a:r>
          <a:endParaRPr lang="en-US" sz="2500" kern="1200" dirty="0">
            <a:solidFill>
              <a:schemeClr val="tx1">
                <a:lumMod val="85000"/>
                <a:lumOff val="15000"/>
              </a:schemeClr>
            </a:solidFill>
          </a:endParaRPr>
        </a:p>
      </dsp:txBody>
      <dsp:txXfrm>
        <a:off x="1142256" y="1236630"/>
        <a:ext cx="2304050" cy="988966"/>
      </dsp:txXfrm>
    </dsp:sp>
    <dsp:sp modelId="{BFA12786-2C41-4C35-9E47-5839C55E1DDB}">
      <dsp:nvSpPr>
        <dsp:cNvPr id="0" name=""/>
        <dsp:cNvSpPr/>
      </dsp:nvSpPr>
      <dsp:spPr>
        <a:xfrm>
          <a:off x="3446307" y="1236630"/>
          <a:ext cx="1673805"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lvl="0" algn="l" defTabSz="488950">
            <a:lnSpc>
              <a:spcPct val="100000"/>
            </a:lnSpc>
            <a:spcBef>
              <a:spcPct val="0"/>
            </a:spcBef>
            <a:spcAft>
              <a:spcPct val="35000"/>
            </a:spcAft>
          </a:pPr>
          <a:r>
            <a:rPr lang="en-US" sz="1100" kern="1200" dirty="0">
              <a:solidFill>
                <a:schemeClr val="tx1">
                  <a:lumMod val="85000"/>
                  <a:lumOff val="15000"/>
                </a:schemeClr>
              </a:solidFill>
            </a:rPr>
            <a:t>Educate to decrease risk of negative health &amp; safety consequences and progression of disease </a:t>
          </a:r>
        </a:p>
      </dsp:txBody>
      <dsp:txXfrm>
        <a:off x="3446307" y="1236630"/>
        <a:ext cx="1673805" cy="988966"/>
      </dsp:txXfrm>
    </dsp:sp>
    <dsp:sp modelId="{AD815E16-A028-495C-82D3-1683B849AA0E}">
      <dsp:nvSpPr>
        <dsp:cNvPr id="0" name=""/>
        <dsp:cNvSpPr/>
      </dsp:nvSpPr>
      <dsp:spPr>
        <a:xfrm>
          <a:off x="0" y="2472838"/>
          <a:ext cx="5120113" cy="9889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2BFCD-D8D1-4A8E-B539-341517B864A4}">
      <dsp:nvSpPr>
        <dsp:cNvPr id="0" name=""/>
        <dsp:cNvSpPr/>
      </dsp:nvSpPr>
      <dsp:spPr>
        <a:xfrm>
          <a:off x="299162" y="2695356"/>
          <a:ext cx="543931" cy="54393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189FC5-ECF0-42BE-9374-7A49E122B17B}">
      <dsp:nvSpPr>
        <dsp:cNvPr id="0" name=""/>
        <dsp:cNvSpPr/>
      </dsp:nvSpPr>
      <dsp:spPr>
        <a:xfrm>
          <a:off x="1142256" y="2472838"/>
          <a:ext cx="2304050"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lvl="0" algn="l" defTabSz="1111250">
            <a:lnSpc>
              <a:spcPct val="100000"/>
            </a:lnSpc>
            <a:spcBef>
              <a:spcPct val="0"/>
            </a:spcBef>
            <a:spcAft>
              <a:spcPct val="35000"/>
            </a:spcAft>
          </a:pPr>
          <a:r>
            <a:rPr lang="en-US" sz="2500" b="1" kern="1200" dirty="0">
              <a:solidFill>
                <a:schemeClr val="tx1">
                  <a:lumMod val="85000"/>
                  <a:lumOff val="15000"/>
                </a:schemeClr>
              </a:solidFill>
            </a:rPr>
            <a:t>Low/No Risk:</a:t>
          </a:r>
          <a:endParaRPr lang="en-US" sz="2500" kern="1200" dirty="0">
            <a:solidFill>
              <a:schemeClr val="tx1">
                <a:lumMod val="85000"/>
                <a:lumOff val="15000"/>
              </a:schemeClr>
            </a:solidFill>
          </a:endParaRPr>
        </a:p>
      </dsp:txBody>
      <dsp:txXfrm>
        <a:off x="1142256" y="2472838"/>
        <a:ext cx="2304050" cy="988966"/>
      </dsp:txXfrm>
    </dsp:sp>
    <dsp:sp modelId="{D8828219-7E38-42F9-A68B-FBF8C7BBB36E}">
      <dsp:nvSpPr>
        <dsp:cNvPr id="0" name=""/>
        <dsp:cNvSpPr/>
      </dsp:nvSpPr>
      <dsp:spPr>
        <a:xfrm>
          <a:off x="3446307" y="2472838"/>
          <a:ext cx="1673805"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lvl="0" algn="l" defTabSz="488950">
            <a:lnSpc>
              <a:spcPct val="100000"/>
            </a:lnSpc>
            <a:spcBef>
              <a:spcPct val="0"/>
            </a:spcBef>
            <a:spcAft>
              <a:spcPct val="35000"/>
            </a:spcAft>
          </a:pPr>
          <a:r>
            <a:rPr lang="en-US" sz="1100" kern="1200" dirty="0">
              <a:solidFill>
                <a:schemeClr val="tx1">
                  <a:lumMod val="85000"/>
                  <a:lumOff val="15000"/>
                </a:schemeClr>
              </a:solidFill>
            </a:rPr>
            <a:t>Educate about risks and reinforce/ promote healthy norms </a:t>
          </a:r>
        </a:p>
      </dsp:txBody>
      <dsp:txXfrm>
        <a:off x="3446307" y="2472838"/>
        <a:ext cx="1673805" cy="9889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B31C3-7FC0-4772-A55E-2120737261B9}">
      <dsp:nvSpPr>
        <dsp:cNvPr id="0" name=""/>
        <dsp:cNvSpPr/>
      </dsp:nvSpPr>
      <dsp:spPr>
        <a:xfrm>
          <a:off x="32" y="15556"/>
          <a:ext cx="3077768" cy="1094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b="1" kern="1200"/>
            <a:t>Screen</a:t>
          </a:r>
        </a:p>
      </dsp:txBody>
      <dsp:txXfrm>
        <a:off x="32" y="15556"/>
        <a:ext cx="3077768" cy="1094400"/>
      </dsp:txXfrm>
    </dsp:sp>
    <dsp:sp modelId="{EF702D69-07D6-44DE-9ACA-8BBF33FE1FD3}">
      <dsp:nvSpPr>
        <dsp:cNvPr id="0" name=""/>
        <dsp:cNvSpPr/>
      </dsp:nvSpPr>
      <dsp:spPr>
        <a:xfrm>
          <a:off x="32" y="1109957"/>
          <a:ext cx="3077768" cy="265990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kern="1200" dirty="0"/>
            <a:t>Single Item Alcohol Question</a:t>
          </a:r>
        </a:p>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kern="1200" dirty="0"/>
            <a:t>- AUDIT C</a:t>
          </a:r>
        </a:p>
      </dsp:txBody>
      <dsp:txXfrm>
        <a:off x="32" y="1109957"/>
        <a:ext cx="3077768" cy="2659905"/>
      </dsp:txXfrm>
    </dsp:sp>
    <dsp:sp modelId="{7166384A-6A42-4E08-95C1-25228DED08C1}">
      <dsp:nvSpPr>
        <dsp:cNvPr id="0" name=""/>
        <dsp:cNvSpPr/>
      </dsp:nvSpPr>
      <dsp:spPr>
        <a:xfrm>
          <a:off x="3508688" y="15556"/>
          <a:ext cx="3077768" cy="1094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b="1" kern="1200"/>
            <a:t>Assess</a:t>
          </a:r>
        </a:p>
      </dsp:txBody>
      <dsp:txXfrm>
        <a:off x="3508688" y="15556"/>
        <a:ext cx="3077768" cy="1094400"/>
      </dsp:txXfrm>
    </dsp:sp>
    <dsp:sp modelId="{0838D2F9-EA72-4506-AC8D-0B39C28CD9E0}">
      <dsp:nvSpPr>
        <dsp:cNvPr id="0" name=""/>
        <dsp:cNvSpPr/>
      </dsp:nvSpPr>
      <dsp:spPr>
        <a:xfrm>
          <a:off x="3508688" y="1109957"/>
          <a:ext cx="3077768" cy="265990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i="0" kern="1200" dirty="0"/>
            <a:t>- AUDIT </a:t>
          </a:r>
        </a:p>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i="0" kern="1200" dirty="0"/>
            <a:t>- ASSIST</a:t>
          </a:r>
        </a:p>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i="0" kern="1200" dirty="0"/>
            <a:t>- S MAST- G</a:t>
          </a:r>
        </a:p>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i="0" kern="1200" dirty="0"/>
            <a:t>- CAGE /AID</a:t>
          </a:r>
        </a:p>
      </dsp:txBody>
      <dsp:txXfrm>
        <a:off x="3508688" y="1109957"/>
        <a:ext cx="3077768" cy="26599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A3D14-01C2-4B7E-BA81-11B963D61894}">
      <dsp:nvSpPr>
        <dsp:cNvPr id="0" name=""/>
        <dsp:cNvSpPr/>
      </dsp:nvSpPr>
      <dsp:spPr>
        <a:xfrm>
          <a:off x="1578280" y="3128864"/>
          <a:ext cx="1523850" cy="643093"/>
        </a:xfrm>
        <a:custGeom>
          <a:avLst/>
          <a:gdLst/>
          <a:ahLst/>
          <a:cxnLst/>
          <a:rect l="0" t="0" r="0" b="0"/>
          <a:pathLst>
            <a:path>
              <a:moveTo>
                <a:pt x="0" y="0"/>
              </a:moveTo>
              <a:lnTo>
                <a:pt x="0" y="643093"/>
              </a:lnTo>
              <a:lnTo>
                <a:pt x="1523850" y="643093"/>
              </a:lnTo>
            </a:path>
          </a:pathLst>
        </a:custGeom>
        <a:no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EA0954-B528-419E-8415-BED474C7F1D5}">
      <dsp:nvSpPr>
        <dsp:cNvPr id="0" name=""/>
        <dsp:cNvSpPr/>
      </dsp:nvSpPr>
      <dsp:spPr>
        <a:xfrm>
          <a:off x="4538234" y="1965245"/>
          <a:ext cx="91440" cy="319935"/>
        </a:xfrm>
        <a:custGeom>
          <a:avLst/>
          <a:gdLst/>
          <a:ahLst/>
          <a:cxnLst/>
          <a:rect l="0" t="0" r="0" b="0"/>
          <a:pathLst>
            <a:path>
              <a:moveTo>
                <a:pt x="45720" y="0"/>
              </a:moveTo>
              <a:lnTo>
                <a:pt x="45720" y="135067"/>
              </a:lnTo>
              <a:lnTo>
                <a:pt x="49331" y="135067"/>
              </a:lnTo>
              <a:lnTo>
                <a:pt x="49331" y="319935"/>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104879-4FD3-4F2D-BCA9-B65F0E6E94E4}">
      <dsp:nvSpPr>
        <dsp:cNvPr id="0" name=""/>
        <dsp:cNvSpPr/>
      </dsp:nvSpPr>
      <dsp:spPr>
        <a:xfrm>
          <a:off x="4408412" y="1237976"/>
          <a:ext cx="175542" cy="399701"/>
        </a:xfrm>
        <a:custGeom>
          <a:avLst/>
          <a:gdLst/>
          <a:ahLst/>
          <a:cxnLst/>
          <a:rect l="0" t="0" r="0" b="0"/>
          <a:pathLst>
            <a:path>
              <a:moveTo>
                <a:pt x="0" y="0"/>
              </a:moveTo>
              <a:lnTo>
                <a:pt x="0" y="214833"/>
              </a:lnTo>
              <a:lnTo>
                <a:pt x="175542" y="214833"/>
              </a:lnTo>
              <a:lnTo>
                <a:pt x="175542" y="399701"/>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972845-4A49-4D65-B7CE-4EEC6F146A56}">
      <dsp:nvSpPr>
        <dsp:cNvPr id="0" name=""/>
        <dsp:cNvSpPr/>
      </dsp:nvSpPr>
      <dsp:spPr>
        <a:xfrm>
          <a:off x="3273683" y="1237976"/>
          <a:ext cx="1134729" cy="399701"/>
        </a:xfrm>
        <a:custGeom>
          <a:avLst/>
          <a:gdLst/>
          <a:ahLst/>
          <a:cxnLst/>
          <a:rect l="0" t="0" r="0" b="0"/>
          <a:pathLst>
            <a:path>
              <a:moveTo>
                <a:pt x="1134729" y="0"/>
              </a:moveTo>
              <a:lnTo>
                <a:pt x="1134729" y="214833"/>
              </a:lnTo>
              <a:lnTo>
                <a:pt x="0" y="214833"/>
              </a:lnTo>
              <a:lnTo>
                <a:pt x="0" y="399701"/>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636761-1A0C-47F5-9971-1FFDDDFC8ADC}">
      <dsp:nvSpPr>
        <dsp:cNvPr id="0" name=""/>
        <dsp:cNvSpPr/>
      </dsp:nvSpPr>
      <dsp:spPr>
        <a:xfrm>
          <a:off x="467649" y="357654"/>
          <a:ext cx="7881525" cy="880322"/>
        </a:xfrm>
        <a:prstGeom prst="rect">
          <a:avLst/>
        </a:prstGeom>
        <a:solidFill>
          <a:schemeClr val="accent5">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i="1" kern="1200"/>
            <a:t>Do you sometimes drink beer, wine, or other alcoholic beverages?</a:t>
          </a:r>
          <a:endParaRPr lang="en-US" sz="2400" b="1" kern="1200" dirty="0"/>
        </a:p>
      </dsp:txBody>
      <dsp:txXfrm>
        <a:off x="467649" y="357654"/>
        <a:ext cx="7881525" cy="880322"/>
      </dsp:txXfrm>
    </dsp:sp>
    <dsp:sp modelId="{8B428871-992F-4FB1-AF3E-AC4B35745CAB}">
      <dsp:nvSpPr>
        <dsp:cNvPr id="0" name=""/>
        <dsp:cNvSpPr/>
      </dsp:nvSpPr>
      <dsp:spPr>
        <a:xfrm>
          <a:off x="2818970" y="1637677"/>
          <a:ext cx="909425" cy="382086"/>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a:t>NO</a:t>
          </a:r>
          <a:endParaRPr lang="en-US" sz="2100" b="1" kern="1200" dirty="0"/>
        </a:p>
      </dsp:txBody>
      <dsp:txXfrm>
        <a:off x="2818970" y="1637677"/>
        <a:ext cx="909425" cy="382086"/>
      </dsp:txXfrm>
    </dsp:sp>
    <dsp:sp modelId="{032D473D-F8C9-4F5E-894D-9B3FA6216241}">
      <dsp:nvSpPr>
        <dsp:cNvPr id="0" name=""/>
        <dsp:cNvSpPr/>
      </dsp:nvSpPr>
      <dsp:spPr>
        <a:xfrm>
          <a:off x="4098131" y="1637677"/>
          <a:ext cx="971646" cy="327567"/>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a:t>YES</a:t>
          </a:r>
          <a:endParaRPr lang="en-US" sz="2100" b="1" kern="1200" dirty="0"/>
        </a:p>
      </dsp:txBody>
      <dsp:txXfrm>
        <a:off x="4098131" y="1637677"/>
        <a:ext cx="971646" cy="327567"/>
      </dsp:txXfrm>
    </dsp:sp>
    <dsp:sp modelId="{FA011332-5436-4924-B4EE-E9C2C27EAD09}">
      <dsp:nvSpPr>
        <dsp:cNvPr id="0" name=""/>
        <dsp:cNvSpPr/>
      </dsp:nvSpPr>
      <dsp:spPr>
        <a:xfrm>
          <a:off x="825958" y="2285181"/>
          <a:ext cx="7523216" cy="843683"/>
        </a:xfrm>
        <a:prstGeom prst="rect">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i="1" kern="1200"/>
            <a:t>How many times in the past year have you had 5 (men)/4 (women or men over 65) or more drinks in a day?</a:t>
          </a:r>
          <a:endParaRPr lang="en-US" sz="2400" b="1" kern="1200" dirty="0"/>
        </a:p>
      </dsp:txBody>
      <dsp:txXfrm>
        <a:off x="825958" y="2285181"/>
        <a:ext cx="7523216" cy="843683"/>
      </dsp:txXfrm>
    </dsp:sp>
    <dsp:sp modelId="{E4029DA1-1BB8-42AA-8C44-3643C0507643}">
      <dsp:nvSpPr>
        <dsp:cNvPr id="0" name=""/>
        <dsp:cNvSpPr/>
      </dsp:nvSpPr>
      <dsp:spPr>
        <a:xfrm>
          <a:off x="3102130" y="3453967"/>
          <a:ext cx="5233304" cy="635980"/>
        </a:xfrm>
        <a:prstGeom prst="rect">
          <a:avLst/>
        </a:prstGeom>
        <a:solidFill>
          <a:schemeClr val="accent5">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kern="1200" dirty="0"/>
            <a:t>If one or more times, continue with assessment , i.e. AUDIT, CAGE-AID, ASSIST</a:t>
          </a:r>
        </a:p>
      </dsp:txBody>
      <dsp:txXfrm>
        <a:off x="3102130" y="3453967"/>
        <a:ext cx="5233304" cy="6359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B31C3-7FC0-4772-A55E-2120737261B9}">
      <dsp:nvSpPr>
        <dsp:cNvPr id="0" name=""/>
        <dsp:cNvSpPr/>
      </dsp:nvSpPr>
      <dsp:spPr>
        <a:xfrm>
          <a:off x="32" y="276332"/>
          <a:ext cx="3077768" cy="1094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b="1" kern="1200"/>
            <a:t>Screen</a:t>
          </a:r>
        </a:p>
      </dsp:txBody>
      <dsp:txXfrm>
        <a:off x="32" y="276332"/>
        <a:ext cx="3077768" cy="1094400"/>
      </dsp:txXfrm>
    </dsp:sp>
    <dsp:sp modelId="{EF702D69-07D6-44DE-9ACA-8BBF33FE1FD3}">
      <dsp:nvSpPr>
        <dsp:cNvPr id="0" name=""/>
        <dsp:cNvSpPr/>
      </dsp:nvSpPr>
      <dsp:spPr>
        <a:xfrm>
          <a:off x="32" y="1370732"/>
          <a:ext cx="3077768" cy="2138354"/>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kern="1200" dirty="0"/>
            <a:t>Single Item Drug Question</a:t>
          </a:r>
        </a:p>
      </dsp:txBody>
      <dsp:txXfrm>
        <a:off x="32" y="1370732"/>
        <a:ext cx="3077768" cy="2138354"/>
      </dsp:txXfrm>
    </dsp:sp>
    <dsp:sp modelId="{7166384A-6A42-4E08-95C1-25228DED08C1}">
      <dsp:nvSpPr>
        <dsp:cNvPr id="0" name=""/>
        <dsp:cNvSpPr/>
      </dsp:nvSpPr>
      <dsp:spPr>
        <a:xfrm>
          <a:off x="3508688" y="276332"/>
          <a:ext cx="3077768" cy="1094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en-US" sz="3800" b="1" kern="1200"/>
            <a:t>Assess</a:t>
          </a:r>
        </a:p>
      </dsp:txBody>
      <dsp:txXfrm>
        <a:off x="3508688" y="276332"/>
        <a:ext cx="3077768" cy="1094400"/>
      </dsp:txXfrm>
    </dsp:sp>
    <dsp:sp modelId="{0838D2F9-EA72-4506-AC8D-0B39C28CD9E0}">
      <dsp:nvSpPr>
        <dsp:cNvPr id="0" name=""/>
        <dsp:cNvSpPr/>
      </dsp:nvSpPr>
      <dsp:spPr>
        <a:xfrm>
          <a:off x="3508688" y="1370732"/>
          <a:ext cx="3077768" cy="2138354"/>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i="0" kern="1200" dirty="0"/>
            <a:t>- DAST 10</a:t>
          </a:r>
        </a:p>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i="0" kern="1200" dirty="0"/>
            <a:t>- ASSIST</a:t>
          </a:r>
        </a:p>
        <a:p>
          <a:pPr marL="0" marR="0" lvl="1" indent="0" algn="l" defTabSz="914400" eaLnBrk="1" fontAlgn="auto" latinLnBrk="0" hangingPunct="1">
            <a:lnSpc>
              <a:spcPct val="90000"/>
            </a:lnSpc>
            <a:spcBef>
              <a:spcPct val="0"/>
            </a:spcBef>
            <a:spcAft>
              <a:spcPts val="0"/>
            </a:spcAft>
            <a:buClrTx/>
            <a:buSzTx/>
            <a:buFontTx/>
            <a:buChar char="••"/>
            <a:tabLst/>
            <a:defRPr/>
          </a:pPr>
          <a:r>
            <a:rPr lang="en-US" sz="3800" b="0" i="0" kern="1200" dirty="0"/>
            <a:t>- CAGE /AID</a:t>
          </a:r>
        </a:p>
      </dsp:txBody>
      <dsp:txXfrm>
        <a:off x="3508688" y="1370732"/>
        <a:ext cx="3077768" cy="21383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31C3A-7EB1-417A-9F36-B396DE69183F}">
      <dsp:nvSpPr>
        <dsp:cNvPr id="0" name=""/>
        <dsp:cNvSpPr/>
      </dsp:nvSpPr>
      <dsp:spPr>
        <a:xfrm>
          <a:off x="2277442" y="393"/>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 want to…</a:t>
          </a:r>
        </a:p>
      </dsp:txBody>
      <dsp:txXfrm>
        <a:off x="2277442" y="62332"/>
        <a:ext cx="3230348" cy="371631"/>
      </dsp:txXfrm>
    </dsp:sp>
    <dsp:sp modelId="{AAC6A000-89C7-46EA-A439-04059D8C143C}">
      <dsp:nvSpPr>
        <dsp:cNvPr id="0" name=""/>
        <dsp:cNvSpPr/>
      </dsp:nvSpPr>
      <dsp:spPr>
        <a:xfrm>
          <a:off x="0" y="393"/>
          <a:ext cx="2277442" cy="495508"/>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1" u="sng" kern="1200" dirty="0"/>
            <a:t>D</a:t>
          </a:r>
          <a:r>
            <a:rPr lang="en-US" sz="2400" b="1" kern="1200" dirty="0"/>
            <a:t>esire</a:t>
          </a:r>
        </a:p>
      </dsp:txBody>
      <dsp:txXfrm>
        <a:off x="24189" y="24582"/>
        <a:ext cx="2229064" cy="447130"/>
      </dsp:txXfrm>
    </dsp:sp>
    <dsp:sp modelId="{26198AA4-37AF-4729-8365-5F2E4B459DCA}">
      <dsp:nvSpPr>
        <dsp:cNvPr id="0" name=""/>
        <dsp:cNvSpPr/>
      </dsp:nvSpPr>
      <dsp:spPr>
        <a:xfrm>
          <a:off x="2277442" y="545452"/>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 could or might be able to…</a:t>
          </a:r>
        </a:p>
      </dsp:txBody>
      <dsp:txXfrm>
        <a:off x="2277442" y="607391"/>
        <a:ext cx="3230348" cy="371631"/>
      </dsp:txXfrm>
    </dsp:sp>
    <dsp:sp modelId="{D37C3BEC-16F1-45B7-8BBF-12065C8CC8DB}">
      <dsp:nvSpPr>
        <dsp:cNvPr id="0" name=""/>
        <dsp:cNvSpPr/>
      </dsp:nvSpPr>
      <dsp:spPr>
        <a:xfrm>
          <a:off x="0" y="545452"/>
          <a:ext cx="2277442" cy="495508"/>
        </a:xfrm>
        <a:prstGeom prst="roundRect">
          <a:avLst/>
        </a:prstGeom>
        <a:solidFill>
          <a:schemeClr val="accent1">
            <a:alpha val="90000"/>
            <a:hueOff val="0"/>
            <a:satOff val="0"/>
            <a:lumOff val="0"/>
            <a:alphaOff val="-8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1" u="sng" kern="1200" dirty="0"/>
            <a:t>A</a:t>
          </a:r>
          <a:r>
            <a:rPr lang="en-US" sz="2400" b="1" kern="1200" dirty="0"/>
            <a:t>bility</a:t>
          </a:r>
        </a:p>
      </dsp:txBody>
      <dsp:txXfrm>
        <a:off x="24189" y="569641"/>
        <a:ext cx="2229064" cy="447130"/>
      </dsp:txXfrm>
    </dsp:sp>
    <dsp:sp modelId="{B7C4262F-78E3-4E2A-B134-F7999357BCCD}">
      <dsp:nvSpPr>
        <dsp:cNvPr id="0" name=""/>
        <dsp:cNvSpPr/>
      </dsp:nvSpPr>
      <dsp:spPr>
        <a:xfrm>
          <a:off x="2277442" y="1090512"/>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Things would be better if I …</a:t>
          </a:r>
        </a:p>
      </dsp:txBody>
      <dsp:txXfrm>
        <a:off x="2277442" y="1152451"/>
        <a:ext cx="3230348" cy="371631"/>
      </dsp:txXfrm>
    </dsp:sp>
    <dsp:sp modelId="{EA33788D-E7BA-48AE-B55C-2E39AABC94D8}">
      <dsp:nvSpPr>
        <dsp:cNvPr id="0" name=""/>
        <dsp:cNvSpPr/>
      </dsp:nvSpPr>
      <dsp:spPr>
        <a:xfrm>
          <a:off x="0" y="1090512"/>
          <a:ext cx="2277442" cy="495508"/>
        </a:xfrm>
        <a:prstGeom prst="roundRect">
          <a:avLst/>
        </a:prstGeom>
        <a:solidFill>
          <a:schemeClr val="accent1">
            <a:alpha val="90000"/>
            <a:hueOff val="0"/>
            <a:satOff val="0"/>
            <a:lumOff val="0"/>
            <a:alphaOff val="-16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1" u="sng" kern="1200" dirty="0"/>
            <a:t>R</a:t>
          </a:r>
          <a:r>
            <a:rPr lang="en-US" sz="2400" b="1" kern="1200" dirty="0"/>
            <a:t>easons</a:t>
          </a:r>
        </a:p>
      </dsp:txBody>
      <dsp:txXfrm>
        <a:off x="24189" y="1114701"/>
        <a:ext cx="2229064" cy="447130"/>
      </dsp:txXfrm>
    </dsp:sp>
    <dsp:sp modelId="{CC3F9B7E-427C-4E74-9EA8-9EA0E64CBF6C}">
      <dsp:nvSpPr>
        <dsp:cNvPr id="0" name=""/>
        <dsp:cNvSpPr/>
      </dsp:nvSpPr>
      <dsp:spPr>
        <a:xfrm>
          <a:off x="2277442" y="1635572"/>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 really should…</a:t>
          </a:r>
        </a:p>
      </dsp:txBody>
      <dsp:txXfrm>
        <a:off x="2277442" y="1697511"/>
        <a:ext cx="3230348" cy="371631"/>
      </dsp:txXfrm>
    </dsp:sp>
    <dsp:sp modelId="{92B16A30-468C-406A-A95B-D8649D480065}">
      <dsp:nvSpPr>
        <dsp:cNvPr id="0" name=""/>
        <dsp:cNvSpPr/>
      </dsp:nvSpPr>
      <dsp:spPr>
        <a:xfrm>
          <a:off x="0" y="1635572"/>
          <a:ext cx="2277442" cy="495508"/>
        </a:xfrm>
        <a:prstGeom prst="roundRect">
          <a:avLst/>
        </a:prstGeom>
        <a:solidFill>
          <a:schemeClr val="accent1">
            <a:alpha val="90000"/>
            <a:hueOff val="0"/>
            <a:satOff val="0"/>
            <a:lumOff val="0"/>
            <a:alphaOff val="-24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1" u="sng" kern="1200" dirty="0"/>
            <a:t>N</a:t>
          </a:r>
          <a:r>
            <a:rPr lang="en-US" sz="2400" b="1" kern="1200" dirty="0"/>
            <a:t>eed</a:t>
          </a:r>
        </a:p>
      </dsp:txBody>
      <dsp:txXfrm>
        <a:off x="24189" y="1659761"/>
        <a:ext cx="2229064" cy="447130"/>
      </dsp:txXfrm>
    </dsp:sp>
    <dsp:sp modelId="{56AE2A47-35FC-4358-AE37-25842F954CFF}">
      <dsp:nvSpPr>
        <dsp:cNvPr id="0" name=""/>
        <dsp:cNvSpPr/>
      </dsp:nvSpPr>
      <dsp:spPr>
        <a:xfrm>
          <a:off x="2277442" y="2180632"/>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 am ready to…</a:t>
          </a:r>
        </a:p>
      </dsp:txBody>
      <dsp:txXfrm>
        <a:off x="2277442" y="2242571"/>
        <a:ext cx="3230348" cy="371631"/>
      </dsp:txXfrm>
    </dsp:sp>
    <dsp:sp modelId="{FC144680-E157-4EA1-8944-02C0A003927A}">
      <dsp:nvSpPr>
        <dsp:cNvPr id="0" name=""/>
        <dsp:cNvSpPr/>
      </dsp:nvSpPr>
      <dsp:spPr>
        <a:xfrm>
          <a:off x="0" y="2180632"/>
          <a:ext cx="2277442" cy="495508"/>
        </a:xfrm>
        <a:prstGeom prst="roundRect">
          <a:avLst/>
        </a:prstGeom>
        <a:solidFill>
          <a:schemeClr val="accent1">
            <a:alpha val="90000"/>
            <a:hueOff val="0"/>
            <a:satOff val="0"/>
            <a:lumOff val="0"/>
            <a:alphaOff val="-3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1" u="sng" kern="1200" dirty="0"/>
            <a:t>C</a:t>
          </a:r>
          <a:r>
            <a:rPr lang="en-US" sz="2400" b="1" kern="1200" dirty="0"/>
            <a:t>ommitment</a:t>
          </a:r>
        </a:p>
      </dsp:txBody>
      <dsp:txXfrm>
        <a:off x="24189" y="2204821"/>
        <a:ext cx="2229064" cy="447130"/>
      </dsp:txXfrm>
    </dsp:sp>
    <dsp:sp modelId="{F05C4C03-EF72-40A4-9C2C-C08F2C0A391C}">
      <dsp:nvSpPr>
        <dsp:cNvPr id="0" name=""/>
        <dsp:cNvSpPr/>
      </dsp:nvSpPr>
      <dsp:spPr>
        <a:xfrm>
          <a:off x="2277442" y="2725691"/>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This week I started…</a:t>
          </a:r>
        </a:p>
      </dsp:txBody>
      <dsp:txXfrm>
        <a:off x="2277442" y="2787630"/>
        <a:ext cx="3230348" cy="371631"/>
      </dsp:txXfrm>
    </dsp:sp>
    <dsp:sp modelId="{ABA26274-2520-4DFF-ABB5-417AE058C3DB}">
      <dsp:nvSpPr>
        <dsp:cNvPr id="0" name=""/>
        <dsp:cNvSpPr/>
      </dsp:nvSpPr>
      <dsp:spPr>
        <a:xfrm>
          <a:off x="0" y="2726085"/>
          <a:ext cx="2277442" cy="495508"/>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1" u="sng" kern="1200" dirty="0"/>
            <a:t>S</a:t>
          </a:r>
          <a:r>
            <a:rPr lang="en-US" sz="2400" b="1" kern="1200" dirty="0"/>
            <a:t>teps</a:t>
          </a:r>
        </a:p>
      </dsp:txBody>
      <dsp:txXfrm>
        <a:off x="24189" y="2750274"/>
        <a:ext cx="2229064" cy="4471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4951E-5000-43CD-B590-F57B82203E75}">
      <dsp:nvSpPr>
        <dsp:cNvPr id="0" name=""/>
        <dsp:cNvSpPr/>
      </dsp:nvSpPr>
      <dsp:spPr>
        <a:xfrm>
          <a:off x="2779895" y="2360108"/>
          <a:ext cx="1559462" cy="1956312"/>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b="1" kern="1200" dirty="0">
              <a:latin typeface="Arial" panose="020B0604020202020204" pitchFamily="34" charset="0"/>
              <a:cs typeface="Arial" panose="020B0604020202020204" pitchFamily="34" charset="0"/>
            </a:rPr>
            <a:t>?</a:t>
          </a:r>
        </a:p>
      </dsp:txBody>
      <dsp:txXfrm>
        <a:off x="3008273" y="2646603"/>
        <a:ext cx="1102706" cy="1383322"/>
      </dsp:txXfrm>
    </dsp:sp>
    <dsp:sp modelId="{FFCDC34D-684D-4D35-ADDC-88B0FDE81EFC}">
      <dsp:nvSpPr>
        <dsp:cNvPr id="0" name=""/>
        <dsp:cNvSpPr/>
      </dsp:nvSpPr>
      <dsp:spPr>
        <a:xfrm rot="10800000">
          <a:off x="465052" y="3149949"/>
          <a:ext cx="2187526" cy="376630"/>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8EFABC-3AE2-4CB5-8B93-99CC238521A5}">
      <dsp:nvSpPr>
        <dsp:cNvPr id="0" name=""/>
        <dsp:cNvSpPr/>
      </dsp:nvSpPr>
      <dsp:spPr>
        <a:xfrm>
          <a:off x="2523" y="2968241"/>
          <a:ext cx="925058" cy="740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Open Question?</a:t>
          </a:r>
        </a:p>
      </dsp:txBody>
      <dsp:txXfrm>
        <a:off x="24198" y="2989916"/>
        <a:ext cx="881708" cy="696696"/>
      </dsp:txXfrm>
    </dsp:sp>
    <dsp:sp modelId="{2B045BCE-F62E-494B-BDF6-5CE46A4DB8CB}">
      <dsp:nvSpPr>
        <dsp:cNvPr id="0" name=""/>
        <dsp:cNvSpPr/>
      </dsp:nvSpPr>
      <dsp:spPr>
        <a:xfrm rot="12150000">
          <a:off x="618135" y="2380351"/>
          <a:ext cx="2167032" cy="37663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31FB48-4359-41F4-8941-CBFE8E7F502E}">
      <dsp:nvSpPr>
        <dsp:cNvPr id="0" name=""/>
        <dsp:cNvSpPr/>
      </dsp:nvSpPr>
      <dsp:spPr>
        <a:xfrm>
          <a:off x="238084" y="1783999"/>
          <a:ext cx="925058" cy="7400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Affirmation?</a:t>
          </a:r>
        </a:p>
      </dsp:txBody>
      <dsp:txXfrm>
        <a:off x="259759" y="1805674"/>
        <a:ext cx="881708" cy="696696"/>
      </dsp:txXfrm>
    </dsp:sp>
    <dsp:sp modelId="{F605EF26-5111-4B93-86EC-9C8FF3B9E1BB}">
      <dsp:nvSpPr>
        <dsp:cNvPr id="0" name=""/>
        <dsp:cNvSpPr/>
      </dsp:nvSpPr>
      <dsp:spPr>
        <a:xfrm rot="13500000">
          <a:off x="1062499" y="1707586"/>
          <a:ext cx="2109528" cy="37663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729B8B-B077-40B2-A546-022EFBA64019}">
      <dsp:nvSpPr>
        <dsp:cNvPr id="0" name=""/>
        <dsp:cNvSpPr/>
      </dsp:nvSpPr>
      <dsp:spPr>
        <a:xfrm>
          <a:off x="908903" y="780047"/>
          <a:ext cx="925058" cy="7400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Reflection? </a:t>
          </a:r>
        </a:p>
      </dsp:txBody>
      <dsp:txXfrm>
        <a:off x="930578" y="801722"/>
        <a:ext cx="881708" cy="696696"/>
      </dsp:txXfrm>
    </dsp:sp>
    <dsp:sp modelId="{4595D924-263B-4676-9A9F-97279ED80D00}">
      <dsp:nvSpPr>
        <dsp:cNvPr id="0" name=""/>
        <dsp:cNvSpPr/>
      </dsp:nvSpPr>
      <dsp:spPr>
        <a:xfrm rot="14850000">
          <a:off x="1746783" y="1231703"/>
          <a:ext cx="2036559" cy="376630"/>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7D9BFF-1870-4D00-B433-3A50520C5A7F}">
      <dsp:nvSpPr>
        <dsp:cNvPr id="0" name=""/>
        <dsp:cNvSpPr/>
      </dsp:nvSpPr>
      <dsp:spPr>
        <a:xfrm>
          <a:off x="1912855" y="109228"/>
          <a:ext cx="925058" cy="7400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Summary?</a:t>
          </a:r>
        </a:p>
      </dsp:txBody>
      <dsp:txXfrm>
        <a:off x="1934530" y="130903"/>
        <a:ext cx="881708" cy="696696"/>
      </dsp:txXfrm>
    </dsp:sp>
    <dsp:sp modelId="{04B83D30-5991-478D-AC24-B62D62A6C39D}">
      <dsp:nvSpPr>
        <dsp:cNvPr id="0" name=""/>
        <dsp:cNvSpPr/>
      </dsp:nvSpPr>
      <dsp:spPr>
        <a:xfrm rot="16200000">
          <a:off x="2559619" y="1055382"/>
          <a:ext cx="2000014" cy="376630"/>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7EDD40-69D0-4E7A-931C-209C2417C24D}">
      <dsp:nvSpPr>
        <dsp:cNvPr id="0" name=""/>
        <dsp:cNvSpPr/>
      </dsp:nvSpPr>
      <dsp:spPr>
        <a:xfrm>
          <a:off x="3097097" y="-126332"/>
          <a:ext cx="925058" cy="74004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Pros/Cons?</a:t>
          </a:r>
        </a:p>
      </dsp:txBody>
      <dsp:txXfrm>
        <a:off x="3118772" y="-104657"/>
        <a:ext cx="881708" cy="696696"/>
      </dsp:txXfrm>
    </dsp:sp>
    <dsp:sp modelId="{B9B7E4D9-D066-4596-804A-57EFC9E6B88F}">
      <dsp:nvSpPr>
        <dsp:cNvPr id="0" name=""/>
        <dsp:cNvSpPr/>
      </dsp:nvSpPr>
      <dsp:spPr>
        <a:xfrm rot="17550000">
          <a:off x="3335910" y="1231703"/>
          <a:ext cx="2036559" cy="376630"/>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3E4518EE-AA2E-4C16-9E2C-6CCFB6F61C28}">
      <dsp:nvSpPr>
        <dsp:cNvPr id="0" name=""/>
        <dsp:cNvSpPr/>
      </dsp:nvSpPr>
      <dsp:spPr>
        <a:xfrm>
          <a:off x="4281340" y="109228"/>
          <a:ext cx="925058" cy="740046"/>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Minimize</a:t>
          </a:r>
        </a:p>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 Push Back?</a:t>
          </a:r>
        </a:p>
      </dsp:txBody>
      <dsp:txXfrm>
        <a:off x="4303015" y="130903"/>
        <a:ext cx="881708" cy="696696"/>
      </dsp:txXfrm>
    </dsp:sp>
    <dsp:sp modelId="{563D93FB-1AF8-49E1-8BDA-0F0B6D226233}">
      <dsp:nvSpPr>
        <dsp:cNvPr id="0" name=""/>
        <dsp:cNvSpPr/>
      </dsp:nvSpPr>
      <dsp:spPr>
        <a:xfrm rot="18900000">
          <a:off x="3947226" y="1707586"/>
          <a:ext cx="2109528" cy="376630"/>
        </a:xfrm>
        <a:prstGeom prst="lef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CA06E3EA-2EC2-4746-B5E1-0C184C438912}">
      <dsp:nvSpPr>
        <dsp:cNvPr id="0" name=""/>
        <dsp:cNvSpPr/>
      </dsp:nvSpPr>
      <dsp:spPr>
        <a:xfrm>
          <a:off x="5285292" y="780047"/>
          <a:ext cx="925058" cy="7400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Ruler?</a:t>
          </a:r>
        </a:p>
      </dsp:txBody>
      <dsp:txXfrm>
        <a:off x="5306967" y="801722"/>
        <a:ext cx="881708" cy="696696"/>
      </dsp:txXfrm>
    </dsp:sp>
    <dsp:sp modelId="{DD02EFDE-4D1D-436B-9D48-BE69F2692697}">
      <dsp:nvSpPr>
        <dsp:cNvPr id="0" name=""/>
        <dsp:cNvSpPr/>
      </dsp:nvSpPr>
      <dsp:spPr>
        <a:xfrm rot="20250000">
          <a:off x="4334086" y="2380351"/>
          <a:ext cx="2167032" cy="376630"/>
        </a:xfrm>
        <a:prstGeom prst="lef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D2809B6D-5F96-4704-85F6-DEBA2661596E}">
      <dsp:nvSpPr>
        <dsp:cNvPr id="0" name=""/>
        <dsp:cNvSpPr/>
      </dsp:nvSpPr>
      <dsp:spPr>
        <a:xfrm>
          <a:off x="5956111" y="1783999"/>
          <a:ext cx="925058" cy="740046"/>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Action Plan?</a:t>
          </a:r>
        </a:p>
      </dsp:txBody>
      <dsp:txXfrm>
        <a:off x="5977786" y="1805674"/>
        <a:ext cx="881708" cy="696696"/>
      </dsp:txXfrm>
    </dsp:sp>
    <dsp:sp modelId="{5F92BA35-0DA4-42D0-BA08-2940A9C4FB60}">
      <dsp:nvSpPr>
        <dsp:cNvPr id="0" name=""/>
        <dsp:cNvSpPr/>
      </dsp:nvSpPr>
      <dsp:spPr>
        <a:xfrm>
          <a:off x="4466674" y="3149949"/>
          <a:ext cx="2187526" cy="376630"/>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6D37EBBA-BFA8-4C62-BC18-B06B7257EB4A}">
      <dsp:nvSpPr>
        <dsp:cNvPr id="0" name=""/>
        <dsp:cNvSpPr/>
      </dsp:nvSpPr>
      <dsp:spPr>
        <a:xfrm>
          <a:off x="6191672" y="2968241"/>
          <a:ext cx="925058" cy="740046"/>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Feedback?</a:t>
          </a:r>
        </a:p>
      </dsp:txBody>
      <dsp:txXfrm>
        <a:off x="6213347" y="2989916"/>
        <a:ext cx="881708" cy="69669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A2DA2-6060-4F98-9251-29EF0095F6AC}" type="datetimeFigureOut">
              <a:rPr lang="en-US" smtClean="0"/>
              <a:t>08/18/2020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CE084-93E8-46AE-85CF-BD6F37766E9E}" type="slidenum">
              <a:rPr lang="en-US" smtClean="0"/>
              <a:t>‹#›</a:t>
            </a:fld>
            <a:endParaRPr lang="en-US"/>
          </a:p>
        </p:txBody>
      </p:sp>
    </p:spTree>
    <p:extLst>
      <p:ext uri="{BB962C8B-B14F-4D97-AF65-F5344CB8AC3E}">
        <p14:creationId xmlns:p14="http://schemas.microsoft.com/office/powerpoint/2010/main" val="496927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DB91CB-F2C1-4DFE-BA40-BE23ED9BD74B}"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2377147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Specify </a:t>
            </a:r>
            <a:r>
              <a:rPr lang="en-US" baseline="0" dirty="0" smtClean="0"/>
              <a:t> these addictive symptoms are </a:t>
            </a:r>
            <a:r>
              <a:rPr lang="en-US" baseline="0" dirty="0" err="1" smtClean="0"/>
              <a:t>noe</a:t>
            </a:r>
            <a:r>
              <a:rPr lang="en-US" baseline="0" dirty="0" smtClean="0"/>
              <a:t> substance specific- this happens with all drugs. </a:t>
            </a:r>
            <a:endParaRPr lang="en-US" dirty="0"/>
          </a:p>
        </p:txBody>
      </p:sp>
      <p:sp>
        <p:nvSpPr>
          <p:cNvPr id="4" name="Slide Number Placeholder 3"/>
          <p:cNvSpPr>
            <a:spLocks noGrp="1"/>
          </p:cNvSpPr>
          <p:nvPr>
            <p:ph type="sldNum" sz="quarter" idx="10"/>
          </p:nvPr>
        </p:nvSpPr>
        <p:spPr/>
        <p:txBody>
          <a:bodyPr/>
          <a:lstStyle/>
          <a:p>
            <a:fld id="{E46CE084-93E8-46AE-85CF-BD6F37766E9E}" type="slidenum">
              <a:rPr lang="en-US" smtClean="0"/>
              <a:t>17</a:t>
            </a:fld>
            <a:endParaRPr lang="en-US"/>
          </a:p>
        </p:txBody>
      </p:sp>
    </p:spTree>
    <p:extLst>
      <p:ext uri="{BB962C8B-B14F-4D97-AF65-F5344CB8AC3E}">
        <p14:creationId xmlns:p14="http://schemas.microsoft.com/office/powerpoint/2010/main" val="1225446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spcBef>
                <a:spcPct val="0"/>
              </a:spcBef>
              <a:buFont typeface="Arial" panose="020B0604020202020204" pitchFamily="34" charset="0"/>
              <a:buChar char="•"/>
            </a:pPr>
            <a:r>
              <a:rPr lang="en-US" sz="1200" b="1" dirty="0"/>
              <a:t>Could ask a question to the grou</a:t>
            </a:r>
            <a:r>
              <a:rPr lang="en-US" sz="1200" b="1" baseline="0" dirty="0"/>
              <a:t>p--&gt; how many of your pts have DM? HTN? SUD? </a:t>
            </a:r>
          </a:p>
          <a:p>
            <a:pPr marL="171450" indent="-171450">
              <a:lnSpc>
                <a:spcPct val="80000"/>
              </a:lnSpc>
              <a:spcBef>
                <a:spcPct val="0"/>
              </a:spcBef>
              <a:buFont typeface="Arial" panose="020B0604020202020204" pitchFamily="34" charset="0"/>
              <a:buChar char="•"/>
            </a:pPr>
            <a:r>
              <a:rPr lang="en-US" sz="1200" b="1" baseline="0" dirty="0"/>
              <a:t>Have you talked with your pts about SUDs? </a:t>
            </a:r>
            <a:endParaRPr lang="en-US" sz="1200" b="1" dirty="0"/>
          </a:p>
          <a:p>
            <a:pPr>
              <a:lnSpc>
                <a:spcPct val="80000"/>
              </a:lnSpc>
              <a:spcBef>
                <a:spcPct val="0"/>
              </a:spcBef>
            </a:pPr>
            <a:endParaRPr lang="en-US" sz="1200" b="1" baseline="0" dirty="0"/>
          </a:p>
          <a:p>
            <a:pPr>
              <a:lnSpc>
                <a:spcPct val="80000"/>
              </a:lnSpc>
              <a:spcBef>
                <a:spcPct val="0"/>
              </a:spcBef>
            </a:pPr>
            <a:endParaRPr lang="en-US" sz="1200" b="1" baseline="0" dirty="0"/>
          </a:p>
          <a:p>
            <a:pPr marL="457200" indent="-457200">
              <a:buFont typeface="Arial" panose="020B0604020202020204" pitchFamily="34" charset="0"/>
              <a:buChar char="•"/>
              <a:defRPr/>
            </a:pPr>
            <a:r>
              <a:rPr lang="en-US" sz="4800" dirty="0"/>
              <a:t>SBIRT provides an opportunity for providers to take proactive measures </a:t>
            </a:r>
            <a:r>
              <a:rPr lang="en-US" sz="4800" b="1" u="sng" dirty="0"/>
              <a:t>with patients </a:t>
            </a:r>
            <a:r>
              <a:rPr lang="en-US" sz="4800" dirty="0"/>
              <a:t>who may be engaged in risky use of substances, but are not currently seeking or in need of specialty treatment. </a:t>
            </a:r>
          </a:p>
          <a:p>
            <a:pPr marL="457200" indent="-457200">
              <a:buFont typeface="Arial" panose="020B0604020202020204" pitchFamily="34" charset="0"/>
              <a:buChar char="•"/>
              <a:defRPr/>
            </a:pPr>
            <a:r>
              <a:rPr lang="en-US" sz="4800" dirty="0"/>
              <a:t>Substance use can exacerbate or impact</a:t>
            </a:r>
            <a:r>
              <a:rPr lang="en-US" sz="4800" baseline="0" dirty="0"/>
              <a:t> other </a:t>
            </a:r>
            <a:r>
              <a:rPr lang="en-US" sz="4800" dirty="0"/>
              <a:t>medical conditions.</a:t>
            </a:r>
            <a:r>
              <a:rPr lang="en-US" sz="4800" baseline="0" dirty="0"/>
              <a:t> Depression for example, is something for which alcohol may serve a purpose to “self-mediate” or help an individual control the symptoms that they don’t want to sit with. </a:t>
            </a:r>
          </a:p>
          <a:p>
            <a:pPr>
              <a:lnSpc>
                <a:spcPct val="80000"/>
              </a:lnSpc>
              <a:spcBef>
                <a:spcPct val="0"/>
              </a:spcBef>
            </a:pPr>
            <a:endParaRPr lang="en-US" sz="1200" b="1" baseline="0" dirty="0"/>
          </a:p>
          <a:p>
            <a:pPr>
              <a:lnSpc>
                <a:spcPct val="80000"/>
              </a:lnSpc>
              <a:spcBef>
                <a:spcPct val="0"/>
              </a:spcBef>
            </a:pPr>
            <a:endParaRPr lang="en-US" sz="1200" b="1" dirty="0"/>
          </a:p>
          <a:p>
            <a:pPr>
              <a:lnSpc>
                <a:spcPct val="80000"/>
              </a:lnSpc>
              <a:spcBef>
                <a:spcPct val="0"/>
              </a:spcBef>
            </a:pPr>
            <a:r>
              <a:rPr lang="en-US" sz="1200" dirty="0"/>
              <a:t>Gordon AJ, Gordon JM, Carl K, Hilton MT, </a:t>
            </a:r>
            <a:r>
              <a:rPr lang="en-US" sz="1200" dirty="0" err="1"/>
              <a:t>Striebel</a:t>
            </a:r>
            <a:r>
              <a:rPr lang="en-US" sz="1200" dirty="0"/>
              <a:t> J, Maher M. Physical illness and drugs of abuse: A review of the evidence. Cambridge: Cambridge University Press; 2010.</a:t>
            </a:r>
          </a:p>
          <a:p>
            <a:pPr>
              <a:lnSpc>
                <a:spcPct val="80000"/>
              </a:lnSpc>
              <a:spcBef>
                <a:spcPct val="0"/>
              </a:spcBef>
            </a:pPr>
            <a:r>
              <a:rPr lang="en-US" sz="1200" dirty="0"/>
              <a:t>	(3) 	Brick J. Handbook of the Medical Consequences of Alcohol and Drug Abuse, Second Edition. Second ed. New York, NY: The Haworth Press; 2008.</a:t>
            </a:r>
          </a:p>
          <a:p>
            <a:pPr>
              <a:lnSpc>
                <a:spcPct val="80000"/>
              </a:lnSpc>
              <a:spcBef>
                <a:spcPct val="0"/>
              </a:spcBef>
            </a:pPr>
            <a:r>
              <a:rPr lang="en-US" sz="1200" dirty="0"/>
              <a:t>	(4) 	Frances RJ, Miller SI, Mack AH. Clinical Textbook of Addictive Disorders. Third ed. New York, NY: The Guilford Press; 2005.</a:t>
            </a:r>
          </a:p>
          <a:p>
            <a:pPr>
              <a:lnSpc>
                <a:spcPct val="80000"/>
              </a:lnSpc>
              <a:spcBef>
                <a:spcPct val="0"/>
              </a:spcBef>
            </a:pPr>
            <a:r>
              <a:rPr lang="en-US" sz="1200" dirty="0"/>
              <a:t>	(5) 	</a:t>
            </a:r>
            <a:r>
              <a:rPr lang="en-US" sz="1200" dirty="0" err="1"/>
              <a:t>Rastegar</a:t>
            </a:r>
            <a:r>
              <a:rPr lang="en-US" sz="1200" dirty="0"/>
              <a:t> DA, </a:t>
            </a:r>
            <a:r>
              <a:rPr lang="en-US" sz="1200" dirty="0" err="1"/>
              <a:t>Fingerhood</a:t>
            </a:r>
            <a:r>
              <a:rPr lang="en-US" sz="1200" dirty="0"/>
              <a:t> MI. Addiction medicine: an evidence-based handbook. Philadelphia: Lippincott Williams &amp; Wilkins; 2005.</a:t>
            </a:r>
          </a:p>
          <a:p>
            <a:pPr>
              <a:lnSpc>
                <a:spcPct val="80000"/>
              </a:lnSpc>
              <a:spcBef>
                <a:spcPct val="0"/>
              </a:spcBef>
            </a:pPr>
            <a:r>
              <a:rPr lang="en-US" sz="1200" dirty="0"/>
              <a:t>	(6) 	Howard AA, </a:t>
            </a:r>
            <a:r>
              <a:rPr lang="en-US" sz="1200" dirty="0" err="1"/>
              <a:t>Arnsten</a:t>
            </a:r>
            <a:r>
              <a:rPr lang="en-US" sz="1200" dirty="0"/>
              <a:t> JH, </a:t>
            </a:r>
            <a:r>
              <a:rPr lang="en-US" sz="1200" dirty="0" err="1"/>
              <a:t>Gourevitch</a:t>
            </a:r>
            <a:r>
              <a:rPr lang="en-US" sz="1200" dirty="0"/>
              <a:t> MN. Effect of alcohol consumption on diabetes mellitus: a systematic review. </a:t>
            </a:r>
            <a:r>
              <a:rPr lang="da-DK" sz="1200" dirty="0"/>
              <a:t>Ann Intern Med. 2004;140(3):211-9.</a:t>
            </a:r>
            <a:endParaRPr lang="en-US" sz="1200" dirty="0"/>
          </a:p>
          <a:p>
            <a:pPr>
              <a:lnSpc>
                <a:spcPct val="80000"/>
              </a:lnSpc>
              <a:spcBef>
                <a:spcPct val="0"/>
              </a:spcBef>
            </a:pPr>
            <a:r>
              <a:rPr lang="da-DK" sz="1200" dirty="0"/>
              <a:t>	(7) 	McFadden CB, Brensinger CM, Berlin JA, Townsend RR. </a:t>
            </a:r>
            <a:r>
              <a:rPr lang="en-US" sz="1200" dirty="0"/>
              <a:t>Systematic review of the effect of daily alcohol intake on blood pressure. Am J </a:t>
            </a:r>
            <a:r>
              <a:rPr lang="en-US" sz="1200" dirty="0" err="1"/>
              <a:t>Hypertens</a:t>
            </a:r>
            <a:r>
              <a:rPr lang="en-US" sz="1200" dirty="0"/>
              <a:t>. 2005;18(2 Pt 1):276-86.</a:t>
            </a:r>
          </a:p>
          <a:p>
            <a:pPr>
              <a:lnSpc>
                <a:spcPct val="80000"/>
              </a:lnSpc>
              <a:spcBef>
                <a:spcPct val="0"/>
              </a:spcBef>
            </a:pPr>
            <a:r>
              <a:rPr lang="en-US" sz="1200" dirty="0"/>
              <a:t>	(8) 	</a:t>
            </a:r>
            <a:r>
              <a:rPr lang="en-US" sz="1200" dirty="0" err="1"/>
              <a:t>Mehra</a:t>
            </a:r>
            <a:r>
              <a:rPr lang="en-US" sz="1200" dirty="0"/>
              <a:t> R, Moore BA, Crothers K, </a:t>
            </a:r>
            <a:r>
              <a:rPr lang="en-US" sz="1200" dirty="0" err="1"/>
              <a:t>Tetrault</a:t>
            </a:r>
            <a:r>
              <a:rPr lang="en-US" sz="1200" dirty="0"/>
              <a:t> J, </a:t>
            </a:r>
            <a:r>
              <a:rPr lang="en-US" sz="1200" dirty="0" err="1"/>
              <a:t>Fiellin</a:t>
            </a:r>
            <a:r>
              <a:rPr lang="en-US" sz="1200" dirty="0"/>
              <a:t> DA. The association between marijuana smoking and lung cancer: a systematic review. Arch Intern Med. 2006;166(13):1359-67.</a:t>
            </a:r>
          </a:p>
          <a:p>
            <a:pPr>
              <a:lnSpc>
                <a:spcPct val="80000"/>
              </a:lnSpc>
              <a:spcBef>
                <a:spcPct val="0"/>
              </a:spcBef>
            </a:pPr>
            <a:r>
              <a:rPr lang="en-US" sz="1200" dirty="0"/>
              <a:t>	(9) 	Stein MD, Herman DS, Bishop S, </a:t>
            </a:r>
            <a:r>
              <a:rPr lang="en-US" sz="1200" dirty="0" err="1"/>
              <a:t>Lassor</a:t>
            </a:r>
            <a:r>
              <a:rPr lang="en-US" sz="1200" dirty="0"/>
              <a:t> JA, Weinstock M, Anthony J, Anderson BJ. Sleep disturbances among methadone maintained patients. J </a:t>
            </a:r>
            <a:r>
              <a:rPr lang="en-US" sz="1200" dirty="0" err="1"/>
              <a:t>Subst</a:t>
            </a:r>
            <a:r>
              <a:rPr lang="en-US" sz="1200" dirty="0"/>
              <a:t> Abuse Treat. 2004;26(3):175-80.</a:t>
            </a:r>
          </a:p>
          <a:p>
            <a:pPr>
              <a:lnSpc>
                <a:spcPct val="80000"/>
              </a:lnSpc>
              <a:spcBef>
                <a:spcPct val="0"/>
              </a:spcBef>
            </a:pPr>
            <a:r>
              <a:rPr lang="en-US" sz="1200" dirty="0"/>
              <a:t>	(10) 	Sullivan LE, </a:t>
            </a:r>
            <a:r>
              <a:rPr lang="en-US" sz="1200" dirty="0" err="1"/>
              <a:t>Fiellin</a:t>
            </a:r>
            <a:r>
              <a:rPr lang="en-US" sz="1200" dirty="0"/>
              <a:t> DA, O'Connor PG. The prevalence and impact of alcohol problems in major depression: a systematic review. Am J Med. 2005;118(4):330-41.</a:t>
            </a:r>
          </a:p>
          <a:p>
            <a:pPr>
              <a:lnSpc>
                <a:spcPct val="80000"/>
              </a:lnSpc>
              <a:spcBef>
                <a:spcPct val="0"/>
              </a:spcBef>
            </a:pPr>
            <a:r>
              <a:rPr lang="en-US" sz="1200" dirty="0"/>
              <a:t>	(11) 	Green TC, Kershaw T, Lin H, Heimer R, Goulet JL, Kraemer KL, Gordon AJ, </a:t>
            </a:r>
            <a:r>
              <a:rPr lang="en-US" sz="1200" dirty="0" err="1"/>
              <a:t>Maisto</a:t>
            </a:r>
            <a:r>
              <a:rPr lang="en-US" sz="1200" dirty="0"/>
              <a:t> SA, Day NL, Bryant K, </a:t>
            </a:r>
            <a:r>
              <a:rPr lang="en-US" sz="1200" dirty="0" err="1"/>
              <a:t>Fiellin</a:t>
            </a:r>
            <a:r>
              <a:rPr lang="en-US" sz="1200" dirty="0"/>
              <a:t> DA, Justice AC. Patterns of drug use and abuse among aging adults with and without HIV: A latent class analysis of a US Veteran cohort. Drug Alcohol Depend. 2010.</a:t>
            </a:r>
          </a:p>
          <a:p>
            <a:pPr>
              <a:lnSpc>
                <a:spcPct val="80000"/>
              </a:lnSpc>
              <a:spcBef>
                <a:spcPct val="0"/>
              </a:spcBef>
            </a:pPr>
            <a:r>
              <a:rPr lang="en-US" sz="1200" dirty="0"/>
              <a:t>	(12) 	Gordon AJ, Haas GL, Luther JF, Hilton MT, Goldstein G. Personal, Medical, and Healthcare Utilization Among Homeless Veterans Served by Metropolitan and Nonmetropolitan Veteran Facilities. Psychol Serv. 2010;7(2):65-74.</a:t>
            </a:r>
          </a:p>
          <a:p>
            <a:pPr>
              <a:lnSpc>
                <a:spcPct val="80000"/>
              </a:lnSpc>
              <a:spcBef>
                <a:spcPct val="0"/>
              </a:spcBef>
            </a:pPr>
            <a:r>
              <a:rPr lang="en-US" sz="1200" dirty="0"/>
              <a:t>	(13) 	Gordon AJ, </a:t>
            </a:r>
            <a:r>
              <a:rPr lang="en-US" sz="1200" dirty="0" err="1"/>
              <a:t>Montlack</a:t>
            </a:r>
            <a:r>
              <a:rPr lang="en-US" sz="1200" dirty="0"/>
              <a:t> ML, </a:t>
            </a:r>
            <a:r>
              <a:rPr lang="en-US" sz="1200" dirty="0" err="1"/>
              <a:t>Freyder</a:t>
            </a:r>
            <a:r>
              <a:rPr lang="en-US" sz="1200" dirty="0"/>
              <a:t> P, Johnson D, Bui T, Williams J. The </a:t>
            </a:r>
            <a:r>
              <a:rPr lang="en-US" sz="1200" dirty="0" err="1"/>
              <a:t>allegheny</a:t>
            </a:r>
            <a:r>
              <a:rPr lang="en-US" sz="1200" dirty="0"/>
              <a:t> initiative for mental health integration for the homeless: integrating heterogeneous health services for homeless persons. Am J Public Health. 2007;97(3):401-5.</a:t>
            </a:r>
          </a:p>
          <a:p>
            <a:pPr>
              <a:lnSpc>
                <a:spcPct val="80000"/>
              </a:lnSpc>
              <a:spcBef>
                <a:spcPct val="0"/>
              </a:spcBef>
            </a:pPr>
            <a:r>
              <a:rPr lang="en-US" sz="1200" dirty="0"/>
              <a:t>B1]</a:t>
            </a:r>
            <a:r>
              <a:rPr lang="en-US" sz="1200" dirty="0" err="1"/>
              <a:t>Lasser</a:t>
            </a:r>
            <a:r>
              <a:rPr lang="en-US" sz="1200" dirty="0"/>
              <a:t> KE, Kim TW, </a:t>
            </a:r>
            <a:r>
              <a:rPr lang="en-US" sz="1200" b="1" dirty="0"/>
              <a:t>Alford DP</a:t>
            </a:r>
            <a:r>
              <a:rPr lang="en-US" sz="1200" dirty="0"/>
              <a:t>, Evans S, Cabral H, </a:t>
            </a:r>
            <a:r>
              <a:rPr lang="en-US" sz="1200" dirty="0" err="1"/>
              <a:t>Saitz</a:t>
            </a:r>
            <a:r>
              <a:rPr lang="en-US" sz="1200" dirty="0"/>
              <a:t> R, </a:t>
            </a:r>
            <a:r>
              <a:rPr lang="en-US" sz="1200" dirty="0" err="1"/>
              <a:t>Samet</a:t>
            </a:r>
            <a:r>
              <a:rPr lang="en-US" sz="1200" dirty="0"/>
              <a:t> JH. Is unhealthy substance use associated with failure to receive preventive services? BMJ Open. 2011 </a:t>
            </a:r>
            <a:r>
              <a:rPr lang="en-US" altLang="ja-JP" sz="1200" dirty="0">
                <a:cs typeface="ＭＳ Ｐゴシック"/>
              </a:rPr>
              <a:t>doi:10.1136/bmjopen-2010-000046: 1-8</a:t>
            </a:r>
          </a:p>
          <a:p>
            <a:pPr>
              <a:lnSpc>
                <a:spcPct val="80000"/>
              </a:lnSpc>
              <a:spcBef>
                <a:spcPct val="0"/>
              </a:spcBef>
            </a:pPr>
            <a:endParaRPr lang="en-US" altLang="ja-JP" sz="1200" dirty="0">
              <a:cs typeface="ＭＳ Ｐゴシック"/>
            </a:endParaRPr>
          </a:p>
          <a:p>
            <a:pPr>
              <a:lnSpc>
                <a:spcPct val="80000"/>
              </a:lnSpc>
              <a:spcBef>
                <a:spcPct val="0"/>
              </a:spcBef>
            </a:pPr>
            <a:r>
              <a:rPr lang="en-US" altLang="ja-JP" sz="1200" dirty="0">
                <a:cs typeface="ＭＳ Ｐゴシック"/>
              </a:rPr>
              <a:t>From </a:t>
            </a:r>
            <a:r>
              <a:rPr lang="en-US" altLang="ja-JP" sz="1200" dirty="0" err="1">
                <a:cs typeface="ＭＳ Ｐゴシック"/>
              </a:rPr>
              <a:t>Lasser</a:t>
            </a:r>
            <a:r>
              <a:rPr lang="en-US" altLang="ja-JP" sz="1200" dirty="0">
                <a:cs typeface="ＭＳ Ｐゴシック"/>
              </a:rPr>
              <a:t> et al: </a:t>
            </a:r>
          </a:p>
          <a:p>
            <a:pPr marL="171450" indent="-171450">
              <a:buFont typeface="Arial" panose="020B0604020202020204" pitchFamily="34" charset="0"/>
              <a:buChar char="•"/>
            </a:pPr>
            <a:r>
              <a:rPr lang="en-US" sz="1200" dirty="0"/>
              <a:t>Women with unhealthy substance use are less likely to receive mammograms than women without unhealthy substance use.</a:t>
            </a:r>
          </a:p>
          <a:p>
            <a:pPr marL="171450" indent="-171450">
              <a:buFont typeface="Arial" panose="020B0604020202020204" pitchFamily="34" charset="0"/>
              <a:buChar char="•"/>
            </a:pPr>
            <a:r>
              <a:rPr lang="en-US" sz="1200" dirty="0"/>
              <a:t>Persons with unhealthy substance use are less likely to receive flu vaccination than persons without unhealthy substance use.</a:t>
            </a:r>
          </a:p>
          <a:p>
            <a:pPr marL="171450" indent="-171450">
              <a:buFont typeface="Arial" panose="020B0604020202020204" pitchFamily="34" charset="0"/>
              <a:buChar char="•"/>
            </a:pPr>
            <a:r>
              <a:rPr lang="en-US" sz="1200" dirty="0"/>
              <a:t>Unhealthy substance use is not a risk factor for not receiving cervical or colorectal cancer screening.</a:t>
            </a:r>
          </a:p>
        </p:txBody>
      </p:sp>
      <p:sp>
        <p:nvSpPr>
          <p:cNvPr id="4" name="Slide Number Placeholder 3"/>
          <p:cNvSpPr>
            <a:spLocks noGrp="1"/>
          </p:cNvSpPr>
          <p:nvPr>
            <p:ph type="sldNum" sz="quarter" idx="5"/>
          </p:nvPr>
        </p:nvSpPr>
        <p:spPr/>
        <p:txBody>
          <a:bodyPr/>
          <a:lstStyle/>
          <a:p>
            <a:fld id="{E46CE084-93E8-46AE-85CF-BD6F37766E9E}" type="slidenum">
              <a:rPr lang="en-US" smtClean="0"/>
              <a:t>20</a:t>
            </a:fld>
            <a:endParaRPr lang="en-US"/>
          </a:p>
        </p:txBody>
      </p:sp>
    </p:spTree>
    <p:extLst>
      <p:ext uri="{BB962C8B-B14F-4D97-AF65-F5344CB8AC3E}">
        <p14:creationId xmlns:p14="http://schemas.microsoft.com/office/powerpoint/2010/main" val="1952284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-Per capita= average income per person</a:t>
            </a:r>
          </a:p>
          <a:p>
            <a:pPr marL="171450" indent="-171450">
              <a:buFont typeface="Arial" panose="020B0604020202020204" pitchFamily="34" charset="0"/>
              <a:buChar char="•"/>
            </a:pPr>
            <a:r>
              <a:rPr lang="en-US" b="0" baseline="0" dirty="0"/>
              <a:t>This demonstrates the average per person spending cost among a given population, Medicaid-only beneficiaries that have disabilities. </a:t>
            </a:r>
          </a:p>
          <a:p>
            <a:pPr marL="171450" indent="-171450">
              <a:buFont typeface="Arial" panose="020B0604020202020204" pitchFamily="34" charset="0"/>
              <a:buChar char="•"/>
            </a:pPr>
            <a:r>
              <a:rPr lang="en-US" b="0" baseline="0" dirty="0"/>
              <a:t>Among these individuals, a variety of health conditions were exampled to see how mental health, SUDs and the co-occurrence of both of them on the average per person spending. </a:t>
            </a:r>
          </a:p>
          <a:p>
            <a:pPr marL="628650" lvl="1" indent="-171450">
              <a:buFont typeface="Arial" panose="020B0604020202020204" pitchFamily="34" charset="0"/>
              <a:buChar char="•"/>
            </a:pPr>
            <a:r>
              <a:rPr lang="en-US" b="0" baseline="0" dirty="0"/>
              <a:t>The BLUE bars show individuals with no mental illness or SUDs </a:t>
            </a:r>
          </a:p>
          <a:p>
            <a:pPr marL="628650" lvl="1" indent="-171450">
              <a:buFont typeface="Arial" panose="020B0604020202020204" pitchFamily="34" charset="0"/>
              <a:buChar char="•"/>
            </a:pPr>
            <a:r>
              <a:rPr lang="en-US" b="0" baseline="0" dirty="0"/>
              <a:t>The RED bar shows MH and no drug or alcohol </a:t>
            </a:r>
          </a:p>
          <a:p>
            <a:pPr marL="628650" lvl="1" indent="-171450">
              <a:buFont typeface="Arial" panose="020B0604020202020204" pitchFamily="34" charset="0"/>
              <a:buChar char="•"/>
            </a:pPr>
            <a:r>
              <a:rPr lang="en-US" b="0" baseline="0" dirty="0"/>
              <a:t>The GREEN bar shows no MH, but yes to drug and alcohol  </a:t>
            </a:r>
          </a:p>
          <a:p>
            <a:pPr marL="628650" lvl="1" indent="-171450">
              <a:buFont typeface="Arial" panose="020B0604020202020204" pitchFamily="34" charset="0"/>
              <a:buChar char="•"/>
            </a:pPr>
            <a:r>
              <a:rPr lang="en-US" b="0" baseline="0" dirty="0"/>
              <a:t>The PURPLE bars show co-occurrence of both MH and SUDs. </a:t>
            </a:r>
          </a:p>
          <a:p>
            <a:pPr marL="171450" lvl="0" indent="-171450">
              <a:buFont typeface="Arial" panose="020B0604020202020204" pitchFamily="34" charset="0"/>
              <a:buChar char="•"/>
            </a:pPr>
            <a:r>
              <a:rPr lang="en-US" b="0" baseline="0" dirty="0"/>
              <a:t>In examining a variety of medical conditions, costs increase with SUDs, and further increase with SUDs/MH conditions. </a:t>
            </a:r>
          </a:p>
          <a:p>
            <a:pPr marL="171450" lvl="0" indent="-171450">
              <a:buFont typeface="Arial" panose="020B0604020202020204" pitchFamily="34" charset="0"/>
              <a:buChar char="•"/>
            </a:pPr>
            <a:r>
              <a:rPr lang="en-US" b="0" baseline="0" dirty="0"/>
              <a:t>High cost and targeting interventions to decreases cost … s</a:t>
            </a:r>
          </a:p>
        </p:txBody>
      </p:sp>
      <p:sp>
        <p:nvSpPr>
          <p:cNvPr id="4" name="Slide Number Placeholder 3"/>
          <p:cNvSpPr>
            <a:spLocks noGrp="1"/>
          </p:cNvSpPr>
          <p:nvPr>
            <p:ph type="sldNum" sz="quarter" idx="10"/>
          </p:nvPr>
        </p:nvSpPr>
        <p:spPr/>
        <p:txBody>
          <a:bodyPr/>
          <a:lstStyle/>
          <a:p>
            <a:fld id="{256D66A1-B4BF-4B39-A624-7A1F7C301F80}" type="slidenum">
              <a:rPr lang="en-US" smtClean="0"/>
              <a:t>21</a:t>
            </a:fld>
            <a:endParaRPr lang="en-US"/>
          </a:p>
        </p:txBody>
      </p:sp>
    </p:spTree>
    <p:extLst>
      <p:ext uri="{BB962C8B-B14F-4D97-AF65-F5344CB8AC3E}">
        <p14:creationId xmlns:p14="http://schemas.microsoft.com/office/powerpoint/2010/main" val="918590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MH disorders and unhealthy substance use go hand and hand </a:t>
            </a:r>
          </a:p>
          <a:p>
            <a:pPr marL="171450" indent="-171450">
              <a:buFont typeface="Arial" panose="020B0604020202020204" pitchFamily="34" charset="0"/>
              <a:buChar char="•"/>
            </a:pPr>
            <a:r>
              <a:rPr lang="en-US" baseline="0" dirty="0"/>
              <a:t>Some other research shows that: </a:t>
            </a:r>
          </a:p>
          <a:p>
            <a:pPr marL="628650" lvl="1" indent="-171450">
              <a:buFont typeface="Arial" panose="020B0604020202020204" pitchFamily="34" charset="0"/>
              <a:buChar char="•"/>
            </a:pPr>
            <a:r>
              <a:rPr lang="en-US" baseline="0" dirty="0"/>
              <a:t>Of individuals who have a MH disorder, 1/3 of them also experience unhealthy substance use at some point. </a:t>
            </a:r>
          </a:p>
          <a:p>
            <a:pPr marL="628650" lvl="1" indent="-171450">
              <a:buFont typeface="Arial" panose="020B0604020202020204" pitchFamily="34" charset="0"/>
              <a:buChar char="•"/>
            </a:pPr>
            <a:r>
              <a:rPr lang="en-US" baseline="0" dirty="0"/>
              <a:t>Relatively speaking that’s </a:t>
            </a:r>
            <a:r>
              <a:rPr lang="en-US" dirty="0"/>
              <a:t>2X the rate of individuals that experience unhealthy</a:t>
            </a:r>
            <a:r>
              <a:rPr lang="en-US" baseline="0" dirty="0"/>
              <a:t> substance use in comparison with individuals without a MH diagnosis. </a:t>
            </a:r>
          </a:p>
        </p:txBody>
      </p:sp>
      <p:sp>
        <p:nvSpPr>
          <p:cNvPr id="4" name="Slide Number Placeholder 3"/>
          <p:cNvSpPr>
            <a:spLocks noGrp="1"/>
          </p:cNvSpPr>
          <p:nvPr>
            <p:ph type="sldNum" sz="quarter" idx="5"/>
          </p:nvPr>
        </p:nvSpPr>
        <p:spPr/>
        <p:txBody>
          <a:bodyPr/>
          <a:lstStyle/>
          <a:p>
            <a:fld id="{E46CE084-93E8-46AE-85CF-BD6F37766E9E}" type="slidenum">
              <a:rPr lang="en-US" smtClean="0"/>
              <a:t>22</a:t>
            </a:fld>
            <a:endParaRPr lang="en-US"/>
          </a:p>
        </p:txBody>
      </p:sp>
    </p:spTree>
    <p:extLst>
      <p:ext uri="{BB962C8B-B14F-4D97-AF65-F5344CB8AC3E}">
        <p14:creationId xmlns:p14="http://schemas.microsoft.com/office/powerpoint/2010/main" val="3930320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We’ve talked a</a:t>
            </a:r>
            <a:r>
              <a:rPr lang="en-US" baseline="0" dirty="0"/>
              <a:t> little bit about the prevalence of unhealthy substance use, now l</a:t>
            </a:r>
            <a:r>
              <a:rPr lang="en-US" dirty="0"/>
              <a:t>et’s get a picture of the prevalence of unhealthy substance use and MH disorders</a:t>
            </a:r>
            <a:r>
              <a:rPr lang="en-US" baseline="0" dirty="0"/>
              <a:t> in the US.</a:t>
            </a:r>
          </a:p>
          <a:p>
            <a:pPr marL="171450" indent="-171450">
              <a:buFont typeface="Arial" panose="020B0604020202020204" pitchFamily="34" charset="0"/>
              <a:buChar char="•"/>
            </a:pPr>
            <a:r>
              <a:rPr lang="en-US" baseline="0" dirty="0"/>
              <a:t>This data if from The</a:t>
            </a:r>
            <a:r>
              <a:rPr lang="en-US" sz="1200" b="0" i="0" u="none" strike="noStrike" kern="1200" baseline="0" dirty="0">
                <a:solidFill>
                  <a:schemeClr val="tx1"/>
                </a:solidFill>
                <a:latin typeface="+mn-lt"/>
                <a:ea typeface="+mn-ea"/>
                <a:cs typeface="+mn-cs"/>
              </a:rPr>
              <a:t> Center for Behavioral Health Statistics and Quality (CBHSQ) in the Substance Abuse and Mental Health Services Administration(SAMHSA) which works to collects, analyzes, and disseminates critical public health data.</a:t>
            </a:r>
            <a:endParaRPr lang="en-US" baseline="0" dirty="0"/>
          </a:p>
          <a:p>
            <a:pPr marL="171450" indent="-171450">
              <a:buFont typeface="Arial" panose="020B0604020202020204" pitchFamily="34" charset="0"/>
              <a:buChar char="•"/>
            </a:pPr>
            <a:r>
              <a:rPr lang="en-US" baseline="0" dirty="0"/>
              <a:t>This information is from a 2013 report. </a:t>
            </a:r>
          </a:p>
          <a:p>
            <a:pPr marL="171450" indent="-171450">
              <a:buFont typeface="Arial" panose="020B0604020202020204" pitchFamily="34" charset="0"/>
              <a:buChar char="•"/>
            </a:pPr>
            <a:r>
              <a:rPr lang="en-US" baseline="0" dirty="0"/>
              <a:t>There are 7.7 million Americans living with SUD and MH disorders. This is a little more than 3% of all adults. </a:t>
            </a:r>
          </a:p>
          <a:p>
            <a:pPr marL="171450" indent="-171450">
              <a:buFont typeface="Arial" panose="020B0604020202020204" pitchFamily="34" charset="0"/>
              <a:buChar char="•"/>
            </a:pPr>
            <a:r>
              <a:rPr lang="en-US" baseline="0" dirty="0"/>
              <a:t>How does this information translate to your practice? </a:t>
            </a:r>
          </a:p>
        </p:txBody>
      </p:sp>
      <p:sp>
        <p:nvSpPr>
          <p:cNvPr id="4" name="Slide Number Placeholder 3"/>
          <p:cNvSpPr>
            <a:spLocks noGrp="1"/>
          </p:cNvSpPr>
          <p:nvPr>
            <p:ph type="sldNum" sz="quarter" idx="5"/>
          </p:nvPr>
        </p:nvSpPr>
        <p:spPr/>
        <p:txBody>
          <a:bodyPr/>
          <a:lstStyle/>
          <a:p>
            <a:fld id="{E46CE084-93E8-46AE-85CF-BD6F37766E9E}" type="slidenum">
              <a:rPr lang="en-US" smtClean="0"/>
              <a:t>24</a:t>
            </a:fld>
            <a:endParaRPr lang="en-US"/>
          </a:p>
        </p:txBody>
      </p:sp>
    </p:spTree>
    <p:extLst>
      <p:ext uri="{BB962C8B-B14F-4D97-AF65-F5344CB8AC3E}">
        <p14:creationId xmlns:p14="http://schemas.microsoft.com/office/powerpoint/2010/main" val="711530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altLang="en-US" dirty="0">
                <a:latin typeface="Arial" panose="020B0604020202020204" pitchFamily="34" charset="0"/>
              </a:rPr>
              <a:t>There</a:t>
            </a:r>
            <a:r>
              <a:rPr lang="en-US" altLang="en-US" baseline="0" dirty="0">
                <a:latin typeface="Arial" panose="020B0604020202020204" pitchFamily="34" charset="0"/>
              </a:rPr>
              <a:t> has been over 40 years of research on SBIRT and it’s been found to work best in the primary care setting among individuals with lower severity (risky) drinking. In these patients, SBIRT has been effective in r</a:t>
            </a:r>
            <a:r>
              <a:rPr lang="en-US" altLang="en-US" dirty="0">
                <a:latin typeface="Arial" panose="020B0604020202020204" pitchFamily="34" charset="0"/>
              </a:rPr>
              <a:t>educe alcohol use</a:t>
            </a:r>
            <a:r>
              <a:rPr lang="en-US" altLang="en-US" baseline="0" dirty="0">
                <a:latin typeface="Arial" panose="020B0604020202020204" pitchFamily="34" charset="0"/>
              </a:rPr>
              <a:t> (such as </a:t>
            </a:r>
            <a:r>
              <a:rPr lang="en-US" altLang="en-US" dirty="0">
                <a:latin typeface="Arial" panose="020B0604020202020204" pitchFamily="34" charset="0"/>
              </a:rPr>
              <a:t>reduce weekly alcohol consumption by 13-34%), reduce binge drinking episodes and improve adherence to recommended limits.</a:t>
            </a:r>
            <a:r>
              <a:rPr lang="en-US" altLang="en-US" baseline="0" dirty="0">
                <a:latin typeface="Arial" panose="020B0604020202020204" pitchFamily="34" charset="0"/>
              </a:rPr>
              <a:t> </a:t>
            </a:r>
          </a:p>
          <a:p>
            <a:pPr marL="171450" indent="-171450" eaLnBrk="1" hangingPunct="1">
              <a:buFont typeface="Arial" panose="020B0604020202020204" pitchFamily="34" charset="0"/>
              <a:buChar char="•"/>
            </a:pPr>
            <a:r>
              <a:rPr lang="en-US" altLang="en-US" baseline="0" dirty="0">
                <a:latin typeface="Arial" panose="020B0604020202020204" pitchFamily="34" charset="0"/>
              </a:rPr>
              <a:t>SBIRT also may increase the percentage of patients who enter specialized care and decrease the days they are in the hospital. </a:t>
            </a:r>
          </a:p>
          <a:p>
            <a:pPr marL="171450" indent="-171450" eaLnBrk="1" hangingPunct="1">
              <a:buFont typeface="Arial" panose="020B0604020202020204" pitchFamily="34" charset="0"/>
              <a:buChar char="•"/>
            </a:pPr>
            <a:r>
              <a:rPr lang="en-US" altLang="en-US" baseline="0" dirty="0">
                <a:latin typeface="Arial" panose="020B0604020202020204" pitchFamily="34" charset="0"/>
              </a:rPr>
              <a:t>Ongoing research is understand how SBIRT works for drug use and other severities &amp; settings (adolescents) is ongoing.</a:t>
            </a:r>
          </a:p>
          <a:p>
            <a:pPr marL="628650" lvl="1" indent="-171450" eaLnBrk="1" hangingPunct="1">
              <a:buFont typeface="Arial" panose="020B0604020202020204" pitchFamily="34" charset="0"/>
              <a:buChar char="•"/>
            </a:pPr>
            <a:r>
              <a:rPr lang="en-US" altLang="en-US" baseline="0" dirty="0">
                <a:latin typeface="Arial" panose="020B0604020202020204" pitchFamily="34" charset="0"/>
              </a:rPr>
              <a:t> Recently there has been some randomized controlled trials (gold standard for research) that have demonstrated SBIRT was not effective to decrease drug use in a primary care setting, but research is ongoing to understand that.</a:t>
            </a:r>
          </a:p>
        </p:txBody>
      </p:sp>
      <p:sp>
        <p:nvSpPr>
          <p:cNvPr id="4" name="Slide Number Placeholder 3"/>
          <p:cNvSpPr>
            <a:spLocks noGrp="1"/>
          </p:cNvSpPr>
          <p:nvPr>
            <p:ph type="sldNum" sz="quarter" idx="5"/>
          </p:nvPr>
        </p:nvSpPr>
        <p:spPr/>
        <p:txBody>
          <a:bodyPr/>
          <a:lstStyle/>
          <a:p>
            <a:fld id="{E46CE084-93E8-46AE-85CF-BD6F37766E9E}" type="slidenum">
              <a:rPr lang="en-US" smtClean="0"/>
              <a:t>25</a:t>
            </a:fld>
            <a:endParaRPr lang="en-US"/>
          </a:p>
        </p:txBody>
      </p:sp>
    </p:spTree>
    <p:extLst>
      <p:ext uri="{BB962C8B-B14F-4D97-AF65-F5344CB8AC3E}">
        <p14:creationId xmlns:p14="http://schemas.microsoft.com/office/powerpoint/2010/main" val="56867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a:t>The goals of SBIRT are to screen</a:t>
            </a:r>
            <a:r>
              <a:rPr lang="en-US" baseline="0" dirty="0"/>
              <a:t> everyone and provide appropriate feedback whenever someone is falling on the spectrum. </a:t>
            </a:r>
          </a:p>
          <a:p>
            <a:pPr marL="628650" lvl="1" indent="-171450">
              <a:spcBef>
                <a:spcPct val="0"/>
              </a:spcBef>
              <a:buFont typeface="Arial" panose="020B0604020202020204" pitchFamily="34" charset="0"/>
              <a:buChar char="•"/>
            </a:pPr>
            <a:r>
              <a:rPr lang="en-US" baseline="0" dirty="0"/>
              <a:t>One of SBIRT’s main focuses is to identify </a:t>
            </a:r>
            <a:r>
              <a:rPr lang="en-US" b="1" baseline="0" dirty="0"/>
              <a:t>low/no risk individuals </a:t>
            </a:r>
            <a:r>
              <a:rPr lang="en-US" b="0" baseline="0" dirty="0"/>
              <a:t>and </a:t>
            </a:r>
            <a:r>
              <a:rPr lang="en-US" baseline="0" dirty="0"/>
              <a:t>continue to provide education about the risks associated with alcohol or other behaviors. Additionally, promoting the health norms and affirming the choices these individuals are making. </a:t>
            </a:r>
          </a:p>
          <a:p>
            <a:pPr marL="628650" lvl="1" indent="-171450">
              <a:spcBef>
                <a:spcPct val="0"/>
              </a:spcBef>
              <a:buFont typeface="Arial" panose="020B0604020202020204" pitchFamily="34" charset="0"/>
              <a:buChar char="•"/>
            </a:pPr>
            <a:r>
              <a:rPr lang="en-US" b="1" baseline="0" dirty="0"/>
              <a:t>Risky use </a:t>
            </a:r>
            <a:r>
              <a:rPr lang="en-US" baseline="0" dirty="0"/>
              <a:t>is another  opportunity for SBIRT to provide education about alcohol or other substances, including negative health and safety consequences, in an effort to prevent the progression of the disease. </a:t>
            </a:r>
          </a:p>
          <a:p>
            <a:pPr marL="628650" lvl="1" indent="-171450">
              <a:spcBef>
                <a:spcPct val="0"/>
              </a:spcBef>
              <a:buFont typeface="Arial" panose="020B0604020202020204" pitchFamily="34" charset="0"/>
              <a:buChar char="•"/>
            </a:pPr>
            <a:r>
              <a:rPr lang="en-US" baseline="0" dirty="0"/>
              <a:t>Individuals with </a:t>
            </a:r>
            <a:r>
              <a:rPr lang="en-US" b="1" baseline="0" dirty="0"/>
              <a:t>addiction</a:t>
            </a:r>
            <a:r>
              <a:rPr lang="en-US" baseline="0" dirty="0"/>
              <a:t> (substance use disorders) may need treatment or specialty treatment. </a:t>
            </a:r>
            <a:endParaRPr lang="en-US" dirty="0"/>
          </a:p>
        </p:txBody>
      </p:sp>
      <p:sp>
        <p:nvSpPr>
          <p:cNvPr id="3584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5A0D886-FD69-4757-8740-C6190B1110AA}" type="slidenum">
              <a:rPr lang="en-US" sz="1200"/>
              <a:pPr algn="r"/>
              <a:t>26</a:t>
            </a:fld>
            <a:endParaRPr lang="en-US" sz="1200"/>
          </a:p>
        </p:txBody>
      </p:sp>
    </p:spTree>
    <p:extLst>
      <p:ext uri="{BB962C8B-B14F-4D97-AF65-F5344CB8AC3E}">
        <p14:creationId xmlns:p14="http://schemas.microsoft.com/office/powerpoint/2010/main" val="416727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6D66A1-B4BF-4B39-A624-7A1F7C301F80}" type="slidenum">
              <a:rPr lang="en-US" smtClean="0"/>
              <a:t>27</a:t>
            </a:fld>
            <a:endParaRPr lang="en-US"/>
          </a:p>
        </p:txBody>
      </p:sp>
    </p:spTree>
    <p:extLst>
      <p:ext uri="{BB962C8B-B14F-4D97-AF65-F5344CB8AC3E}">
        <p14:creationId xmlns:p14="http://schemas.microsoft.com/office/powerpoint/2010/main" val="3083175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0" dirty="0"/>
              <a:t>SBIRT is unique, informed and generalizable. </a:t>
            </a:r>
            <a:r>
              <a:rPr lang="en-US" sz="1200" kern="0" baseline="0" dirty="0"/>
              <a:t> </a:t>
            </a:r>
          </a:p>
          <a:p>
            <a:pPr marL="171450" indent="-171450">
              <a:buFont typeface="Arial" panose="020B0604020202020204" pitchFamily="34" charset="0"/>
              <a:buChar char="•"/>
            </a:pPr>
            <a:r>
              <a:rPr lang="en-US" sz="1200" kern="0" baseline="0" dirty="0"/>
              <a:t>It’s main goal is to identify unhealthy behaviors, which can extend beyond SU. </a:t>
            </a:r>
          </a:p>
          <a:p>
            <a:pPr marL="171450" indent="-171450">
              <a:buFont typeface="Arial" panose="020B0604020202020204" pitchFamily="34" charset="0"/>
              <a:buChar char="•"/>
            </a:pPr>
            <a:r>
              <a:rPr lang="en-US" sz="1200" kern="0" baseline="0" dirty="0"/>
              <a:t>It provides a language to discuss risks and work with patients, </a:t>
            </a:r>
          </a:p>
          <a:p>
            <a:pPr marL="171450" indent="-171450">
              <a:buFont typeface="Arial" panose="020B0604020202020204" pitchFamily="34" charset="0"/>
              <a:buChar char="•"/>
            </a:pPr>
            <a:r>
              <a:rPr lang="en-US" sz="1200" kern="0" baseline="0" dirty="0"/>
              <a:t>The language of SBIRT is key! </a:t>
            </a:r>
          </a:p>
          <a:p>
            <a:pPr marL="628650" lvl="1" indent="-171450">
              <a:buFont typeface="Arial" panose="020B0604020202020204" pitchFamily="34" charset="0"/>
              <a:buChar char="•"/>
            </a:pPr>
            <a:r>
              <a:rPr lang="en-US" sz="1200" kern="0" baseline="0" dirty="0"/>
              <a:t>Lee and I will talk about this more, but this is the critical tool. </a:t>
            </a:r>
          </a:p>
          <a:p>
            <a:pPr marL="628650" lvl="1" indent="-171450">
              <a:buFont typeface="Arial" panose="020B0604020202020204" pitchFamily="34" charset="0"/>
              <a:buChar char="•"/>
            </a:pPr>
            <a:r>
              <a:rPr lang="en-US" sz="1200" kern="0" baseline="0" dirty="0"/>
              <a:t>It provides you, the clinician, with non-judgmental, open-ended and goal oriented ways to talk with your patients. </a:t>
            </a:r>
          </a:p>
          <a:p>
            <a:pPr marL="171450" lvl="0" indent="-171450">
              <a:buFont typeface="Arial" panose="020B0604020202020204" pitchFamily="34" charset="0"/>
              <a:buChar char="•"/>
            </a:pPr>
            <a:r>
              <a:rPr lang="en-US" sz="1200" kern="0" baseline="0" dirty="0"/>
              <a:t>These behaviors extend beyond SUDs including med compliance, diet &amp; exercise, self-care, trauma, behavioral health, and working to provide the </a:t>
            </a:r>
            <a:r>
              <a:rPr lang="en-US" sz="1200" kern="0" baseline="0" dirty="0" err="1"/>
              <a:t>pt</a:t>
            </a:r>
            <a:r>
              <a:rPr lang="en-US" sz="1200" kern="0" baseline="0" dirty="0"/>
              <a:t> with a holistic picture of healthy behaviors.</a:t>
            </a:r>
          </a:p>
        </p:txBody>
      </p:sp>
      <p:sp>
        <p:nvSpPr>
          <p:cNvPr id="4" name="Slide Number Placeholder 3"/>
          <p:cNvSpPr>
            <a:spLocks noGrp="1"/>
          </p:cNvSpPr>
          <p:nvPr>
            <p:ph type="sldNum" sz="quarter" idx="5"/>
          </p:nvPr>
        </p:nvSpPr>
        <p:spPr/>
        <p:txBody>
          <a:bodyPr/>
          <a:lstStyle/>
          <a:p>
            <a:fld id="{E46CE084-93E8-46AE-85CF-BD6F37766E9E}" type="slidenum">
              <a:rPr lang="en-US" smtClean="0"/>
              <a:t>28</a:t>
            </a:fld>
            <a:endParaRPr lang="en-US"/>
          </a:p>
        </p:txBody>
      </p:sp>
    </p:spTree>
    <p:extLst>
      <p:ext uri="{BB962C8B-B14F-4D97-AF65-F5344CB8AC3E}">
        <p14:creationId xmlns:p14="http://schemas.microsoft.com/office/powerpoint/2010/main" val="3123299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Depending</a:t>
            </a:r>
            <a:r>
              <a:rPr lang="en-US" baseline="0" dirty="0"/>
              <a:t> on a patient’s use/severity/ family hx/previous medical history, etc. SU can lead to a variety of health consequences from hypertension to overdose, etc. </a:t>
            </a:r>
          </a:p>
          <a:p>
            <a:pPr marL="465887" indent="-465887">
              <a:buFont typeface="Arial" panose="020B0604020202020204" pitchFamily="34" charset="0"/>
              <a:buChar char="•"/>
              <a:defRPr/>
            </a:pPr>
            <a:r>
              <a:rPr lang="en-US" sz="4900" dirty="0"/>
              <a:t>SBIRT provides an opportunity for providers to take proactive measures </a:t>
            </a:r>
            <a:r>
              <a:rPr lang="en-US" sz="4900" b="1" u="sng" dirty="0"/>
              <a:t>with patients </a:t>
            </a:r>
            <a:r>
              <a:rPr lang="en-US" sz="4900" dirty="0"/>
              <a:t>who may be engaged in risky use of substances, but are not currently seeking or in need of specialty treatment. </a:t>
            </a:r>
          </a:p>
          <a:p>
            <a:pPr marL="465887" indent="-465887">
              <a:buFont typeface="Arial" panose="020B0604020202020204" pitchFamily="34" charset="0"/>
              <a:buChar char="•"/>
              <a:defRPr/>
            </a:pPr>
            <a:r>
              <a:rPr lang="en-US" sz="4900" dirty="0"/>
              <a:t>Substance use can exacerbate or impact other medical conditions. Depression for example, is something for which alcohol may serve a purpose to “self-mediate” or help an individual control the symptoms that they don’t want to sit with. </a:t>
            </a:r>
          </a:p>
          <a:p>
            <a:pPr>
              <a:lnSpc>
                <a:spcPct val="80000"/>
              </a:lnSpc>
              <a:spcBef>
                <a:spcPct val="0"/>
              </a:spcBef>
            </a:pPr>
            <a:endParaRPr lang="en-US" altLang="ja-JP" dirty="0">
              <a:cs typeface="ＭＳ Ｐゴシック"/>
            </a:endParaRPr>
          </a:p>
          <a:p>
            <a:pPr>
              <a:lnSpc>
                <a:spcPct val="80000"/>
              </a:lnSpc>
              <a:spcBef>
                <a:spcPct val="0"/>
              </a:spcBef>
            </a:pPr>
            <a:r>
              <a:rPr lang="en-US" altLang="ja-JP" dirty="0">
                <a:cs typeface="ＭＳ Ｐゴシック"/>
              </a:rPr>
              <a:t>From </a:t>
            </a:r>
            <a:r>
              <a:rPr lang="en-US" altLang="ja-JP" dirty="0" err="1">
                <a:cs typeface="ＭＳ Ｐゴシック"/>
              </a:rPr>
              <a:t>Lasser</a:t>
            </a:r>
            <a:r>
              <a:rPr lang="en-US" altLang="ja-JP" dirty="0">
                <a:cs typeface="ＭＳ Ｐゴシック"/>
              </a:rPr>
              <a:t> et al: </a:t>
            </a:r>
          </a:p>
          <a:p>
            <a:pPr marL="174708" indent="-174708">
              <a:buFont typeface="Arial" panose="020B0604020202020204" pitchFamily="34" charset="0"/>
              <a:buChar char="•"/>
            </a:pPr>
            <a:r>
              <a:rPr lang="en-US" dirty="0"/>
              <a:t>Women with unhealthy substance use are less likely to receive mammograms than women without unhealthy substance use.</a:t>
            </a:r>
          </a:p>
          <a:p>
            <a:pPr marL="174708" indent="-174708">
              <a:buFont typeface="Arial" panose="020B0604020202020204" pitchFamily="34" charset="0"/>
              <a:buChar char="•"/>
            </a:pPr>
            <a:r>
              <a:rPr lang="en-US" dirty="0"/>
              <a:t>Persons with unhealthy substance use are less likely to receive flu vaccination than persons without unhealthy substance use.</a:t>
            </a:r>
          </a:p>
          <a:p>
            <a:pPr marL="174708" indent="-174708">
              <a:buFont typeface="Arial" panose="020B0604020202020204" pitchFamily="34" charset="0"/>
              <a:buChar char="•"/>
            </a:pPr>
            <a:r>
              <a:rPr lang="en-US" dirty="0"/>
              <a:t>Unhealthy substance use is not a risk factor for not receiving cervical or colorectal cancer screening.</a:t>
            </a:r>
          </a:p>
          <a:p>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29</a:t>
            </a:fld>
            <a:endParaRPr lang="en-US"/>
          </a:p>
        </p:txBody>
      </p:sp>
    </p:spTree>
    <p:extLst>
      <p:ext uri="{BB962C8B-B14F-4D97-AF65-F5344CB8AC3E}">
        <p14:creationId xmlns:p14="http://schemas.microsoft.com/office/powerpoint/2010/main" val="184613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RISBIRT  </a:t>
            </a:r>
            <a:r>
              <a:rPr lang="en-US" altLang="en-US" dirty="0">
                <a:latin typeface="Arial" panose="020B0604020202020204" pitchFamily="34" charset="0"/>
              </a:rPr>
              <a:t>works with a variety of healthcare orgs, to train and prepare sites for SBIRT implementation.  including OB GYN depts., primary care sites, ED’s, CHC’s, school nurses, housing sites for elderly, etc.</a:t>
            </a:r>
          </a:p>
          <a:p>
            <a:endParaRPr lang="en-US" altLang="en-US" dirty="0">
              <a:latin typeface="Arial" panose="020B0604020202020204" pitchFamily="34" charset="0"/>
            </a:endParaRPr>
          </a:p>
          <a:p>
            <a:r>
              <a:rPr lang="en-US" altLang="en-US" dirty="0">
                <a:latin typeface="Arial" panose="020B0604020202020204" pitchFamily="34" charset="0"/>
              </a:rPr>
              <a:t>The MASS Clearing house has many great pt. education materials that you can order for free. Includes the SBIRT toolkit, as well as toolkits for screening adolescents and women of child bearing age.</a:t>
            </a: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AA27644-F2A4-4372-B2F3-E2AEECE0340C}" type="slidenum">
              <a:rPr lang="en-US" altLang="en-US" smtClean="0">
                <a:latin typeface="Arial" panose="020B0604020202020204" pitchFamily="34" charset="0"/>
              </a:rPr>
              <a:pPr eaLnBrk="1" hangingPunct="1">
                <a:spcBef>
                  <a:spcPct val="0"/>
                </a:spcBef>
              </a:pPr>
              <a:t>3</a:t>
            </a:fld>
            <a:endParaRPr lang="en-US" altLang="en-US">
              <a:latin typeface="Arial" panose="020B0604020202020204" pitchFamily="34" charset="0"/>
            </a:endParaRPr>
          </a:p>
        </p:txBody>
      </p:sp>
    </p:spTree>
    <p:extLst>
      <p:ext uri="{BB962C8B-B14F-4D97-AF65-F5344CB8AC3E}">
        <p14:creationId xmlns:p14="http://schemas.microsoft.com/office/powerpoint/2010/main" val="1276969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2018, an estimated 164.8 million people aged 12 or older used a substance (i.e., tobacco, alcohol, or an illicit drug) in the past month (</a:t>
            </a:r>
            <a:r>
              <a:rPr lang="en-US" sz="1200" b="0" i="0" u="sng" strike="noStrike" kern="1200" baseline="0" dirty="0" smtClean="0">
                <a:solidFill>
                  <a:schemeClr val="tx1"/>
                </a:solidFill>
                <a:latin typeface="+mn-lt"/>
                <a:ea typeface="+mn-ea"/>
                <a:cs typeface="+mn-cs"/>
              </a:rPr>
              <a:t>Figure 1</a:t>
            </a:r>
            <a:r>
              <a:rPr lang="en-US" sz="1200" b="0" i="0" u="none" strike="noStrike" kern="1200" baseline="0" dirty="0" smtClean="0">
                <a:solidFill>
                  <a:schemeClr val="tx1"/>
                </a:solidFill>
                <a:latin typeface="+mn-lt"/>
                <a:ea typeface="+mn-ea"/>
                <a:cs typeface="+mn-cs"/>
              </a:rPr>
              <a:t>). This number of current substance users corresponds to 60.2 percent of the population. About 2 out of 5 people aged 12 or older (108.9 million, or 39.8 percent) did not use substances in the past month. The 164.8 million current substance users in 2018 include 139.8 million people who drank alcohol, 58.8 million people who used a tobacco product, and 31.9 million people who used an illicit drug (2018 DT 7.3). These numbers are not mutually exclusive because respondents could have used more than one type of substance (e.g., tobacco products and alcohol) in the past month. </a:t>
            </a:r>
          </a:p>
          <a:p>
            <a:r>
              <a:rPr lang="en-US" sz="1200" b="0" i="0" u="none" strike="noStrike" kern="1200" baseline="0" dirty="0" smtClean="0">
                <a:solidFill>
                  <a:schemeClr val="tx1"/>
                </a:solidFill>
                <a:latin typeface="+mn-lt"/>
                <a:ea typeface="+mn-ea"/>
                <a:cs typeface="+mn-cs"/>
              </a:rPr>
              <a:t>Although about half of the people aged 12 or older (51.1 percent) drank alcohol in the past month and 1 in 5 (21.5 percent) used a tobacco product, use of illicit drugs was less common (</a:t>
            </a:r>
            <a:r>
              <a:rPr lang="en-US" sz="1200" b="0" i="0" u="sng" strike="noStrike" kern="1200" baseline="0" dirty="0" smtClean="0">
                <a:solidFill>
                  <a:schemeClr val="tx1"/>
                </a:solidFill>
                <a:latin typeface="+mn-lt"/>
                <a:ea typeface="+mn-ea"/>
                <a:cs typeface="+mn-cs"/>
              </a:rPr>
              <a:t>Table A.1B</a:t>
            </a:r>
            <a:r>
              <a:rPr lang="en-US" sz="1200" b="0" i="0" u="none" strike="noStrike" kern="1200" baseline="0" dirty="0" smtClean="0">
                <a:solidFill>
                  <a:schemeClr val="tx1"/>
                </a:solidFill>
                <a:latin typeface="+mn-lt"/>
                <a:ea typeface="+mn-ea"/>
                <a:cs typeface="+mn-cs"/>
              </a:rPr>
              <a:t>). About 1 in 9 people aged 12 or older (11.7 percent) used an illicit drug in the past month.</a:t>
            </a:r>
            <a:endParaRPr lang="en-US" dirty="0"/>
          </a:p>
        </p:txBody>
      </p:sp>
      <p:sp>
        <p:nvSpPr>
          <p:cNvPr id="4" name="Slide Number Placeholder 3"/>
          <p:cNvSpPr>
            <a:spLocks noGrp="1"/>
          </p:cNvSpPr>
          <p:nvPr>
            <p:ph type="sldNum" sz="quarter" idx="10"/>
          </p:nvPr>
        </p:nvSpPr>
        <p:spPr/>
        <p:txBody>
          <a:bodyPr/>
          <a:lstStyle/>
          <a:p>
            <a:fld id="{E46CE084-93E8-46AE-85CF-BD6F37766E9E}" type="slidenum">
              <a:rPr lang="en-US" smtClean="0"/>
              <a:t>30</a:t>
            </a:fld>
            <a:endParaRPr lang="en-US"/>
          </a:p>
        </p:txBody>
      </p:sp>
    </p:spTree>
    <p:extLst>
      <p:ext uri="{BB962C8B-B14F-4D97-AF65-F5344CB8AC3E}">
        <p14:creationId xmlns:p14="http://schemas.microsoft.com/office/powerpoint/2010/main" val="3490434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kern="1200" dirty="0" smtClean="0">
                <a:solidFill>
                  <a:schemeClr val="tx1"/>
                </a:solidFill>
                <a:effectLst/>
                <a:latin typeface="+mn-lt"/>
                <a:ea typeface="+mn-ea"/>
                <a:cs typeface="+mn-cs"/>
              </a:rPr>
              <a:t>Binge drinking</a:t>
            </a:r>
            <a:r>
              <a:rPr lang="en-US" sz="1200" b="0" i="0" kern="1200" dirty="0" smtClean="0">
                <a:solidFill>
                  <a:schemeClr val="tx1"/>
                </a:solidFill>
                <a:effectLst/>
                <a:latin typeface="+mn-lt"/>
                <a:ea typeface="+mn-ea"/>
                <a:cs typeface="+mn-cs"/>
              </a:rPr>
              <a:t> involves taking in a specific amount of </a:t>
            </a:r>
            <a:r>
              <a:rPr lang="en-US" sz="1200" b="1" i="0" kern="1200" dirty="0" smtClean="0">
                <a:solidFill>
                  <a:schemeClr val="tx1"/>
                </a:solidFill>
                <a:effectLst/>
                <a:latin typeface="+mn-lt"/>
                <a:ea typeface="+mn-ea"/>
                <a:cs typeface="+mn-cs"/>
              </a:rPr>
              <a:t>alcohol</a:t>
            </a:r>
            <a:r>
              <a:rPr lang="en-US" sz="1200" b="0" i="0" kern="1200" dirty="0" smtClean="0">
                <a:solidFill>
                  <a:schemeClr val="tx1"/>
                </a:solidFill>
                <a:effectLst/>
                <a:latin typeface="+mn-lt"/>
                <a:ea typeface="+mn-ea"/>
                <a:cs typeface="+mn-cs"/>
              </a:rPr>
              <a:t> during a short timespan. According to the National Institute on </a:t>
            </a:r>
            <a:r>
              <a:rPr lang="en-US" sz="1200" b="1" i="0" kern="1200" dirty="0" smtClean="0">
                <a:solidFill>
                  <a:schemeClr val="tx1"/>
                </a:solidFill>
                <a:effectLst/>
                <a:latin typeface="+mn-lt"/>
                <a:ea typeface="+mn-ea"/>
                <a:cs typeface="+mn-cs"/>
              </a:rPr>
              <a:t>Alcohol</a:t>
            </a:r>
            <a:r>
              <a:rPr lang="en-US" sz="1200" b="0" i="0" kern="1200" dirty="0" smtClean="0">
                <a:solidFill>
                  <a:schemeClr val="tx1"/>
                </a:solidFill>
                <a:effectLst/>
                <a:latin typeface="+mn-lt"/>
                <a:ea typeface="+mn-ea"/>
                <a:cs typeface="+mn-cs"/>
              </a:rPr>
              <a:t> Abuse and </a:t>
            </a:r>
            <a:r>
              <a:rPr lang="en-US" sz="1200" b="1" i="0" kern="1200" dirty="0" smtClean="0">
                <a:solidFill>
                  <a:schemeClr val="tx1"/>
                </a:solidFill>
                <a:effectLst/>
                <a:latin typeface="+mn-lt"/>
                <a:ea typeface="+mn-ea"/>
                <a:cs typeface="+mn-cs"/>
              </a:rPr>
              <a:t>Alcoholism</a:t>
            </a:r>
            <a:r>
              <a:rPr lang="en-US" sz="1200" b="0" i="0" kern="1200" dirty="0" smtClean="0">
                <a:solidFill>
                  <a:schemeClr val="tx1"/>
                </a:solidFill>
                <a:effectLst/>
                <a:latin typeface="+mn-lt"/>
                <a:ea typeface="+mn-ea"/>
                <a:cs typeface="+mn-cs"/>
              </a:rPr>
              <a:t> (NIAAA), men who take in five drinks in about two hours are </a:t>
            </a:r>
            <a:r>
              <a:rPr lang="en-US" sz="1200" b="1" i="0" kern="1200" dirty="0" smtClean="0">
                <a:solidFill>
                  <a:schemeClr val="tx1"/>
                </a:solidFill>
                <a:effectLst/>
                <a:latin typeface="+mn-lt"/>
                <a:ea typeface="+mn-ea"/>
                <a:cs typeface="+mn-cs"/>
              </a:rPr>
              <a:t>binge drinking</a:t>
            </a:r>
            <a:r>
              <a:rPr lang="en-US" sz="1200" b="0" i="0" kern="1200" dirty="0" smtClean="0">
                <a:solidFill>
                  <a:schemeClr val="tx1"/>
                </a:solidFill>
                <a:effectLst/>
                <a:latin typeface="+mn-lt"/>
                <a:ea typeface="+mn-ea"/>
                <a:cs typeface="+mn-cs"/>
              </a:rPr>
              <a:t>, as are women who take in four drinks in about two hours</a:t>
            </a:r>
          </a:p>
          <a:p>
            <a:endParaRPr lang="en-US" sz="1200" b="0" i="0" u="none" strike="noStrike" kern="1200" baseline="0" dirty="0" smtClean="0">
              <a:solidFill>
                <a:schemeClr val="tx1"/>
              </a:solidFill>
              <a:effectLst/>
              <a:latin typeface="+mn-lt"/>
              <a:ea typeface="+mn-ea"/>
              <a:cs typeface="+mn-cs"/>
            </a:endParaRPr>
          </a:p>
          <a:p>
            <a:r>
              <a:rPr lang="en-US" sz="1200" b="1" i="0" u="none" strike="noStrike" kern="1200" baseline="0" dirty="0" smtClean="0">
                <a:solidFill>
                  <a:schemeClr val="tx1"/>
                </a:solidFill>
                <a:latin typeface="+mn-lt"/>
                <a:ea typeface="+mn-ea"/>
                <a:cs typeface="+mn-cs"/>
              </a:rPr>
              <a:t>Figure 6. Current, Binge, and Heavy Alcohol Use among People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Aged 18 to 25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2018, an estimated 55.1 percent of young adults aged 18 to 25 were current alcohol users (</a:t>
            </a:r>
            <a:r>
              <a:rPr lang="en-US" sz="1200" b="0" i="0" u="sng" strike="noStrike" kern="1200" baseline="0" dirty="0" smtClean="0">
                <a:solidFill>
                  <a:schemeClr val="tx1"/>
                </a:solidFill>
                <a:latin typeface="+mn-lt"/>
                <a:ea typeface="+mn-ea"/>
                <a:cs typeface="+mn-cs"/>
              </a:rPr>
              <a:t>Figure 7</a:t>
            </a:r>
            <a:r>
              <a:rPr lang="en-US" sz="1200" b="0" i="0" u="none" strike="noStrike" kern="1200" baseline="0" dirty="0" smtClean="0">
                <a:solidFill>
                  <a:schemeClr val="tx1"/>
                </a:solidFill>
                <a:latin typeface="+mn-lt"/>
                <a:ea typeface="+mn-ea"/>
                <a:cs typeface="+mn-cs"/>
              </a:rPr>
              <a:t>), which corresponds to about 18.8 million young adults. The percentage of young adults in 2018 who drank alcohol in the past month was lower than the percentages in 2002 through 2016, but it was similar to the percentage in 2017. In addition, more than half of young adults were current alcohol users in each year from 2002 to 2018 (ranging from 55.1 to 62.0 percent). </a:t>
            </a:r>
            <a:endParaRPr lang="en-US" dirty="0"/>
          </a:p>
        </p:txBody>
      </p:sp>
      <p:sp>
        <p:nvSpPr>
          <p:cNvPr id="4" name="Slide Number Placeholder 3"/>
          <p:cNvSpPr>
            <a:spLocks noGrp="1"/>
          </p:cNvSpPr>
          <p:nvPr>
            <p:ph type="sldNum" sz="quarter" idx="10"/>
          </p:nvPr>
        </p:nvSpPr>
        <p:spPr/>
        <p:txBody>
          <a:bodyPr/>
          <a:lstStyle/>
          <a:p>
            <a:fld id="{E46CE084-93E8-46AE-85CF-BD6F37766E9E}" type="slidenum">
              <a:rPr lang="en-US" smtClean="0"/>
              <a:t>31</a:t>
            </a:fld>
            <a:endParaRPr lang="en-US"/>
          </a:p>
        </p:txBody>
      </p:sp>
    </p:spTree>
    <p:extLst>
      <p:ext uri="{BB962C8B-B14F-4D97-AF65-F5344CB8AC3E}">
        <p14:creationId xmlns:p14="http://schemas.microsoft.com/office/powerpoint/2010/main" val="656164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538">
              <a:spcBef>
                <a:spcPct val="0"/>
              </a:spcBef>
            </a:pPr>
            <a:r>
              <a:rPr lang="en-US" dirty="0">
                <a:latin typeface="Arial" charset="0"/>
              </a:rPr>
              <a:t>Often times the pre-screen and the screener is done as part of another survey – like a wellness questionnaire. </a:t>
            </a:r>
          </a:p>
          <a:p>
            <a:pPr defTabSz="928538">
              <a:spcBef>
                <a:spcPct val="0"/>
              </a:spcBef>
            </a:pPr>
            <a:r>
              <a:rPr lang="en-US" dirty="0">
                <a:latin typeface="Arial" charset="0"/>
              </a:rPr>
              <a:t>The slide has changed so it was not </a:t>
            </a:r>
            <a:r>
              <a:rPr lang="en-US" dirty="0"/>
              <a:t>inconsistent in that it reports </a:t>
            </a:r>
            <a:r>
              <a:rPr lang="en-US" dirty="0" err="1"/>
              <a:t>sens.</a:t>
            </a:r>
            <a:r>
              <a:rPr lang="en-US" dirty="0"/>
              <a:t> and spec for drug DISORDER which includes abuse dependence. But </a:t>
            </a:r>
            <a:r>
              <a:rPr lang="en-US" dirty="0" err="1"/>
              <a:t>sens</a:t>
            </a:r>
            <a:r>
              <a:rPr lang="en-US" dirty="0"/>
              <a:t> spec for unhealthy alcohol which includes use plus disorder (risky use actually.  What should appear in the slides for drug is 92.9 and whatever the spec for use is. Drug use is the equivalents of unhealthy alcohol. (rich) </a:t>
            </a:r>
            <a:br>
              <a:rPr lang="en-US" dirty="0"/>
            </a:br>
            <a:endParaRPr lang="en-US" dirty="0">
              <a:latin typeface="Arial" charset="0"/>
            </a:endParaRPr>
          </a:p>
          <a:p>
            <a:pPr defTabSz="928538">
              <a:spcBef>
                <a:spcPct val="0"/>
              </a:spcBef>
            </a:pPr>
            <a:r>
              <a:rPr lang="en-US" i="1" dirty="0"/>
              <a:t>-Sensitivity= If a person has a disease, how often will the test be positive (true positive rate)? </a:t>
            </a:r>
            <a:br>
              <a:rPr lang="en-US" i="1" dirty="0"/>
            </a:br>
            <a:r>
              <a:rPr lang="en-US" i="1" dirty="0"/>
              <a:t>Put another way, if the test is highly sensitive and the test result is negative you can be nearly certain that they don’t have disease. </a:t>
            </a:r>
            <a:br>
              <a:rPr lang="en-US" i="1" dirty="0"/>
            </a:br>
            <a:endParaRPr lang="en-US" i="1" dirty="0"/>
          </a:p>
          <a:p>
            <a:pPr defTabSz="928538">
              <a:spcBef>
                <a:spcPct val="0"/>
              </a:spcBef>
            </a:pPr>
            <a:r>
              <a:rPr lang="en-US" i="1" dirty="0"/>
              <a:t>-Specificity= If a person does not have the disease how often will the test be negative (true negative rate)?In other terms, if the test result for a highly specific test is positive you can be nearly certain that they actually have the disease.</a:t>
            </a:r>
            <a:endParaRPr lang="en-US" dirty="0">
              <a:latin typeface="Arial" charset="0"/>
            </a:endParaRPr>
          </a:p>
        </p:txBody>
      </p:sp>
      <p:sp>
        <p:nvSpPr>
          <p:cNvPr id="4" name="Slide Number Placeholder 3"/>
          <p:cNvSpPr>
            <a:spLocks noGrp="1"/>
          </p:cNvSpPr>
          <p:nvPr>
            <p:ph type="sldNum" sz="quarter" idx="5"/>
          </p:nvPr>
        </p:nvSpPr>
        <p:spPr/>
        <p:txBody>
          <a:bodyPr/>
          <a:lstStyle/>
          <a:p>
            <a:fld id="{E46CE084-93E8-46AE-85CF-BD6F37766E9E}" type="slidenum">
              <a:rPr lang="en-US" smtClean="0"/>
              <a:t>35</a:t>
            </a:fld>
            <a:endParaRPr lang="en-US"/>
          </a:p>
        </p:txBody>
      </p:sp>
    </p:spTree>
    <p:extLst>
      <p:ext uri="{BB962C8B-B14F-4D97-AF65-F5344CB8AC3E}">
        <p14:creationId xmlns:p14="http://schemas.microsoft.com/office/powerpoint/2010/main" val="2587090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ea typeface="ＭＳ Ｐゴシック" pitchFamily="-112" charset="-128"/>
              </a:rPr>
              <a:t>Lee</a:t>
            </a:r>
          </a:p>
          <a:p>
            <a:pPr eaLnBrk="1" hangingPunct="1">
              <a:spcBef>
                <a:spcPct val="0"/>
              </a:spcBef>
            </a:pPr>
            <a:r>
              <a:rPr lang="en-US" dirty="0">
                <a:ea typeface="ＭＳ Ｐゴシック" pitchFamily="-112" charset="-128"/>
              </a:rPr>
              <a:t>This diagram provides an illustration of how to match between level of risk and type of intervention.  However, clinical judgment should always be used and can override these recommended protocols.</a:t>
            </a:r>
          </a:p>
        </p:txBody>
      </p:sp>
      <p:sp>
        <p:nvSpPr>
          <p:cNvPr id="4" name="Slide Number Placeholder 3"/>
          <p:cNvSpPr>
            <a:spLocks noGrp="1"/>
          </p:cNvSpPr>
          <p:nvPr>
            <p:ph type="sldNum" sz="quarter" idx="5"/>
          </p:nvPr>
        </p:nvSpPr>
        <p:spPr/>
        <p:txBody>
          <a:bodyPr/>
          <a:lstStyle/>
          <a:p>
            <a:fld id="{E46CE084-93E8-46AE-85CF-BD6F37766E9E}" type="slidenum">
              <a:rPr lang="en-US" smtClean="0"/>
              <a:t>37</a:t>
            </a:fld>
            <a:endParaRPr lang="en-US"/>
          </a:p>
        </p:txBody>
      </p:sp>
    </p:spTree>
    <p:extLst>
      <p:ext uri="{BB962C8B-B14F-4D97-AF65-F5344CB8AC3E}">
        <p14:creationId xmlns:p14="http://schemas.microsoft.com/office/powerpoint/2010/main" val="946448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rPr>
              <a:t>Often times the pre-screen and the screener is done as part of another survey – like a wellness questionnaire. </a:t>
            </a:r>
          </a:p>
        </p:txBody>
      </p:sp>
      <p:sp>
        <p:nvSpPr>
          <p:cNvPr id="4" name="Slide Number Placeholder 3"/>
          <p:cNvSpPr>
            <a:spLocks noGrp="1"/>
          </p:cNvSpPr>
          <p:nvPr>
            <p:ph type="sldNum" sz="quarter" idx="5"/>
          </p:nvPr>
        </p:nvSpPr>
        <p:spPr/>
        <p:txBody>
          <a:bodyPr/>
          <a:lstStyle/>
          <a:p>
            <a:fld id="{E46CE084-93E8-46AE-85CF-BD6F37766E9E}" type="slidenum">
              <a:rPr lang="en-US" smtClean="0"/>
              <a:t>39</a:t>
            </a:fld>
            <a:endParaRPr lang="en-US"/>
          </a:p>
        </p:txBody>
      </p:sp>
    </p:spTree>
    <p:extLst>
      <p:ext uri="{BB962C8B-B14F-4D97-AF65-F5344CB8AC3E}">
        <p14:creationId xmlns:p14="http://schemas.microsoft.com/office/powerpoint/2010/main" val="1831271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112" charset="-128"/>
              </a:rPr>
              <a:t>Lee</a:t>
            </a:r>
          </a:p>
        </p:txBody>
      </p:sp>
      <p:sp>
        <p:nvSpPr>
          <p:cNvPr id="4" name="Slide Number Placeholder 3"/>
          <p:cNvSpPr>
            <a:spLocks noGrp="1"/>
          </p:cNvSpPr>
          <p:nvPr>
            <p:ph type="sldNum" sz="quarter" idx="5"/>
          </p:nvPr>
        </p:nvSpPr>
        <p:spPr/>
        <p:txBody>
          <a:bodyPr/>
          <a:lstStyle/>
          <a:p>
            <a:fld id="{E46CE084-93E8-46AE-85CF-BD6F37766E9E}" type="slidenum">
              <a:rPr lang="en-US" smtClean="0"/>
              <a:t>40</a:t>
            </a:fld>
            <a:endParaRPr lang="en-US"/>
          </a:p>
        </p:txBody>
      </p:sp>
    </p:spTree>
    <p:extLst>
      <p:ext uri="{BB962C8B-B14F-4D97-AF65-F5344CB8AC3E}">
        <p14:creationId xmlns:p14="http://schemas.microsoft.com/office/powerpoint/2010/main" val="1963506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a:t>
            </a:r>
          </a:p>
        </p:txBody>
      </p:sp>
      <p:sp>
        <p:nvSpPr>
          <p:cNvPr id="4" name="Slide Number Placeholder 3"/>
          <p:cNvSpPr>
            <a:spLocks noGrp="1"/>
          </p:cNvSpPr>
          <p:nvPr>
            <p:ph type="sldNum" sz="quarter" idx="5"/>
          </p:nvPr>
        </p:nvSpPr>
        <p:spPr/>
        <p:txBody>
          <a:bodyPr/>
          <a:lstStyle/>
          <a:p>
            <a:fld id="{E46CE084-93E8-46AE-85CF-BD6F37766E9E}" type="slidenum">
              <a:rPr lang="en-US" smtClean="0"/>
              <a:t>41</a:t>
            </a:fld>
            <a:endParaRPr lang="en-US"/>
          </a:p>
        </p:txBody>
      </p:sp>
    </p:spTree>
    <p:extLst>
      <p:ext uri="{BB962C8B-B14F-4D97-AF65-F5344CB8AC3E}">
        <p14:creationId xmlns:p14="http://schemas.microsoft.com/office/powerpoint/2010/main" val="611799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study conducted by </a:t>
            </a:r>
            <a:r>
              <a:rPr lang="en-US" baseline="0" dirty="0" err="1"/>
              <a:t>Hingson</a:t>
            </a:r>
            <a:r>
              <a:rPr lang="en-US" baseline="0" dirty="0"/>
              <a:t> and colleagues surveyed over 43,000 adults (from a national survey, NESARC). Of those adults, they used </a:t>
            </a:r>
            <a:r>
              <a:rPr lang="en-US" baseline="0" dirty="0" err="1"/>
              <a:t>diagnosistic</a:t>
            </a:r>
            <a:r>
              <a:rPr lang="en-US" baseline="0" dirty="0"/>
              <a:t> criteria to categorize who met criteria for alcohol dependence (based on DSM-IV criteria). </a:t>
            </a:r>
          </a:p>
          <a:p>
            <a:r>
              <a:rPr lang="en-US" baseline="0" dirty="0"/>
              <a:t>Of those adults who met criteria for alcohol dependence, they completed a retrospective analysis to see at what age they began drinking. “</a:t>
            </a:r>
            <a:r>
              <a:rPr lang="en-US" sz="1200" kern="1200" dirty="0">
                <a:solidFill>
                  <a:schemeClr val="tx1"/>
                </a:solidFill>
                <a:effectLst/>
                <a:latin typeface="+mn-lt"/>
                <a:ea typeface="+mn-ea"/>
                <a:cs typeface="+mn-cs"/>
              </a:rPr>
              <a:t>Respondents were asked the age at which they first started drinking, not counting tastes or sips, which was categorized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younger than 14 years, separately for each year from 14</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20 years old, and 21 years and older (the minimum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legal drinking age in the United States.</a:t>
            </a:r>
            <a:r>
              <a:rPr lang="en-US" sz="1200" kern="1200" baseline="0" dirty="0">
                <a:solidFill>
                  <a:schemeClr val="tx1"/>
                </a:solidFill>
                <a:effectLst/>
                <a:latin typeface="+mn-lt"/>
                <a:ea typeface="+mn-ea"/>
                <a:cs typeface="+mn-cs"/>
              </a:rPr>
              <a:t> </a:t>
            </a:r>
          </a:p>
          <a:p>
            <a:pPr marL="171450" indent="-171450">
              <a:buFont typeface="Arial" panose="020B0604020202020204" pitchFamily="34" charset="0"/>
              <a:buChar char="•"/>
            </a:pPr>
            <a:r>
              <a:rPr lang="en-US" baseline="0" dirty="0"/>
              <a:t>They found a strong relationship with the age in which the individual began drinking and the percentage of lifetime dependence. </a:t>
            </a:r>
          </a:p>
          <a:p>
            <a:pPr marL="171450" indent="-171450">
              <a:buFont typeface="Arial" panose="020B0604020202020204" pitchFamily="34" charset="0"/>
              <a:buChar char="•"/>
            </a:pPr>
            <a:r>
              <a:rPr lang="en-US" baseline="0" dirty="0"/>
              <a:t>47% of individuals who began drinking at age 13 or younger had a diagnosis of alcohol dependence at adulthood.</a:t>
            </a:r>
          </a:p>
          <a:p>
            <a:pPr marL="171450" indent="-171450">
              <a:buFont typeface="Arial" panose="020B0604020202020204" pitchFamily="34" charset="0"/>
              <a:buChar char="•"/>
            </a:pPr>
            <a:r>
              <a:rPr lang="en-US" baseline="0" dirty="0"/>
              <a:t>Only 9% of individuals who began drinking at age 21 or older developed alcohol dependence. </a:t>
            </a:r>
          </a:p>
          <a:p>
            <a:pPr marL="171450" indent="-171450">
              <a:buFont typeface="Arial" panose="020B0604020202020204" pitchFamily="34" charset="0"/>
              <a:buChar char="•"/>
            </a:pPr>
            <a:r>
              <a:rPr lang="en-US" baseline="0" dirty="0"/>
              <a:t>Researchers concluded that: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Nearly half (46%)of drinkers who developed alcohol dependence began drinking at 16 years or younger, although only one quarter of drinkers started by that age.</a:t>
            </a:r>
            <a:r>
              <a:rPr lang="en-US" baseline="0" dirty="0"/>
              <a:t>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First, the younger the age at which people started to drink, the greater their likelihood of developing alcohol dependence within 10 years of drinking onset and before age 25 years.</a:t>
            </a:r>
          </a:p>
          <a:p>
            <a:pPr marL="457200" lvl="1" indent="0">
              <a:buFont typeface="Arial" panose="020B0604020202020204" pitchFamily="34" charset="0"/>
              <a:buNone/>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charset="0"/>
              </a:rPr>
              <a:t>One risk that we think about particularly in regard</a:t>
            </a:r>
            <a:r>
              <a:rPr lang="en-US" b="0" baseline="0" dirty="0">
                <a:latin typeface="+mn-lt"/>
                <a:cs typeface="Arial" charset="0"/>
              </a:rPr>
              <a:t> to adolescents is brain development. </a:t>
            </a:r>
            <a:r>
              <a:rPr lang="en-US" b="0" dirty="0">
                <a:latin typeface="+mn-lt"/>
                <a:cs typeface="Arial" charset="0"/>
              </a:rPr>
              <a:t>We</a:t>
            </a:r>
            <a:r>
              <a:rPr lang="en-US" b="0" baseline="0" dirty="0">
                <a:latin typeface="+mn-lt"/>
                <a:cs typeface="Arial" charset="0"/>
              </a:rPr>
              <a:t> are continuing to understand how the brain matures and developed, and we now know that brain development continues on until early adulthood (mid-20s). Lots of brain connections are continuing to develop and solidify during adolescence and substance use (i.e., marijuana use) may interrupt important parts of brain development. </a:t>
            </a:r>
            <a:endParaRPr lang="en-US" b="1" dirty="0">
              <a:latin typeface="+mn-lt"/>
              <a:cs typeface="Arial" charset="0"/>
            </a:endParaRPr>
          </a:p>
        </p:txBody>
      </p:sp>
      <p:sp>
        <p:nvSpPr>
          <p:cNvPr id="4" name="Slide Number Placeholder 3"/>
          <p:cNvSpPr>
            <a:spLocks noGrp="1"/>
          </p:cNvSpPr>
          <p:nvPr>
            <p:ph type="sldNum" sz="quarter" idx="5"/>
          </p:nvPr>
        </p:nvSpPr>
        <p:spPr/>
        <p:txBody>
          <a:bodyPr/>
          <a:lstStyle/>
          <a:p>
            <a:fld id="{E46CE084-93E8-46AE-85CF-BD6F37766E9E}" type="slidenum">
              <a:rPr lang="en-US" smtClean="0"/>
              <a:t>43</a:t>
            </a:fld>
            <a:endParaRPr lang="en-US"/>
          </a:p>
        </p:txBody>
      </p:sp>
    </p:spTree>
    <p:extLst>
      <p:ext uri="{BB962C8B-B14F-4D97-AF65-F5344CB8AC3E}">
        <p14:creationId xmlns:p14="http://schemas.microsoft.com/office/powerpoint/2010/main" val="2444538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45</a:t>
            </a:fld>
            <a:endParaRPr lang="en-US"/>
          </a:p>
        </p:txBody>
      </p:sp>
    </p:spTree>
    <p:extLst>
      <p:ext uri="{BB962C8B-B14F-4D97-AF65-F5344CB8AC3E}">
        <p14:creationId xmlns:p14="http://schemas.microsoft.com/office/powerpoint/2010/main" val="4165646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8DBAE-56EA-4C09-B839-37E5B3EDB69A}" type="slidenum">
              <a:rPr lang="en-US" smtClean="0"/>
              <a:pPr/>
              <a:t>52</a:t>
            </a:fld>
            <a:endParaRPr lang="en-US"/>
          </a:p>
        </p:txBody>
      </p:sp>
    </p:spTree>
    <p:extLst>
      <p:ext uri="{BB962C8B-B14F-4D97-AF65-F5344CB8AC3E}">
        <p14:creationId xmlns:p14="http://schemas.microsoft.com/office/powerpoint/2010/main" val="1988891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66A1-B4BF-4B39-A624-7A1F7C301F80}" type="slidenum">
              <a:rPr lang="en-US" smtClean="0"/>
              <a:t>5</a:t>
            </a:fld>
            <a:endParaRPr lang="en-US"/>
          </a:p>
        </p:txBody>
      </p:sp>
    </p:spTree>
    <p:extLst>
      <p:ext uri="{BB962C8B-B14F-4D97-AF65-F5344CB8AC3E}">
        <p14:creationId xmlns:p14="http://schemas.microsoft.com/office/powerpoint/2010/main" val="1034159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53</a:t>
            </a:fld>
            <a:endParaRPr lang="en-US"/>
          </a:p>
        </p:txBody>
      </p:sp>
    </p:spTree>
    <p:extLst>
      <p:ext uri="{BB962C8B-B14F-4D97-AF65-F5344CB8AC3E}">
        <p14:creationId xmlns:p14="http://schemas.microsoft.com/office/powerpoint/2010/main" val="3141436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a:t>
            </a:r>
            <a:r>
              <a:rPr lang="en-US" baseline="0" dirty="0"/>
              <a:t> helpful to think of an iceberg when differentiating between simple and complex reflections. A simple reflection is limited to what shows just above the water or the content that has actually been expressed. A complex reflection makes a guess about what lies beneath the surface.</a:t>
            </a:r>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60</a:t>
            </a:fld>
            <a:endParaRPr lang="en-US"/>
          </a:p>
        </p:txBody>
      </p:sp>
    </p:spTree>
    <p:extLst>
      <p:ext uri="{BB962C8B-B14F-4D97-AF65-F5344CB8AC3E}">
        <p14:creationId xmlns:p14="http://schemas.microsoft.com/office/powerpoint/2010/main" val="3274865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64</a:t>
            </a:fld>
            <a:endParaRPr lang="en-US"/>
          </a:p>
        </p:txBody>
      </p:sp>
    </p:spTree>
    <p:extLst>
      <p:ext uri="{BB962C8B-B14F-4D97-AF65-F5344CB8AC3E}">
        <p14:creationId xmlns:p14="http://schemas.microsoft.com/office/powerpoint/2010/main" val="643799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Developed for use in primary care to increase a </a:t>
            </a:r>
            <a:r>
              <a:rPr lang="en-US" altLang="en-US" dirty="0" err="1">
                <a:latin typeface="Arial" panose="020B0604020202020204" pitchFamily="34" charset="0"/>
              </a:rPr>
              <a:t>pt’s</a:t>
            </a:r>
            <a:r>
              <a:rPr lang="en-US" altLang="en-US" dirty="0">
                <a:latin typeface="Arial" panose="020B0604020202020204" pitchFamily="34" charset="0"/>
              </a:rPr>
              <a:t> motivation for change. Can be used by any staff member of the practice but is particularly  impactful when delivered by the </a:t>
            </a:r>
            <a:r>
              <a:rPr lang="en-US" altLang="en-US" dirty="0" err="1">
                <a:latin typeface="Arial" panose="020B0604020202020204" pitchFamily="34" charset="0"/>
              </a:rPr>
              <a:t>pcp</a:t>
            </a:r>
            <a:endParaRPr lang="en-US" altLang="en-US" dirty="0">
              <a:latin typeface="Arial" panose="020B0604020202020204" pitchFamily="34" charset="0"/>
            </a:endParaRPr>
          </a:p>
          <a:p>
            <a:r>
              <a:rPr lang="en-US" altLang="en-US" dirty="0">
                <a:latin typeface="Arial" panose="020B0604020202020204" pitchFamily="34" charset="0"/>
              </a:rPr>
              <a:t>Motivational  Interviewing  the heart, an evidence based counseling style that when used, patients with risky drinking will decrease the quantity of their drinking. By relying on MI, a good brief intervention incorporates both the spirit of MI, such as being non-confrontational, being  collaborative , sees the </a:t>
            </a:r>
            <a:r>
              <a:rPr lang="en-US" altLang="en-US" dirty="0" err="1">
                <a:latin typeface="Arial" panose="020B0604020202020204" pitchFamily="34" charset="0"/>
              </a:rPr>
              <a:t>pt</a:t>
            </a:r>
            <a:r>
              <a:rPr lang="en-US" altLang="en-US" dirty="0">
                <a:latin typeface="Arial" panose="020B0604020202020204" pitchFamily="34" charset="0"/>
              </a:rPr>
              <a:t> as the expert on his/her life as well as certain MI techniques such as the importance and confidence rulers, </a:t>
            </a:r>
            <a:r>
              <a:rPr lang="en-US" altLang="en-US" dirty="0" err="1">
                <a:latin typeface="Arial" panose="020B0604020202020204" pitchFamily="34" charset="0"/>
              </a:rPr>
              <a:t>ie</a:t>
            </a:r>
            <a:r>
              <a:rPr lang="en-US" altLang="en-US" dirty="0">
                <a:latin typeface="Arial" panose="020B0604020202020204" pitchFamily="34" charset="0"/>
              </a:rPr>
              <a:t> asking pts on a 1-10 scale how important is </a:t>
            </a:r>
            <a:r>
              <a:rPr lang="en-US" altLang="en-US" dirty="0" err="1">
                <a:latin typeface="Arial" panose="020B0604020202020204" pitchFamily="34" charset="0"/>
              </a:rPr>
              <a:t>is</a:t>
            </a:r>
            <a:r>
              <a:rPr lang="en-US" altLang="en-US" dirty="0">
                <a:latin typeface="Arial" panose="020B0604020202020204" pitchFamily="34" charset="0"/>
              </a:rPr>
              <a:t> for them to make a change and how confident they in being able to make the change. So this is a dialogue; not a lecture.</a:t>
            </a:r>
          </a:p>
        </p:txBody>
      </p:sp>
      <p:sp>
        <p:nvSpPr>
          <p:cNvPr id="4" name="Slide Number Placeholder 3"/>
          <p:cNvSpPr>
            <a:spLocks noGrp="1"/>
          </p:cNvSpPr>
          <p:nvPr>
            <p:ph type="sldNum" sz="quarter" idx="5"/>
          </p:nvPr>
        </p:nvSpPr>
        <p:spPr/>
        <p:txBody>
          <a:bodyPr/>
          <a:lstStyle/>
          <a:p>
            <a:fld id="{E46CE084-93E8-46AE-85CF-BD6F37766E9E}" type="slidenum">
              <a:rPr lang="en-US" smtClean="0"/>
              <a:t>75</a:t>
            </a:fld>
            <a:endParaRPr lang="en-US"/>
          </a:p>
        </p:txBody>
      </p:sp>
    </p:spTree>
    <p:extLst>
      <p:ext uri="{BB962C8B-B14F-4D97-AF65-F5344CB8AC3E}">
        <p14:creationId xmlns:p14="http://schemas.microsoft.com/office/powerpoint/2010/main" val="51960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4689" indent="-290265" eaLnBrk="0" hangingPunct="0">
              <a:defRPr>
                <a:solidFill>
                  <a:schemeClr val="tx1"/>
                </a:solidFill>
                <a:latin typeface="Arial" panose="020B0604020202020204" pitchFamily="34" charset="0"/>
              </a:defRPr>
            </a:lvl2pPr>
            <a:lvl3pPr marL="1161059" indent="-232212" eaLnBrk="0" hangingPunct="0">
              <a:defRPr>
                <a:solidFill>
                  <a:schemeClr val="tx1"/>
                </a:solidFill>
                <a:latin typeface="Arial" panose="020B0604020202020204" pitchFamily="34" charset="0"/>
              </a:defRPr>
            </a:lvl3pPr>
            <a:lvl4pPr marL="1625483" indent="-232212" eaLnBrk="0" hangingPunct="0">
              <a:defRPr>
                <a:solidFill>
                  <a:schemeClr val="tx1"/>
                </a:solidFill>
                <a:latin typeface="Arial" panose="020B0604020202020204" pitchFamily="34" charset="0"/>
              </a:defRPr>
            </a:lvl4pPr>
            <a:lvl5pPr marL="2089907" indent="-232212" eaLnBrk="0" hangingPunct="0">
              <a:defRPr>
                <a:solidFill>
                  <a:schemeClr val="tx1"/>
                </a:solidFill>
                <a:latin typeface="Arial" panose="020B0604020202020204" pitchFamily="34" charset="0"/>
              </a:defRPr>
            </a:lvl5pPr>
            <a:lvl6pPr marL="2554331" indent="-232212" eaLnBrk="0" fontAlgn="base" hangingPunct="0">
              <a:spcBef>
                <a:spcPct val="0"/>
              </a:spcBef>
              <a:spcAft>
                <a:spcPct val="0"/>
              </a:spcAft>
              <a:defRPr>
                <a:solidFill>
                  <a:schemeClr val="tx1"/>
                </a:solidFill>
                <a:latin typeface="Arial" panose="020B0604020202020204" pitchFamily="34" charset="0"/>
              </a:defRPr>
            </a:lvl6pPr>
            <a:lvl7pPr marL="3018754" indent="-232212" eaLnBrk="0" fontAlgn="base" hangingPunct="0">
              <a:spcBef>
                <a:spcPct val="0"/>
              </a:spcBef>
              <a:spcAft>
                <a:spcPct val="0"/>
              </a:spcAft>
              <a:defRPr>
                <a:solidFill>
                  <a:schemeClr val="tx1"/>
                </a:solidFill>
                <a:latin typeface="Arial" panose="020B0604020202020204" pitchFamily="34" charset="0"/>
              </a:defRPr>
            </a:lvl7pPr>
            <a:lvl8pPr marL="3483178" indent="-232212" eaLnBrk="0" fontAlgn="base" hangingPunct="0">
              <a:spcBef>
                <a:spcPct val="0"/>
              </a:spcBef>
              <a:spcAft>
                <a:spcPct val="0"/>
              </a:spcAft>
              <a:defRPr>
                <a:solidFill>
                  <a:schemeClr val="tx1"/>
                </a:solidFill>
                <a:latin typeface="Arial" panose="020B0604020202020204" pitchFamily="34" charset="0"/>
              </a:defRPr>
            </a:lvl8pPr>
            <a:lvl9pPr marL="3947602" indent="-23221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0F51A6-557E-4D4A-B4CC-B20681833733}" type="slidenum">
              <a:rPr lang="en-US" altLang="en-US">
                <a:ea typeface="ＭＳ Ｐゴシック" panose="020B0600070205080204" pitchFamily="34" charset="-128"/>
              </a:rPr>
              <a:pPr eaLnBrk="1" hangingPunct="1"/>
              <a:t>7</a:t>
            </a:fld>
            <a:endParaRPr lang="en-US" altLang="en-US">
              <a:ea typeface="ＭＳ Ｐゴシック" panose="020B0600070205080204" pitchFamily="34" charset="-128"/>
            </a:endParaRPr>
          </a:p>
        </p:txBody>
      </p:sp>
      <p:sp>
        <p:nvSpPr>
          <p:cNvPr id="107523" name="Slide Image Placeholder 1"/>
          <p:cNvSpPr>
            <a:spLocks noGrp="1" noRot="1" noChangeAspect="1" noTextEdit="1"/>
          </p:cNvSpPr>
          <p:nvPr>
            <p:ph type="sldImg"/>
          </p:nvPr>
        </p:nvSpPr>
        <p:spPr bwMode="auto">
          <a:xfrm>
            <a:off x="431800" y="706438"/>
            <a:ext cx="6283325" cy="3535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Notes Placeholder 2"/>
          <p:cNvSpPr>
            <a:spLocks noGrp="1"/>
          </p:cNvSpPr>
          <p:nvPr>
            <p:ph type="body" idx="1"/>
          </p:nvPr>
        </p:nvSpPr>
        <p:spPr bwMode="auto">
          <a:xfrm>
            <a:off x="952354" y="4477765"/>
            <a:ext cx="5235516" cy="42411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eaLnBrk="1" hangingPunct="1">
              <a:spcBef>
                <a:spcPct val="0"/>
              </a:spcBef>
              <a:buFont typeface="Arial" panose="020B0604020202020204" pitchFamily="34" charset="0"/>
              <a:buChar char="•"/>
            </a:pPr>
            <a:endParaRPr lang="en-US" b="0" baseline="0" dirty="0"/>
          </a:p>
          <a:p>
            <a:pPr marL="171450" lvl="0" indent="-171450" eaLnBrk="1" hangingPunct="1">
              <a:spcBef>
                <a:spcPct val="0"/>
              </a:spcBef>
              <a:buFont typeface="Arial" panose="020B0604020202020204" pitchFamily="34" charset="0"/>
              <a:buChar char="•"/>
            </a:pPr>
            <a:r>
              <a:rPr lang="en-US" b="0" baseline="0" dirty="0"/>
              <a:t>In a January 2014 Centers for Disease Control Vital Signs report, they cited that only 1 in 6 patients talk with a healthcare professional about their drinking. Which leaves 5 out of every 6 patients NOT talking about their drinking with a healthcare provider. </a:t>
            </a:r>
          </a:p>
          <a:p>
            <a:pPr marL="171450" lvl="0" indent="-171450" eaLnBrk="1" hangingPunct="1">
              <a:spcBef>
                <a:spcPct val="0"/>
              </a:spcBef>
              <a:buFont typeface="Arial" panose="020B0604020202020204" pitchFamily="34" charset="0"/>
              <a:buChar char="•"/>
            </a:pPr>
            <a:r>
              <a:rPr lang="en-US" b="0" baseline="0" dirty="0"/>
              <a:t>This creates an elephant in the room in which alcohol use isn’t being talked, which isn’t great. </a:t>
            </a:r>
          </a:p>
          <a:p>
            <a:pPr marL="171450" lvl="0" indent="-171450" eaLnBrk="1" hangingPunct="1">
              <a:spcBef>
                <a:spcPct val="0"/>
              </a:spcBef>
              <a:buFont typeface="Arial" panose="020B0604020202020204" pitchFamily="34" charset="0"/>
              <a:buChar char="•"/>
            </a:pPr>
            <a:r>
              <a:rPr lang="en-US" b="0" baseline="0" dirty="0"/>
              <a:t>Goal</a:t>
            </a:r>
            <a:r>
              <a:rPr lang="en-US" b="0" baseline="0" dirty="0">
                <a:sym typeface="Wingdings" panose="05000000000000000000" pitchFamily="2" charset="2"/>
              </a:rPr>
              <a:t> acknowledge the elephant in the room and create the opportunity to have a meaningful conversation about it. </a:t>
            </a:r>
          </a:p>
          <a:p>
            <a:pPr marL="171450" lvl="0" indent="-171450" eaLnBrk="1" hangingPunct="1">
              <a:spcBef>
                <a:spcPct val="0"/>
              </a:spcBef>
              <a:buFont typeface="Arial" panose="020B0604020202020204" pitchFamily="34" charset="0"/>
              <a:buChar char="•"/>
            </a:pPr>
            <a:r>
              <a:rPr lang="en-US" b="0" baseline="0" dirty="0">
                <a:sym typeface="Wingdings" panose="05000000000000000000" pitchFamily="2" charset="2"/>
              </a:rPr>
              <a:t>SBIRT really removes the elephant by talking and asking EVERYONE about substance use, and then providing further assessment and guidance as needed. </a:t>
            </a:r>
            <a:endParaRPr lang="en-US" altLang="en-US" dirty="0">
              <a:latin typeface="Arial" panose="020B0604020202020204" pitchFamily="34" charset="0"/>
              <a:ea typeface="ＭＳ Ｐゴシック" panose="020B0600070205080204" pitchFamily="34" charset="-128"/>
            </a:endParaRPr>
          </a:p>
        </p:txBody>
      </p:sp>
      <p:sp>
        <p:nvSpPr>
          <p:cNvPr id="107525" name="Slide Number Placeholder 3"/>
          <p:cNvSpPr txBox="1">
            <a:spLocks noGrp="1"/>
          </p:cNvSpPr>
          <p:nvPr/>
        </p:nvSpPr>
        <p:spPr bwMode="auto">
          <a:xfrm>
            <a:off x="4045480" y="8953920"/>
            <a:ext cx="3094743" cy="47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49" tIns="47325" rIns="94649" bIns="47325"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59F4688-5272-4504-B304-4CB9AE740553}" type="slidenum">
              <a:rPr lang="en-US" altLang="en-US" sz="1200">
                <a:latin typeface="Times New Roman" panose="02020603050405020304" pitchFamily="18" charset="0"/>
                <a:ea typeface="ＭＳ Ｐゴシック" panose="020B0600070205080204" pitchFamily="34" charset="-128"/>
              </a:rPr>
              <a:pPr algn="r" eaLnBrk="1" hangingPunct="1"/>
              <a:t>7</a:t>
            </a:fld>
            <a:endParaRPr lang="en-US" altLang="en-US" sz="12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47483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3738162-EFF0-4A93-AAE1-6F7E63487BFE}" type="slidenum">
              <a:rPr lang="en-US" altLang="en-US"/>
              <a:pPr eaLnBrk="1" hangingPunct="1"/>
              <a:t>8</a:t>
            </a:fld>
            <a:endParaRPr lang="en-US" altLang="en-US"/>
          </a:p>
        </p:txBody>
      </p:sp>
      <p:sp>
        <p:nvSpPr>
          <p:cNvPr id="104451" name="Rectangle 2"/>
          <p:cNvSpPr>
            <a:spLocks noGrp="1" noRot="1" noChangeAspect="1" noChangeArrowheads="1" noTextEdit="1"/>
          </p:cNvSpPr>
          <p:nvPr>
            <p:ph type="sldImg"/>
          </p:nvPr>
        </p:nvSpPr>
        <p:spPr>
          <a:xfrm>
            <a:off x="409575" y="696913"/>
            <a:ext cx="6197600" cy="3486150"/>
          </a:xfrm>
          <a:ln/>
        </p:spPr>
      </p:sp>
      <p:sp>
        <p:nvSpPr>
          <p:cNvPr id="104452"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6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Clr>
                <a:schemeClr val="tx1"/>
              </a:buClr>
            </a:pPr>
            <a:r>
              <a:rPr lang="en-US"/>
              <a:t>Alcohol binging (NIAAA)</a:t>
            </a:r>
          </a:p>
          <a:p>
            <a:pPr marL="742950" lvl="1" indent="-285750">
              <a:spcBef>
                <a:spcPct val="0"/>
              </a:spcBef>
            </a:pPr>
            <a:r>
              <a:rPr lang="en-US"/>
              <a:t>Men (</a:t>
            </a:r>
            <a:r>
              <a:rPr lang="en-US" u="sng"/>
              <a:t>&lt;</a:t>
            </a:r>
            <a:r>
              <a:rPr lang="en-US"/>
              <a:t>65) </a:t>
            </a:r>
            <a:r>
              <a:rPr lang="en-US" u="sng"/>
              <a:t>more than 4 drinks/day</a:t>
            </a:r>
          </a:p>
          <a:p>
            <a:pPr marL="742950" lvl="1" indent="-285750">
              <a:spcBef>
                <a:spcPct val="0"/>
              </a:spcBef>
            </a:pPr>
            <a:r>
              <a:rPr lang="en-US"/>
              <a:t>Women (&amp; anyone &gt;65) </a:t>
            </a:r>
            <a:r>
              <a:rPr lang="en-US" u="sng"/>
              <a:t>more than 3 drinks/day</a:t>
            </a:r>
          </a:p>
          <a:p>
            <a:pPr marL="742950" lvl="1" indent="-285750">
              <a:spcBef>
                <a:spcPct val="0"/>
              </a:spcBef>
            </a:pPr>
            <a:r>
              <a:rPr lang="en-US"/>
              <a:t>Any illicit drug use</a:t>
            </a:r>
          </a:p>
          <a:p>
            <a:pPr>
              <a:spcBef>
                <a:spcPct val="0"/>
              </a:spcBef>
              <a:buClr>
                <a:schemeClr val="tx1"/>
              </a:buClr>
            </a:pPr>
            <a:r>
              <a:rPr lang="en-US"/>
              <a:t>Any prescription drug misuse (taking more than prescribed or for ‘non-medical reasons’)</a:t>
            </a:r>
          </a:p>
          <a:p>
            <a:pPr>
              <a:spcBef>
                <a:spcPct val="0"/>
              </a:spcBef>
            </a:pPr>
            <a:endParaRPr lang="en-US"/>
          </a:p>
        </p:txBody>
      </p:sp>
      <p:sp>
        <p:nvSpPr>
          <p:cNvPr id="75780" name="Date Placeholder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fld id="{3563667B-3642-4553-83BB-0BBC63CC38D8}" type="datetime1">
              <a:rPr lang="en-US" sz="1200">
                <a:latin typeface="Times New Roman" pitchFamily="18" charset="0"/>
                <a:cs typeface="Arial" pitchFamily="34" charset="0"/>
              </a:rPr>
              <a:pPr algn="r" eaLnBrk="0" hangingPunct="0"/>
              <a:t>08/18/2020</a:t>
            </a:fld>
            <a:endParaRPr lang="en-US" sz="1200">
              <a:latin typeface="Times New Roman" pitchFamily="18" charset="0"/>
              <a:cs typeface="Arial" pitchFamily="34" charset="0"/>
            </a:endParaRPr>
          </a:p>
        </p:txBody>
      </p:sp>
      <p:sp>
        <p:nvSpPr>
          <p:cNvPr id="75781"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fld id="{0E3ECF60-0E16-4A60-BFA4-18C92F5F9358}" type="slidenum">
              <a:rPr lang="en-US" sz="1200">
                <a:latin typeface="Times New Roman" pitchFamily="18" charset="0"/>
                <a:cs typeface="Arial" pitchFamily="34" charset="0"/>
              </a:rPr>
              <a:pPr algn="r" eaLnBrk="0" hangingPunct="0"/>
              <a:t>10</a:t>
            </a:fld>
            <a:endParaRPr lang="en-US" sz="1200">
              <a:latin typeface="Times New Roman" pitchFamily="18" charset="0"/>
              <a:cs typeface="Arial" pitchFamily="34" charset="0"/>
            </a:endParaRPr>
          </a:p>
        </p:txBody>
      </p:sp>
    </p:spTree>
    <p:extLst>
      <p:ext uri="{BB962C8B-B14F-4D97-AF65-F5344CB8AC3E}">
        <p14:creationId xmlns:p14="http://schemas.microsoft.com/office/powerpoint/2010/main" val="1066735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3738162-EFF0-4A93-AAE1-6F7E63487BFE}" type="slidenum">
              <a:rPr lang="en-US" altLang="en-US"/>
              <a:pPr eaLnBrk="1" hangingPunct="1"/>
              <a:t>11</a:t>
            </a:fld>
            <a:endParaRPr lang="en-US" altLang="en-US"/>
          </a:p>
        </p:txBody>
      </p:sp>
      <p:sp>
        <p:nvSpPr>
          <p:cNvPr id="104451" name="Rectangle 2"/>
          <p:cNvSpPr>
            <a:spLocks noGrp="1" noRot="1" noChangeAspect="1" noChangeArrowheads="1" noTextEdit="1"/>
          </p:cNvSpPr>
          <p:nvPr>
            <p:ph type="sldImg"/>
          </p:nvPr>
        </p:nvSpPr>
        <p:spPr>
          <a:xfrm>
            <a:off x="409575" y="696913"/>
            <a:ext cx="6197600" cy="3486150"/>
          </a:xfrm>
          <a:ln/>
        </p:spPr>
      </p:sp>
      <p:sp>
        <p:nvSpPr>
          <p:cNvPr id="104452"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4967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3738162-EFF0-4A93-AAE1-6F7E63487BFE}" type="slidenum">
              <a:rPr lang="en-US" altLang="en-US"/>
              <a:pPr eaLnBrk="1" hangingPunct="1"/>
              <a:t>12</a:t>
            </a:fld>
            <a:endParaRPr lang="en-US" altLang="en-US"/>
          </a:p>
        </p:txBody>
      </p:sp>
      <p:sp>
        <p:nvSpPr>
          <p:cNvPr id="104451" name="Rectangle 2"/>
          <p:cNvSpPr>
            <a:spLocks noGrp="1" noRot="1" noChangeAspect="1" noChangeArrowheads="1" noTextEdit="1"/>
          </p:cNvSpPr>
          <p:nvPr>
            <p:ph type="sldImg"/>
          </p:nvPr>
        </p:nvSpPr>
        <p:spPr>
          <a:xfrm>
            <a:off x="409575" y="696913"/>
            <a:ext cx="6197600" cy="3486150"/>
          </a:xfrm>
          <a:ln/>
        </p:spPr>
      </p:sp>
      <p:sp>
        <p:nvSpPr>
          <p:cNvPr id="104452"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8553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a:t>SBIRT screens</a:t>
            </a:r>
            <a:r>
              <a:rPr lang="en-US" baseline="0" dirty="0"/>
              <a:t> the “whole triangle” and identifies the risk. </a:t>
            </a:r>
          </a:p>
          <a:p>
            <a:pPr marL="171450" indent="-171450">
              <a:spcBef>
                <a:spcPct val="0"/>
              </a:spcBef>
              <a:buFont typeface="Arial" panose="020B0604020202020204" pitchFamily="34" charset="0"/>
              <a:buChar char="•"/>
            </a:pPr>
            <a:r>
              <a:rPr lang="en-US" baseline="0" dirty="0"/>
              <a:t>Many times patients don’t understand the impact of alcohol and drug use on their health </a:t>
            </a:r>
            <a:endParaRPr lang="en-US" dirty="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273A30-C7F3-4DBF-8889-84E6E2AFCCF4}"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2396113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7D23DF-EF41-4987-B4E0-C651D6E2856B}" type="datetimeFigureOut">
              <a:rPr lang="en-US" smtClean="0"/>
              <a:t>08/18/2020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92703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D23DF-EF41-4987-B4E0-C651D6E2856B}" type="datetimeFigureOut">
              <a:rPr lang="en-US" smtClean="0"/>
              <a:t>08/18/2020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67870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D23DF-EF41-4987-B4E0-C651D6E2856B}" type="datetimeFigureOut">
              <a:rPr lang="en-US" smtClean="0"/>
              <a:t>08/18/2020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817806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1B3055"/>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67D23DF-EF41-4987-B4E0-C651D6E2856B}" type="datetimeFigureOut">
              <a:rPr lang="en-US" smtClean="0"/>
              <a:t>08/18/2020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191992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7D23DF-EF41-4987-B4E0-C651D6E2856B}" type="datetimeFigureOut">
              <a:rPr lang="en-US" smtClean="0"/>
              <a:t>08/18/2020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1917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7D23DF-EF41-4987-B4E0-C651D6E2856B}" type="datetimeFigureOut">
              <a:rPr lang="en-US" smtClean="0"/>
              <a:t>08/18/2020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350293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7D23DF-EF41-4987-B4E0-C651D6E2856B}" type="datetimeFigureOut">
              <a:rPr lang="en-US" smtClean="0"/>
              <a:t>08/18/2020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10315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7D23DF-EF41-4987-B4E0-C651D6E2856B}" type="datetimeFigureOut">
              <a:rPr lang="en-US" smtClean="0"/>
              <a:t>08/18/2020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162179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D23DF-EF41-4987-B4E0-C651D6E2856B}" type="datetimeFigureOut">
              <a:rPr lang="en-US" smtClean="0"/>
              <a:t>08/18/2020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166956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7D23DF-EF41-4987-B4E0-C651D6E2856B}" type="datetimeFigureOut">
              <a:rPr lang="en-US" smtClean="0"/>
              <a:t>08/18/2020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34533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7D23DF-EF41-4987-B4E0-C651D6E2856B}" type="datetimeFigureOut">
              <a:rPr lang="en-US" smtClean="0"/>
              <a:t>08/18/2020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321847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D23DF-EF41-4987-B4E0-C651D6E2856B}" type="datetimeFigureOut">
              <a:rPr lang="en-US" smtClean="0"/>
              <a:t>08/18/2020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6E666-C11F-4D04-A64E-F82377B10F9F}" type="slidenum">
              <a:rPr lang="en-US" smtClean="0"/>
              <a:t>‹#›</a:t>
            </a:fld>
            <a:endParaRPr lang="en-US"/>
          </a:p>
        </p:txBody>
      </p:sp>
    </p:spTree>
    <p:extLst>
      <p:ext uri="{BB962C8B-B14F-4D97-AF65-F5344CB8AC3E}">
        <p14:creationId xmlns:p14="http://schemas.microsoft.com/office/powerpoint/2010/main" val="5595286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ireta.org/2013/09/30/low-risk-drinking-guidelines-where-do-the-numbers-come-from/" TargetMode="External"/><Relationship Id="rId5" Type="http://schemas.openxmlformats.org/officeDocument/2006/relationships/hyperlink" Target="http://www.dphhs.mt.us/" TargetMode="External"/><Relationship Id="rId4" Type="http://schemas.openxmlformats.org/officeDocument/2006/relationships/hyperlink" Target="http://rethinkingdrinking.niaaa.nih.gov/whatcountsdrink/whatsastandarddrink.asp"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www.samhsa.gov/"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jp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pubs.niaaa.nih.gov/publications/Hangovers/beyondHangovers.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0.jp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3.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hyperlink" Target="http://www.ceasar-boston.org/clinicians/crafft.php" TargetMode="External"/><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ceasar-boston.org/clinicians/crafft.php" TargetMode="Externa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5.jpg"/><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7.jpg"/><Relationship Id="rId7" Type="http://schemas.openxmlformats.org/officeDocument/2006/relationships/diagramColors" Target="../diagrams/colors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68.jpg"/></Relationships>
</file>

<file path=ppt/slides/_rels/slide6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0B07077-33F3-4017-AEFF-776007217663}"/>
              </a:ext>
            </a:extLst>
          </p:cNvPr>
          <p:cNvSpPr/>
          <p:nvPr/>
        </p:nvSpPr>
        <p:spPr>
          <a:xfrm>
            <a:off x="0" y="2253498"/>
            <a:ext cx="5315126" cy="4604502"/>
          </a:xfrm>
          <a:prstGeom prst="rect">
            <a:avLst/>
          </a:prstGeom>
          <a:solidFill>
            <a:srgbClr val="8B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7921BEFA-E1AF-445A-BA4A-06C142773491}"/>
              </a:ext>
            </a:extLst>
          </p:cNvPr>
          <p:cNvSpPr/>
          <p:nvPr/>
        </p:nvSpPr>
        <p:spPr>
          <a:xfrm>
            <a:off x="0" y="1476462"/>
            <a:ext cx="12192000" cy="796956"/>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1736726" y="152400"/>
            <a:ext cx="8626475" cy="1371600"/>
          </a:xfrm>
        </p:spPr>
        <p:txBody>
          <a:bodyPr rtlCol="0">
            <a:normAutofit/>
          </a:bodyPr>
          <a:lstStyle/>
          <a:p>
            <a:pPr>
              <a:defRPr/>
            </a:pPr>
            <a:r>
              <a:rPr lang="en-US" b="1" dirty="0"/>
              <a:t/>
            </a:r>
            <a:br>
              <a:rPr lang="en-US" b="1" dirty="0"/>
            </a:br>
            <a:endParaRPr lang="en-US" b="1" i="1" u="sng" dirty="0"/>
          </a:p>
        </p:txBody>
      </p:sp>
      <p:sp>
        <p:nvSpPr>
          <p:cNvPr id="2" name="Content Placeholder 1"/>
          <p:cNvSpPr>
            <a:spLocks noGrp="1"/>
          </p:cNvSpPr>
          <p:nvPr>
            <p:ph idx="1"/>
          </p:nvPr>
        </p:nvSpPr>
        <p:spPr>
          <a:xfrm>
            <a:off x="-41944" y="1315642"/>
            <a:ext cx="12192000" cy="872455"/>
          </a:xfrm>
          <a:noFill/>
        </p:spPr>
        <p:txBody>
          <a:bodyPr rtlCol="0">
            <a:noAutofit/>
          </a:bodyPr>
          <a:lstStyle/>
          <a:p>
            <a:pPr marL="0" indent="0" algn="ctr">
              <a:lnSpc>
                <a:spcPct val="110000"/>
              </a:lnSpc>
              <a:buNone/>
              <a:defRPr/>
            </a:pPr>
            <a:endParaRPr lang="en-US" sz="800" dirty="0">
              <a:solidFill>
                <a:schemeClr val="bg1"/>
              </a:solidFill>
              <a:latin typeface="+mj-lt"/>
            </a:endParaRPr>
          </a:p>
          <a:p>
            <a:pPr marL="0" indent="0" algn="ctr">
              <a:lnSpc>
                <a:spcPct val="110000"/>
              </a:lnSpc>
              <a:buNone/>
              <a:defRPr/>
            </a:pPr>
            <a:r>
              <a:rPr lang="en-US" sz="3200" dirty="0">
                <a:solidFill>
                  <a:schemeClr val="bg1"/>
                </a:solidFill>
                <a:latin typeface="Mangal" panose="02040503050203030202" pitchFamily="18" charset="0"/>
                <a:cs typeface="Mangal" panose="02040503050203030202" pitchFamily="18" charset="0"/>
              </a:rPr>
              <a:t>Identifying and Addressing Unhealthy Substance Use</a:t>
            </a:r>
          </a:p>
        </p:txBody>
      </p:sp>
      <p:sp>
        <p:nvSpPr>
          <p:cNvPr id="3" name="Rectangle 2"/>
          <p:cNvSpPr/>
          <p:nvPr/>
        </p:nvSpPr>
        <p:spPr>
          <a:xfrm>
            <a:off x="513875" y="3880223"/>
            <a:ext cx="4287376" cy="2677656"/>
          </a:xfrm>
          <a:prstGeom prst="rect">
            <a:avLst/>
          </a:prstGeom>
        </p:spPr>
        <p:txBody>
          <a:bodyPr wrap="square">
            <a:spAutoFit/>
          </a:bodyPr>
          <a:lstStyle/>
          <a:p>
            <a:pPr algn="ctr"/>
            <a:r>
              <a:rPr lang="en-US" sz="2400" dirty="0">
                <a:solidFill>
                  <a:schemeClr val="bg1"/>
                </a:solidFill>
                <a:latin typeface="Mongolian Baiti" panose="03000500000000000000" pitchFamily="66" charset="0"/>
                <a:cs typeface="Mongolian Baiti" panose="03000500000000000000" pitchFamily="66" charset="0"/>
              </a:rPr>
              <a:t>Rhode Island </a:t>
            </a:r>
            <a:r>
              <a:rPr lang="en-US" sz="2400" i="1" dirty="0">
                <a:solidFill>
                  <a:schemeClr val="bg1"/>
                </a:solidFill>
                <a:latin typeface="Mongolian Baiti" panose="03000500000000000000" pitchFamily="66" charset="0"/>
                <a:cs typeface="Mongolian Baiti" panose="03000500000000000000" pitchFamily="66" charset="0"/>
              </a:rPr>
              <a:t>College</a:t>
            </a:r>
          </a:p>
          <a:p>
            <a:pPr algn="ctr"/>
            <a:r>
              <a:rPr lang="en-US" sz="2400" dirty="0">
                <a:solidFill>
                  <a:schemeClr val="bg1"/>
                </a:solidFill>
                <a:latin typeface="Mongolian Baiti" panose="03000500000000000000" pitchFamily="66" charset="0"/>
                <a:cs typeface="Mongolian Baiti" panose="03000500000000000000" pitchFamily="66" charset="0"/>
              </a:rPr>
              <a:t>School of Social Work</a:t>
            </a:r>
          </a:p>
          <a:p>
            <a:pPr algn="ctr"/>
            <a:r>
              <a:rPr lang="en-US" sz="2400" dirty="0">
                <a:solidFill>
                  <a:schemeClr val="bg1"/>
                </a:solidFill>
                <a:latin typeface="Mongolian Baiti" panose="03000500000000000000" pitchFamily="66" charset="0"/>
                <a:cs typeface="Mongolian Baiti" panose="03000500000000000000" pitchFamily="66" charset="0"/>
              </a:rPr>
              <a:t>RI-SBIRT Resource </a:t>
            </a:r>
            <a:r>
              <a:rPr lang="en-US" sz="2400" dirty="0" smtClean="0">
                <a:solidFill>
                  <a:schemeClr val="bg1"/>
                </a:solidFill>
                <a:latin typeface="Mongolian Baiti" panose="03000500000000000000" pitchFamily="66" charset="0"/>
                <a:cs typeface="Mongolian Baiti" panose="03000500000000000000" pitchFamily="66" charset="0"/>
              </a:rPr>
              <a:t>Center</a:t>
            </a:r>
          </a:p>
          <a:p>
            <a:pPr algn="ctr"/>
            <a:endParaRPr lang="en-US" sz="2400" dirty="0">
              <a:solidFill>
                <a:schemeClr val="bg1"/>
              </a:solidFill>
              <a:latin typeface="Mongolian Baiti" panose="03000500000000000000" pitchFamily="66" charset="0"/>
              <a:cs typeface="Mongolian Baiti" panose="03000500000000000000" pitchFamily="66" charset="0"/>
            </a:endParaRPr>
          </a:p>
          <a:p>
            <a:pPr algn="ctr"/>
            <a:endParaRPr lang="en-US" sz="2400" dirty="0" smtClean="0">
              <a:solidFill>
                <a:schemeClr val="bg1"/>
              </a:solidFill>
              <a:latin typeface="Mongolian Baiti" panose="03000500000000000000" pitchFamily="66" charset="0"/>
              <a:cs typeface="Mongolian Baiti" panose="03000500000000000000" pitchFamily="66" charset="0"/>
            </a:endParaRPr>
          </a:p>
          <a:p>
            <a:pPr algn="ctr"/>
            <a:endParaRPr lang="en-US" sz="2400" dirty="0">
              <a:solidFill>
                <a:schemeClr val="bg1"/>
              </a:solidFill>
              <a:latin typeface="Mongolian Baiti" panose="03000500000000000000" pitchFamily="66" charset="0"/>
              <a:cs typeface="Mongolian Baiti" panose="03000500000000000000" pitchFamily="66" charset="0"/>
            </a:endParaRPr>
          </a:p>
          <a:p>
            <a:pPr algn="ctr"/>
            <a:r>
              <a:rPr lang="en-US" sz="2400" dirty="0" smtClean="0">
                <a:solidFill>
                  <a:schemeClr val="bg1"/>
                </a:solidFill>
                <a:latin typeface="Mongolian Baiti" panose="03000500000000000000" pitchFamily="66" charset="0"/>
                <a:cs typeface="Mongolian Baiti" panose="03000500000000000000" pitchFamily="66" charset="0"/>
              </a:rPr>
              <a:t>Taylor </a:t>
            </a:r>
            <a:r>
              <a:rPr lang="en-US" sz="2400" dirty="0" err="1" smtClean="0">
                <a:solidFill>
                  <a:schemeClr val="bg1"/>
                </a:solidFill>
                <a:latin typeface="Mongolian Baiti" panose="03000500000000000000" pitchFamily="66" charset="0"/>
                <a:cs typeface="Mongolian Baiti" panose="03000500000000000000" pitchFamily="66" charset="0"/>
              </a:rPr>
              <a:t>D’Addario</a:t>
            </a:r>
            <a:r>
              <a:rPr lang="en-US" sz="2400" smtClean="0">
                <a:solidFill>
                  <a:schemeClr val="bg1"/>
                </a:solidFill>
                <a:latin typeface="Mongolian Baiti" panose="03000500000000000000" pitchFamily="66" charset="0"/>
                <a:cs typeface="Mongolian Baiti" panose="03000500000000000000" pitchFamily="66" charset="0"/>
              </a:rPr>
              <a:t>, MA, </a:t>
            </a:r>
            <a:r>
              <a:rPr lang="en-US" sz="2400" dirty="0" smtClean="0">
                <a:solidFill>
                  <a:schemeClr val="bg1"/>
                </a:solidFill>
                <a:latin typeface="Mongolian Baiti" panose="03000500000000000000" pitchFamily="66" charset="0"/>
                <a:cs typeface="Mongolian Baiti" panose="03000500000000000000" pitchFamily="66" charset="0"/>
              </a:rPr>
              <a:t>LCDP</a:t>
            </a:r>
            <a:endParaRPr lang="en-US" sz="2400" dirty="0">
              <a:solidFill>
                <a:schemeClr val="bg1"/>
              </a:solidFill>
              <a:latin typeface="Mongolian Baiti" panose="03000500000000000000" pitchFamily="66" charset="0"/>
              <a:cs typeface="Mongolian Baiti" panose="03000500000000000000" pitchFamily="66" charset="0"/>
            </a:endParaRPr>
          </a:p>
        </p:txBody>
      </p:sp>
      <p:pic>
        <p:nvPicPr>
          <p:cNvPr id="5" name="Picture 4">
            <a:extLst>
              <a:ext uri="{FF2B5EF4-FFF2-40B4-BE49-F238E27FC236}">
                <a16:creationId xmlns:a16="http://schemas.microsoft.com/office/drawing/2014/main" xmlns="" id="{47C9F5A0-F0B7-4A7F-AC02-01BEFADBF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3660" y="8389"/>
            <a:ext cx="5792606" cy="1448152"/>
          </a:xfrm>
          <a:prstGeom prst="rect">
            <a:avLst/>
          </a:prstGeom>
        </p:spPr>
      </p:pic>
      <p:pic>
        <p:nvPicPr>
          <p:cNvPr id="8" name="Picture 7">
            <a:extLst>
              <a:ext uri="{FF2B5EF4-FFF2-40B4-BE49-F238E27FC236}">
                <a16:creationId xmlns:a16="http://schemas.microsoft.com/office/drawing/2014/main" xmlns="" id="{866A6351-DFDD-41B9-A48C-7361ED2B2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126" y="2273418"/>
            <a:ext cx="6876874" cy="4584582"/>
          </a:xfrm>
          <a:prstGeom prst="rect">
            <a:avLst/>
          </a:prstGeom>
        </p:spPr>
      </p:pic>
      <p:cxnSp>
        <p:nvCxnSpPr>
          <p:cNvPr id="11" name="Straight Connector 10">
            <a:extLst>
              <a:ext uri="{FF2B5EF4-FFF2-40B4-BE49-F238E27FC236}">
                <a16:creationId xmlns:a16="http://schemas.microsoft.com/office/drawing/2014/main" xmlns="" id="{67ADE0B1-9898-4BD9-8C32-8FA046BCDC79}"/>
              </a:ext>
            </a:extLst>
          </p:cNvPr>
          <p:cNvCxnSpPr/>
          <p:nvPr/>
        </p:nvCxnSpPr>
        <p:spPr>
          <a:xfrm>
            <a:off x="0" y="2273418"/>
            <a:ext cx="1219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997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1781673" y="1109947"/>
            <a:ext cx="8839200" cy="5754691"/>
            <a:chOff x="1248" y="215"/>
            <a:chExt cx="4176" cy="3625"/>
          </a:xfrm>
        </p:grpSpPr>
        <p:sp>
          <p:nvSpPr>
            <p:cNvPr id="14345" name="Pyr1"/>
            <p:cNvSpPr>
              <a:spLocks noEditPoints="1" noChangeArrowheads="1"/>
            </p:cNvSpPr>
            <p:nvPr/>
          </p:nvSpPr>
          <p:spPr bwMode="auto">
            <a:xfrm>
              <a:off x="2756" y="215"/>
              <a:ext cx="1166" cy="967"/>
            </a:xfrm>
            <a:custGeom>
              <a:avLst/>
              <a:gdLst>
                <a:gd name="T0" fmla="*/ 1 w 21600"/>
                <a:gd name="T1" fmla="*/ 0 h 21600"/>
                <a:gd name="T2" fmla="*/ 2 w 21600"/>
                <a:gd name="T3" fmla="*/ 1 h 21600"/>
                <a:gd name="T4" fmla="*/ 0 w 21600"/>
                <a:gd name="T5" fmla="*/ 1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8B2331"/>
            </a:solidFill>
            <a:ln w="9525">
              <a:noFill/>
              <a:round/>
              <a:headEnd/>
              <a:tailEnd/>
            </a:ln>
          </p:spPr>
          <p:txBody>
            <a:bodyPr/>
            <a:lstStyle/>
            <a:p>
              <a:endParaRPr lang="en-US"/>
            </a:p>
          </p:txBody>
        </p:sp>
        <p:sp>
          <p:nvSpPr>
            <p:cNvPr id="14346" name="Pyr2"/>
            <p:cNvSpPr>
              <a:spLocks noEditPoints="1" noChangeArrowheads="1"/>
            </p:cNvSpPr>
            <p:nvPr/>
          </p:nvSpPr>
          <p:spPr bwMode="auto">
            <a:xfrm>
              <a:off x="2249" y="1046"/>
              <a:ext cx="2172" cy="1077"/>
            </a:xfrm>
            <a:custGeom>
              <a:avLst/>
              <a:gdLst>
                <a:gd name="T0" fmla="*/ 5 w 21600"/>
                <a:gd name="T1" fmla="*/ 0 h 21600"/>
                <a:gd name="T2" fmla="*/ 13 w 21600"/>
                <a:gd name="T3" fmla="*/ 0 h 21600"/>
                <a:gd name="T4" fmla="*/ 18 w 21600"/>
                <a:gd name="T5" fmla="*/ 2 h 21600"/>
                <a:gd name="T6" fmla="*/ 0 w 21600"/>
                <a:gd name="T7" fmla="*/ 2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1B3055"/>
            </a:solidFill>
            <a:ln w="9525">
              <a:noFill/>
              <a:round/>
              <a:headEnd/>
              <a:tailEnd/>
            </a:ln>
          </p:spPr>
          <p:txBody>
            <a:bodyPr/>
            <a:lstStyle/>
            <a:p>
              <a:endParaRPr lang="en-US"/>
            </a:p>
          </p:txBody>
        </p:sp>
        <p:sp>
          <p:nvSpPr>
            <p:cNvPr id="14347" name="Pyr3"/>
            <p:cNvSpPr>
              <a:spLocks noEditPoints="1" noChangeArrowheads="1"/>
            </p:cNvSpPr>
            <p:nvPr/>
          </p:nvSpPr>
          <p:spPr bwMode="auto">
            <a:xfrm>
              <a:off x="1785" y="1974"/>
              <a:ext cx="3100" cy="935"/>
            </a:xfrm>
            <a:custGeom>
              <a:avLst/>
              <a:gdLst>
                <a:gd name="T0" fmla="*/ 11 w 21600"/>
                <a:gd name="T1" fmla="*/ 0 h 21600"/>
                <a:gd name="T2" fmla="*/ 52 w 21600"/>
                <a:gd name="T3" fmla="*/ 0 h 21600"/>
                <a:gd name="T4" fmla="*/ 63 w 21600"/>
                <a:gd name="T5" fmla="*/ 2 h 21600"/>
                <a:gd name="T6" fmla="*/ 0 w 21600"/>
                <a:gd name="T7" fmla="*/ 2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chemeClr val="tx1">
                <a:lumMod val="75000"/>
                <a:lumOff val="25000"/>
              </a:schemeClr>
            </a:solidFill>
            <a:ln w="9525">
              <a:noFill/>
              <a:round/>
              <a:headEnd/>
              <a:tailEnd/>
            </a:ln>
          </p:spPr>
          <p:txBody>
            <a:bodyPr/>
            <a:lstStyle/>
            <a:p>
              <a:endParaRPr lang="en-US"/>
            </a:p>
          </p:txBody>
        </p:sp>
        <p:sp>
          <p:nvSpPr>
            <p:cNvPr id="14348" name="Pyr4"/>
            <p:cNvSpPr>
              <a:spLocks noEditPoints="1" noChangeArrowheads="1"/>
            </p:cNvSpPr>
            <p:nvPr/>
          </p:nvSpPr>
          <p:spPr bwMode="auto">
            <a:xfrm>
              <a:off x="1248" y="2904"/>
              <a:ext cx="4176" cy="936"/>
            </a:xfrm>
            <a:custGeom>
              <a:avLst/>
              <a:gdLst>
                <a:gd name="T0" fmla="*/ 20 w 21600"/>
                <a:gd name="T1" fmla="*/ 0 h 21600"/>
                <a:gd name="T2" fmla="*/ 136 w 21600"/>
                <a:gd name="T3" fmla="*/ 0 h 21600"/>
                <a:gd name="T4" fmla="*/ 156 w 21600"/>
                <a:gd name="T5" fmla="*/ 2 h 21600"/>
                <a:gd name="T6" fmla="*/ 0 w 21600"/>
                <a:gd name="T7" fmla="*/ 2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chemeClr val="tx1">
                <a:lumMod val="75000"/>
                <a:lumOff val="25000"/>
              </a:schemeClr>
            </a:solidFill>
            <a:ln w="9525">
              <a:noFill/>
              <a:miter lim="800000"/>
              <a:headEnd/>
              <a:tailEnd/>
            </a:ln>
          </p:spPr>
          <p:txBody>
            <a:bodyPr/>
            <a:lstStyle/>
            <a:p>
              <a:endParaRPr lang="en-US"/>
            </a:p>
          </p:txBody>
        </p:sp>
      </p:grpSp>
      <p:sp>
        <p:nvSpPr>
          <p:cNvPr id="14339" name="Text Box 5"/>
          <p:cNvSpPr txBox="1">
            <a:spLocks noChangeArrowheads="1"/>
          </p:cNvSpPr>
          <p:nvPr/>
        </p:nvSpPr>
        <p:spPr bwMode="auto">
          <a:xfrm>
            <a:off x="4823857" y="4324797"/>
            <a:ext cx="31059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4000" b="1" dirty="0">
                <a:solidFill>
                  <a:schemeClr val="bg1"/>
                </a:solidFill>
                <a:cs typeface="Arial" pitchFamily="34" charset="0"/>
              </a:rPr>
              <a:t>Low / No Risk</a:t>
            </a:r>
          </a:p>
        </p:txBody>
      </p:sp>
      <p:sp>
        <p:nvSpPr>
          <p:cNvPr id="399370" name="Text Box 6"/>
          <p:cNvSpPr txBox="1">
            <a:spLocks noChangeArrowheads="1"/>
          </p:cNvSpPr>
          <p:nvPr/>
        </p:nvSpPr>
        <p:spPr bwMode="auto">
          <a:xfrm>
            <a:off x="5695328" y="1720276"/>
            <a:ext cx="1483783" cy="400050"/>
          </a:xfrm>
          <a:prstGeom prst="rect">
            <a:avLst/>
          </a:prstGeom>
          <a:noFill/>
          <a:ln>
            <a:noFill/>
          </a:ln>
        </p:spPr>
        <p:txBody>
          <a:bodyPr>
            <a:spAutoFit/>
          </a:bodyPr>
          <a:lstStyle>
            <a:lvl1pPr algn="l" eaLnBrk="0" hangingPunct="0">
              <a:spcAft>
                <a:spcPct val="0"/>
              </a:spcAft>
              <a:defRPr>
                <a:solidFill>
                  <a:schemeClr val="tx1"/>
                </a:solidFill>
                <a:latin typeface="Arial" charset="0"/>
              </a:defRPr>
            </a:lvl1pPr>
            <a:lvl2pPr marL="742950" indent="-285750" algn="l" eaLnBrk="0" hangingPunct="0">
              <a:spcAft>
                <a:spcPct val="0"/>
              </a:spcAft>
              <a:defRPr>
                <a:solidFill>
                  <a:schemeClr val="tx1"/>
                </a:solidFill>
                <a:latin typeface="Arial" charset="0"/>
              </a:defRPr>
            </a:lvl2pPr>
            <a:lvl3pPr marL="1143000" indent="-228600" algn="l" eaLnBrk="0" hangingPunct="0">
              <a:spcAft>
                <a:spcPct val="0"/>
              </a:spcAft>
              <a:defRPr>
                <a:solidFill>
                  <a:schemeClr val="tx1"/>
                </a:solidFill>
                <a:latin typeface="Arial" charset="0"/>
              </a:defRPr>
            </a:lvl3pPr>
            <a:lvl4pPr marL="1600200" indent="-228600" algn="l" eaLnBrk="0" hangingPunct="0">
              <a:spcAft>
                <a:spcPct val="0"/>
              </a:spcAft>
              <a:defRPr>
                <a:solidFill>
                  <a:schemeClr val="tx1"/>
                </a:solidFill>
                <a:latin typeface="Arial" charset="0"/>
              </a:defRPr>
            </a:lvl4pPr>
            <a:lvl5pPr marL="2057400" indent="-228600" algn="l" eaLnBrk="0" hangingPunct="0">
              <a:spcAft>
                <a:spcPct val="0"/>
              </a:spcAft>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defRPr/>
            </a:pPr>
            <a:r>
              <a:rPr lang="en-US" sz="2000" dirty="0">
                <a:solidFill>
                  <a:schemeClr val="bg1"/>
                </a:solidFill>
                <a:effectLst>
                  <a:outerShdw blurRad="38100" dist="38100" dir="2700000" algn="tl">
                    <a:srgbClr val="C0C0C0"/>
                  </a:outerShdw>
                </a:effectLst>
                <a:cs typeface="Arial" charset="0"/>
              </a:rPr>
              <a:t>Disease</a:t>
            </a:r>
          </a:p>
        </p:txBody>
      </p:sp>
      <p:sp>
        <p:nvSpPr>
          <p:cNvPr id="399372" name="Title 6"/>
          <p:cNvSpPr>
            <a:spLocks noGrp="1"/>
          </p:cNvSpPr>
          <p:nvPr>
            <p:ph type="title" idx="4294967295"/>
          </p:nvPr>
        </p:nvSpPr>
        <p:spPr>
          <a:xfrm>
            <a:off x="0" y="-12700"/>
            <a:ext cx="12192000" cy="1046163"/>
          </a:xfrm>
          <a:solidFill>
            <a:srgbClr val="1B3055"/>
          </a:solidFill>
        </p:spPr>
        <p:txBody>
          <a:bodyPr rtlCol="0">
            <a:normAutofit/>
          </a:bodyPr>
          <a:lstStyle/>
          <a:p>
            <a:pPr algn="ctr" fontAlgn="auto">
              <a:spcAft>
                <a:spcPts val="0"/>
              </a:spcAft>
              <a:defRPr/>
            </a:pPr>
            <a:r>
              <a:rPr lang="en-US" dirty="0">
                <a:solidFill>
                  <a:schemeClr val="bg1"/>
                </a:solidFill>
                <a:latin typeface="Georgia" panose="02040502050405020303" pitchFamily="18" charset="0"/>
              </a:rPr>
              <a:t>Paradigm Shift: Chronic Disease</a:t>
            </a:r>
          </a:p>
        </p:txBody>
      </p:sp>
      <p:sp>
        <p:nvSpPr>
          <p:cNvPr id="14342" name="Text Box 8"/>
          <p:cNvSpPr txBox="1">
            <a:spLocks noChangeArrowheads="1"/>
          </p:cNvSpPr>
          <p:nvPr/>
        </p:nvSpPr>
        <p:spPr bwMode="auto">
          <a:xfrm>
            <a:off x="5060140" y="2720612"/>
            <a:ext cx="23117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800" b="1" dirty="0">
                <a:solidFill>
                  <a:schemeClr val="bg1"/>
                </a:solidFill>
                <a:cs typeface="Arial" pitchFamily="34" charset="0"/>
              </a:rPr>
              <a:t>Pre-Disease/ </a:t>
            </a:r>
          </a:p>
          <a:p>
            <a:pPr algn="ctr"/>
            <a:r>
              <a:rPr lang="en-US" sz="2800" b="1" dirty="0">
                <a:solidFill>
                  <a:schemeClr val="bg1"/>
                </a:solidFill>
                <a:cs typeface="Arial" pitchFamily="34" charset="0"/>
              </a:rPr>
              <a:t>Higher Risk</a:t>
            </a:r>
          </a:p>
        </p:txBody>
      </p:sp>
      <p:sp>
        <p:nvSpPr>
          <p:cNvPr id="11" name="AutoShape 9"/>
          <p:cNvSpPr>
            <a:spLocks/>
          </p:cNvSpPr>
          <p:nvPr/>
        </p:nvSpPr>
        <p:spPr bwMode="auto">
          <a:xfrm rot="19369725">
            <a:off x="7311036" y="780254"/>
            <a:ext cx="963083" cy="2814109"/>
          </a:xfrm>
          <a:prstGeom prst="rightBrace">
            <a:avLst>
              <a:gd name="adj1" fmla="val 40152"/>
              <a:gd name="adj2" fmla="val 50000"/>
            </a:avLst>
          </a:prstGeom>
          <a:noFill/>
          <a:ln w="50800">
            <a:solidFill>
              <a:srgbClr val="8B2331"/>
            </a:solidFill>
            <a:round/>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2535" name="Text Box 10"/>
          <p:cNvSpPr txBox="1">
            <a:spLocks noChangeArrowheads="1"/>
          </p:cNvSpPr>
          <p:nvPr/>
        </p:nvSpPr>
        <p:spPr bwMode="auto">
          <a:xfrm>
            <a:off x="8178821" y="1149632"/>
            <a:ext cx="2181175" cy="156966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3200" b="1" dirty="0">
                <a:solidFill>
                  <a:srgbClr val="8B2331"/>
                </a:solidFill>
                <a:latin typeface="+mj-lt"/>
              </a:rPr>
              <a:t>Unhealthy </a:t>
            </a:r>
          </a:p>
          <a:p>
            <a:pPr fontAlgn="auto">
              <a:spcBef>
                <a:spcPts val="0"/>
              </a:spcBef>
              <a:spcAft>
                <a:spcPts val="0"/>
              </a:spcAft>
              <a:defRPr/>
            </a:pPr>
            <a:r>
              <a:rPr lang="en-US" sz="3200" b="1" dirty="0">
                <a:solidFill>
                  <a:srgbClr val="8B2331"/>
                </a:solidFill>
                <a:latin typeface="+mj-lt"/>
              </a:rPr>
              <a:t>Alcohol and </a:t>
            </a:r>
          </a:p>
          <a:p>
            <a:pPr fontAlgn="auto">
              <a:spcBef>
                <a:spcPts val="0"/>
              </a:spcBef>
              <a:spcAft>
                <a:spcPts val="0"/>
              </a:spcAft>
              <a:defRPr/>
            </a:pPr>
            <a:r>
              <a:rPr lang="en-US" sz="3200" b="1" dirty="0">
                <a:solidFill>
                  <a:srgbClr val="8B2331"/>
                </a:solidFill>
                <a:latin typeface="+mj-lt"/>
              </a:rPr>
              <a:t>Drug Use</a:t>
            </a:r>
          </a:p>
        </p:txBody>
      </p:sp>
    </p:spTree>
    <p:custDataLst>
      <p:tags r:id="rId1"/>
    </p:custDataLst>
    <p:extLst>
      <p:ext uri="{BB962C8B-B14F-4D97-AF65-F5344CB8AC3E}">
        <p14:creationId xmlns:p14="http://schemas.microsoft.com/office/powerpoint/2010/main" val="182578713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xmlns="" id="{EED84D2A-93E4-43B6-894A-E1A8A47E9DD6}"/>
              </a:ext>
            </a:extLst>
          </p:cNvPr>
          <p:cNvPicPr>
            <a:picLocks noChangeAspect="1"/>
          </p:cNvPicPr>
          <p:nvPr/>
        </p:nvPicPr>
        <p:blipFill rotWithShape="1">
          <a:blip r:embed="rId3">
            <a:extLst>
              <a:ext uri="{28A0092B-C50C-407E-A947-70E740481C1C}">
                <a14:useLocalDpi xmlns:a14="http://schemas.microsoft.com/office/drawing/2010/main" val="0"/>
              </a:ext>
            </a:extLst>
          </a:blip>
          <a:srcRect t="5985" b="9745"/>
          <a:stretch/>
        </p:blipFill>
        <p:spPr>
          <a:xfrm>
            <a:off x="20" y="10"/>
            <a:ext cx="12191980" cy="6857990"/>
          </a:xfrm>
          <a:prstGeom prst="rect">
            <a:avLst/>
          </a:prstGeom>
        </p:spPr>
      </p:pic>
      <p:sp>
        <p:nvSpPr>
          <p:cNvPr id="135"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8130" name="Title 4"/>
          <p:cNvSpPr>
            <a:spLocks noGrp="1"/>
          </p:cNvSpPr>
          <p:nvPr>
            <p:ph type="ctrTitle" idx="4294967295"/>
          </p:nvPr>
        </p:nvSpPr>
        <p:spPr>
          <a:xfrm>
            <a:off x="8022021" y="3231931"/>
            <a:ext cx="3852041" cy="1834056"/>
          </a:xfrm>
        </p:spPr>
        <p:txBody>
          <a:bodyPr vert="horz" lIns="91440" tIns="45720" rIns="91440" bIns="45720" rtlCol="0" anchor="b">
            <a:normAutofit/>
          </a:bodyPr>
          <a:lstStyle/>
          <a:p>
            <a:pPr algn="ctr"/>
            <a:r>
              <a:rPr lang="en-US" altLang="en-US" sz="4000" dirty="0">
                <a:solidFill>
                  <a:srgbClr val="1B3055"/>
                </a:solidFill>
                <a:latin typeface="Georgia" panose="02040502050405020303" pitchFamily="18" charset="0"/>
              </a:rPr>
              <a:t>What’s a Drink?</a:t>
            </a:r>
          </a:p>
        </p:txBody>
      </p:sp>
      <p:cxnSp>
        <p:nvCxnSpPr>
          <p:cNvPr id="137" name="Straight Connector 136">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44469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3D7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Title 4"/>
          <p:cNvSpPr>
            <a:spLocks noGrp="1"/>
          </p:cNvSpPr>
          <p:nvPr>
            <p:ph type="ctrTitle" idx="4294967295"/>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n-US" sz="2600" kern="1200" dirty="0">
                <a:solidFill>
                  <a:srgbClr val="FFFFFF"/>
                </a:solidFill>
                <a:latin typeface="Georgia" panose="02040502050405020303" pitchFamily="18" charset="0"/>
              </a:rPr>
              <a:t>What is a “standard” drink?</a:t>
            </a:r>
          </a:p>
        </p:txBody>
      </p:sp>
      <p:pic>
        <p:nvPicPr>
          <p:cNvPr id="3" name="Picture 2" descr="A glass of wine&#10;&#10;Description automatically generated">
            <a:extLst>
              <a:ext uri="{FF2B5EF4-FFF2-40B4-BE49-F238E27FC236}">
                <a16:creationId xmlns:a16="http://schemas.microsoft.com/office/drawing/2014/main" xmlns="" id="{062827EF-44CF-41E9-84FE-55A0502F2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379052"/>
            <a:ext cx="7188199" cy="2803397"/>
          </a:xfrm>
          <a:prstGeom prst="rect">
            <a:avLst/>
          </a:prstGeom>
        </p:spPr>
      </p:pic>
      <p:sp>
        <p:nvSpPr>
          <p:cNvPr id="5" name="TextBox 4">
            <a:extLst>
              <a:ext uri="{FF2B5EF4-FFF2-40B4-BE49-F238E27FC236}">
                <a16:creationId xmlns:a16="http://schemas.microsoft.com/office/drawing/2014/main" xmlns="" id="{76CAA5D6-ECEE-4E65-88D0-6C85584F4097}"/>
              </a:ext>
            </a:extLst>
          </p:cNvPr>
          <p:cNvSpPr txBox="1"/>
          <p:nvPr/>
        </p:nvSpPr>
        <p:spPr>
          <a:xfrm>
            <a:off x="3752653" y="4328942"/>
            <a:ext cx="1392002" cy="646331"/>
          </a:xfrm>
          <a:prstGeom prst="rect">
            <a:avLst/>
          </a:prstGeom>
          <a:noFill/>
        </p:spPr>
        <p:txBody>
          <a:bodyPr wrap="square" rtlCol="0">
            <a:spAutoFit/>
          </a:bodyPr>
          <a:lstStyle/>
          <a:p>
            <a:pPr algn="ctr"/>
            <a:r>
              <a:rPr lang="en-US" dirty="0">
                <a:solidFill>
                  <a:schemeClr val="tx1">
                    <a:lumMod val="85000"/>
                    <a:lumOff val="15000"/>
                  </a:schemeClr>
                </a:solidFill>
              </a:rPr>
              <a:t>5% alcohol beer/cooler</a:t>
            </a:r>
          </a:p>
        </p:txBody>
      </p:sp>
      <p:sp>
        <p:nvSpPr>
          <p:cNvPr id="11" name="TextBox 10">
            <a:extLst>
              <a:ext uri="{FF2B5EF4-FFF2-40B4-BE49-F238E27FC236}">
                <a16:creationId xmlns:a16="http://schemas.microsoft.com/office/drawing/2014/main" xmlns="" id="{B4F40917-AF0E-4840-9FF3-FE16081F9DF7}"/>
              </a:ext>
            </a:extLst>
          </p:cNvPr>
          <p:cNvSpPr txBox="1"/>
          <p:nvPr/>
        </p:nvSpPr>
        <p:spPr>
          <a:xfrm>
            <a:off x="5655345" y="4328942"/>
            <a:ext cx="1392002" cy="646331"/>
          </a:xfrm>
          <a:prstGeom prst="rect">
            <a:avLst/>
          </a:prstGeom>
          <a:noFill/>
        </p:spPr>
        <p:txBody>
          <a:bodyPr wrap="square" rtlCol="0">
            <a:spAutoFit/>
          </a:bodyPr>
          <a:lstStyle/>
          <a:p>
            <a:pPr algn="ctr"/>
            <a:r>
              <a:rPr lang="en-US" dirty="0">
                <a:solidFill>
                  <a:schemeClr val="tx1">
                    <a:lumMod val="85000"/>
                    <a:lumOff val="15000"/>
                  </a:schemeClr>
                </a:solidFill>
              </a:rPr>
              <a:t>7% alcohol malt liquor</a:t>
            </a:r>
          </a:p>
        </p:txBody>
      </p:sp>
      <p:sp>
        <p:nvSpPr>
          <p:cNvPr id="12" name="TextBox 11">
            <a:extLst>
              <a:ext uri="{FF2B5EF4-FFF2-40B4-BE49-F238E27FC236}">
                <a16:creationId xmlns:a16="http://schemas.microsoft.com/office/drawing/2014/main" xmlns="" id="{91CCA846-007A-478E-842C-D20A1785BB2B}"/>
              </a:ext>
            </a:extLst>
          </p:cNvPr>
          <p:cNvSpPr txBox="1"/>
          <p:nvPr/>
        </p:nvSpPr>
        <p:spPr>
          <a:xfrm>
            <a:off x="7747381" y="4328942"/>
            <a:ext cx="1392002" cy="646331"/>
          </a:xfrm>
          <a:prstGeom prst="rect">
            <a:avLst/>
          </a:prstGeom>
          <a:noFill/>
        </p:spPr>
        <p:txBody>
          <a:bodyPr wrap="square" rtlCol="0">
            <a:spAutoFit/>
          </a:bodyPr>
          <a:lstStyle/>
          <a:p>
            <a:pPr algn="ctr"/>
            <a:r>
              <a:rPr lang="en-US" dirty="0">
                <a:solidFill>
                  <a:schemeClr val="tx1">
                    <a:lumMod val="85000"/>
                    <a:lumOff val="15000"/>
                  </a:schemeClr>
                </a:solidFill>
              </a:rPr>
              <a:t>12% alcohol table wine</a:t>
            </a:r>
          </a:p>
        </p:txBody>
      </p:sp>
      <p:sp>
        <p:nvSpPr>
          <p:cNvPr id="15" name="TextBox 14">
            <a:extLst>
              <a:ext uri="{FF2B5EF4-FFF2-40B4-BE49-F238E27FC236}">
                <a16:creationId xmlns:a16="http://schemas.microsoft.com/office/drawing/2014/main" xmlns="" id="{CF23CD76-07D0-40BB-91CC-EF940EF1D4A3}"/>
              </a:ext>
            </a:extLst>
          </p:cNvPr>
          <p:cNvSpPr txBox="1"/>
          <p:nvPr/>
        </p:nvSpPr>
        <p:spPr>
          <a:xfrm>
            <a:off x="9839417" y="4328942"/>
            <a:ext cx="1392002" cy="646331"/>
          </a:xfrm>
          <a:prstGeom prst="rect">
            <a:avLst/>
          </a:prstGeom>
          <a:noFill/>
        </p:spPr>
        <p:txBody>
          <a:bodyPr wrap="square" rtlCol="0">
            <a:spAutoFit/>
          </a:bodyPr>
          <a:lstStyle/>
          <a:p>
            <a:pPr algn="ctr"/>
            <a:r>
              <a:rPr lang="en-US" dirty="0">
                <a:solidFill>
                  <a:schemeClr val="tx1">
                    <a:lumMod val="85000"/>
                    <a:lumOff val="15000"/>
                  </a:schemeClr>
                </a:solidFill>
              </a:rPr>
              <a:t>40% alcohol hard liquor</a:t>
            </a:r>
          </a:p>
        </p:txBody>
      </p:sp>
      <p:sp>
        <p:nvSpPr>
          <p:cNvPr id="16" name="TextBox 15">
            <a:extLst>
              <a:ext uri="{FF2B5EF4-FFF2-40B4-BE49-F238E27FC236}">
                <a16:creationId xmlns:a16="http://schemas.microsoft.com/office/drawing/2014/main" xmlns="" id="{0F29189E-EE26-4ECE-9244-C018C15E09AC}"/>
              </a:ext>
            </a:extLst>
          </p:cNvPr>
          <p:cNvSpPr txBox="1"/>
          <p:nvPr/>
        </p:nvSpPr>
        <p:spPr>
          <a:xfrm>
            <a:off x="3752653" y="336309"/>
            <a:ext cx="1392002" cy="584775"/>
          </a:xfrm>
          <a:prstGeom prst="rect">
            <a:avLst/>
          </a:prstGeom>
          <a:noFill/>
        </p:spPr>
        <p:txBody>
          <a:bodyPr wrap="square" rtlCol="0">
            <a:spAutoFit/>
          </a:bodyPr>
          <a:lstStyle/>
          <a:p>
            <a:pPr algn="ctr"/>
            <a:r>
              <a:rPr lang="en-US" sz="3200" b="1" dirty="0">
                <a:solidFill>
                  <a:schemeClr val="tx1">
                    <a:lumMod val="85000"/>
                    <a:lumOff val="15000"/>
                  </a:schemeClr>
                </a:solidFill>
              </a:rPr>
              <a:t>12oz</a:t>
            </a:r>
          </a:p>
        </p:txBody>
      </p:sp>
      <p:sp>
        <p:nvSpPr>
          <p:cNvPr id="18" name="TextBox 17">
            <a:extLst>
              <a:ext uri="{FF2B5EF4-FFF2-40B4-BE49-F238E27FC236}">
                <a16:creationId xmlns:a16="http://schemas.microsoft.com/office/drawing/2014/main" xmlns="" id="{464995C6-CECF-4793-B1A0-30977CE1DEA7}"/>
              </a:ext>
            </a:extLst>
          </p:cNvPr>
          <p:cNvSpPr txBox="1"/>
          <p:nvPr/>
        </p:nvSpPr>
        <p:spPr>
          <a:xfrm>
            <a:off x="5619773" y="341714"/>
            <a:ext cx="1392002" cy="584775"/>
          </a:xfrm>
          <a:prstGeom prst="rect">
            <a:avLst/>
          </a:prstGeom>
          <a:noFill/>
        </p:spPr>
        <p:txBody>
          <a:bodyPr wrap="square" rtlCol="0">
            <a:spAutoFit/>
          </a:bodyPr>
          <a:lstStyle/>
          <a:p>
            <a:pPr algn="ctr"/>
            <a:r>
              <a:rPr lang="en-US" sz="3200" b="1" dirty="0">
                <a:solidFill>
                  <a:schemeClr val="tx1">
                    <a:lumMod val="85000"/>
                    <a:lumOff val="15000"/>
                  </a:schemeClr>
                </a:solidFill>
              </a:rPr>
              <a:t>8oz</a:t>
            </a:r>
          </a:p>
        </p:txBody>
      </p:sp>
      <p:sp>
        <p:nvSpPr>
          <p:cNvPr id="19" name="TextBox 18">
            <a:extLst>
              <a:ext uri="{FF2B5EF4-FFF2-40B4-BE49-F238E27FC236}">
                <a16:creationId xmlns:a16="http://schemas.microsoft.com/office/drawing/2014/main" xmlns="" id="{6593737A-7F2B-4D75-9B69-12986BE6F68C}"/>
              </a:ext>
            </a:extLst>
          </p:cNvPr>
          <p:cNvSpPr txBox="1"/>
          <p:nvPr/>
        </p:nvSpPr>
        <p:spPr>
          <a:xfrm>
            <a:off x="7747381" y="336309"/>
            <a:ext cx="1392002" cy="584775"/>
          </a:xfrm>
          <a:prstGeom prst="rect">
            <a:avLst/>
          </a:prstGeom>
          <a:noFill/>
        </p:spPr>
        <p:txBody>
          <a:bodyPr wrap="square" rtlCol="0">
            <a:spAutoFit/>
          </a:bodyPr>
          <a:lstStyle/>
          <a:p>
            <a:pPr algn="ctr"/>
            <a:r>
              <a:rPr lang="en-US" sz="3200" b="1" dirty="0">
                <a:solidFill>
                  <a:schemeClr val="tx1">
                    <a:lumMod val="85000"/>
                    <a:lumOff val="15000"/>
                  </a:schemeClr>
                </a:solidFill>
              </a:rPr>
              <a:t>5oz</a:t>
            </a:r>
          </a:p>
        </p:txBody>
      </p:sp>
      <p:sp>
        <p:nvSpPr>
          <p:cNvPr id="20" name="TextBox 19">
            <a:extLst>
              <a:ext uri="{FF2B5EF4-FFF2-40B4-BE49-F238E27FC236}">
                <a16:creationId xmlns:a16="http://schemas.microsoft.com/office/drawing/2014/main" xmlns="" id="{8495EFFD-C086-4971-A849-FD63F264FB2D}"/>
              </a:ext>
            </a:extLst>
          </p:cNvPr>
          <p:cNvSpPr txBox="1"/>
          <p:nvPr/>
        </p:nvSpPr>
        <p:spPr>
          <a:xfrm>
            <a:off x="9839417" y="336309"/>
            <a:ext cx="1392002" cy="584775"/>
          </a:xfrm>
          <a:prstGeom prst="rect">
            <a:avLst/>
          </a:prstGeom>
          <a:noFill/>
        </p:spPr>
        <p:txBody>
          <a:bodyPr wrap="square" rtlCol="0">
            <a:spAutoFit/>
          </a:bodyPr>
          <a:lstStyle/>
          <a:p>
            <a:pPr algn="ctr"/>
            <a:r>
              <a:rPr lang="en-US" sz="3200" b="1" dirty="0">
                <a:solidFill>
                  <a:schemeClr val="tx1">
                    <a:lumMod val="85000"/>
                    <a:lumOff val="15000"/>
                  </a:schemeClr>
                </a:solidFill>
              </a:rPr>
              <a:t>1.5oz</a:t>
            </a:r>
          </a:p>
        </p:txBody>
      </p:sp>
      <p:sp>
        <p:nvSpPr>
          <p:cNvPr id="7" name="TextBox 6">
            <a:extLst>
              <a:ext uri="{FF2B5EF4-FFF2-40B4-BE49-F238E27FC236}">
                <a16:creationId xmlns:a16="http://schemas.microsoft.com/office/drawing/2014/main" xmlns="" id="{6B1ADBA8-5A0F-453A-8B86-3E9993C67366}"/>
              </a:ext>
            </a:extLst>
          </p:cNvPr>
          <p:cNvSpPr txBox="1"/>
          <p:nvPr/>
        </p:nvSpPr>
        <p:spPr>
          <a:xfrm>
            <a:off x="3879273" y="5200063"/>
            <a:ext cx="7347526" cy="646331"/>
          </a:xfrm>
          <a:prstGeom prst="rect">
            <a:avLst/>
          </a:prstGeom>
          <a:noFill/>
        </p:spPr>
        <p:txBody>
          <a:bodyPr wrap="square" rtlCol="0">
            <a:spAutoFit/>
          </a:bodyPr>
          <a:lstStyle/>
          <a:p>
            <a:pPr algn="ctr"/>
            <a:r>
              <a:rPr lang="en-US" dirty="0">
                <a:solidFill>
                  <a:schemeClr val="tx1">
                    <a:lumMod val="85000"/>
                    <a:lumOff val="15000"/>
                  </a:schemeClr>
                </a:solidFill>
              </a:rPr>
              <a:t>These are general measurements and your drink may be higher. </a:t>
            </a:r>
          </a:p>
          <a:p>
            <a:pPr algn="ctr"/>
            <a:r>
              <a:rPr lang="en-US" dirty="0">
                <a:solidFill>
                  <a:schemeClr val="tx1">
                    <a:lumMod val="85000"/>
                    <a:lumOff val="15000"/>
                  </a:schemeClr>
                </a:solidFill>
              </a:rPr>
              <a:t>Pay attention to a drink’s alcohol percentage, not it’s size.  </a:t>
            </a:r>
          </a:p>
        </p:txBody>
      </p:sp>
      <p:sp>
        <p:nvSpPr>
          <p:cNvPr id="8" name="Rectangle 7">
            <a:extLst>
              <a:ext uri="{FF2B5EF4-FFF2-40B4-BE49-F238E27FC236}">
                <a16:creationId xmlns:a16="http://schemas.microsoft.com/office/drawing/2014/main" xmlns="" id="{2E1E24F1-79D6-43FB-A006-A95BBED0D645}"/>
              </a:ext>
            </a:extLst>
          </p:cNvPr>
          <p:cNvSpPr/>
          <p:nvPr/>
        </p:nvSpPr>
        <p:spPr>
          <a:xfrm>
            <a:off x="3631037" y="6114785"/>
            <a:ext cx="8003323" cy="646331"/>
          </a:xfrm>
          <a:prstGeom prst="rect">
            <a:avLst/>
          </a:prstGeom>
        </p:spPr>
        <p:txBody>
          <a:bodyPr wrap="square">
            <a:spAutoFit/>
          </a:bodyPr>
          <a:lstStyle/>
          <a:p>
            <a:r>
              <a:rPr lang="en-US" sz="1200" dirty="0"/>
              <a:t>Refs: National Institutes of Health, NIAAA. </a:t>
            </a:r>
            <a:r>
              <a:rPr lang="en-US" sz="1200" dirty="0">
                <a:hlinkClick r:id="rId4"/>
              </a:rPr>
              <a:t>http://rethinkingdrinking.niaaa.nih.gov/whatcountsdrink/whatsastandarddrink.asp</a:t>
            </a:r>
            <a:r>
              <a:rPr lang="en-US" sz="1200" dirty="0"/>
              <a:t>; </a:t>
            </a:r>
          </a:p>
          <a:p>
            <a:r>
              <a:rPr lang="en-US" sz="1200" dirty="0"/>
              <a:t>Adapted from SBIRT Montana Poster: </a:t>
            </a:r>
            <a:r>
              <a:rPr lang="en-US" sz="1200" dirty="0">
                <a:hlinkClick r:id="rId5"/>
              </a:rPr>
              <a:t>www.dphhs.mt.us</a:t>
            </a:r>
            <a:r>
              <a:rPr lang="en-US" sz="1200" dirty="0"/>
              <a:t> </a:t>
            </a:r>
          </a:p>
          <a:p>
            <a:r>
              <a:rPr lang="en-US" sz="1200" dirty="0"/>
              <a:t>Drinking Guidelines Explained: </a:t>
            </a:r>
            <a:r>
              <a:rPr lang="en-US" sz="1200" dirty="0">
                <a:hlinkClick r:id="rId6"/>
              </a:rPr>
              <a:t>http://ireta.org/2013/09/30/low-risk-drinking-guidelines-where-do-the-numbers-come-from/</a:t>
            </a:r>
            <a:r>
              <a:rPr lang="en-US" sz="1200" dirty="0"/>
              <a:t> </a:t>
            </a:r>
          </a:p>
        </p:txBody>
      </p:sp>
      <p:cxnSp>
        <p:nvCxnSpPr>
          <p:cNvPr id="10" name="Straight Connector 9">
            <a:extLst>
              <a:ext uri="{FF2B5EF4-FFF2-40B4-BE49-F238E27FC236}">
                <a16:creationId xmlns:a16="http://schemas.microsoft.com/office/drawing/2014/main" xmlns="" id="{B02F508D-D5AF-41C3-A279-4D5A189F9BAD}"/>
              </a:ext>
            </a:extLst>
          </p:cNvPr>
          <p:cNvCxnSpPr/>
          <p:nvPr/>
        </p:nvCxnSpPr>
        <p:spPr>
          <a:xfrm>
            <a:off x="3752653" y="5975698"/>
            <a:ext cx="7765092" cy="0"/>
          </a:xfrm>
          <a:prstGeom prst="line">
            <a:avLst/>
          </a:prstGeom>
          <a:ln>
            <a:solidFill>
              <a:srgbClr val="1B30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9021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170" name="Picture 2" descr="Image result for drink limits us">
            <a:extLst>
              <a:ext uri="{FF2B5EF4-FFF2-40B4-BE49-F238E27FC236}">
                <a16:creationId xmlns:a16="http://schemas.microsoft.com/office/drawing/2014/main" xmlns="" id="{992E8C9F-1A3F-4413-B61F-AF7E416D39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0713"/>
          <a:stretch/>
        </p:blipFill>
        <p:spPr bwMode="auto">
          <a:xfrm rot="21480000">
            <a:off x="1644416" y="1149508"/>
            <a:ext cx="6890589" cy="31414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3AFF09C9-96FA-47EF-A7BB-74055D337374}"/>
              </a:ext>
            </a:extLst>
          </p:cNvPr>
          <p:cNvSpPr/>
          <p:nvPr/>
        </p:nvSpPr>
        <p:spPr>
          <a:xfrm>
            <a:off x="234988" y="206246"/>
            <a:ext cx="9629560" cy="646331"/>
          </a:xfrm>
          <a:prstGeom prst="rect">
            <a:avLst/>
          </a:prstGeom>
        </p:spPr>
        <p:txBody>
          <a:bodyPr wrap="none">
            <a:spAutoFit/>
          </a:bodyPr>
          <a:lstStyle/>
          <a:p>
            <a:r>
              <a:rPr lang="en-US" altLang="en-US" sz="3600" dirty="0">
                <a:solidFill>
                  <a:srgbClr val="1B3055"/>
                </a:solidFill>
                <a:latin typeface="Georgia" panose="02040502050405020303" pitchFamily="18" charset="0"/>
                <a:ea typeface="ＭＳ Ｐゴシック" panose="020B0600070205080204" pitchFamily="34" charset="-128"/>
              </a:rPr>
              <a:t>Maximum Drinking Limits For People Over 21</a:t>
            </a:r>
          </a:p>
        </p:txBody>
      </p:sp>
      <p:sp>
        <p:nvSpPr>
          <p:cNvPr id="6" name="Rectangle 5">
            <a:extLst>
              <a:ext uri="{FF2B5EF4-FFF2-40B4-BE49-F238E27FC236}">
                <a16:creationId xmlns:a16="http://schemas.microsoft.com/office/drawing/2014/main" xmlns="" id="{C3AC560A-078D-4095-8B11-8940142D3C30}"/>
              </a:ext>
            </a:extLst>
          </p:cNvPr>
          <p:cNvSpPr/>
          <p:nvPr/>
        </p:nvSpPr>
        <p:spPr>
          <a:xfrm>
            <a:off x="234988" y="4745743"/>
            <a:ext cx="10968973" cy="1938992"/>
          </a:xfrm>
          <a:prstGeom prst="rect">
            <a:avLst/>
          </a:prstGeom>
        </p:spPr>
        <p:txBody>
          <a:bodyPr wrap="square">
            <a:spAutoFit/>
          </a:bodyPr>
          <a:lstStyle/>
          <a:p>
            <a:pPr marL="800100" lvl="1" indent="-342900">
              <a:buClr>
                <a:schemeClr val="tx1"/>
              </a:buClr>
              <a:buFont typeface="Arial" panose="020B0604020202020204" pitchFamily="34" charset="0"/>
              <a:buChar char="•"/>
            </a:pPr>
            <a:r>
              <a:rPr lang="en-US" altLang="en-US" sz="2000" dirty="0">
                <a:solidFill>
                  <a:schemeClr val="tx1">
                    <a:lumMod val="85000"/>
                    <a:lumOff val="15000"/>
                  </a:schemeClr>
                </a:solidFill>
                <a:ea typeface="ＭＳ Ｐゴシック" panose="020B0600070205080204" pitchFamily="34" charset="-128"/>
              </a:rPr>
              <a:t>Pregnant Women are advised to abstain from alcohol use</a:t>
            </a:r>
          </a:p>
          <a:p>
            <a:pPr marL="800100" lvl="1" indent="-342900">
              <a:buClr>
                <a:schemeClr val="tx1"/>
              </a:buClr>
              <a:buFont typeface="Arial" panose="020B0604020202020204" pitchFamily="34" charset="0"/>
              <a:buChar char="•"/>
            </a:pPr>
            <a:endParaRPr lang="en-US" altLang="en-US" sz="2000" i="1" dirty="0">
              <a:solidFill>
                <a:schemeClr val="tx1">
                  <a:lumMod val="85000"/>
                  <a:lumOff val="15000"/>
                </a:schemeClr>
              </a:solidFill>
              <a:ea typeface="ＭＳ Ｐゴシック" panose="020B0600070205080204" pitchFamily="34" charset="-128"/>
            </a:endParaRPr>
          </a:p>
          <a:p>
            <a:pPr marL="800100" lvl="1" indent="-342900">
              <a:buClr>
                <a:schemeClr val="tx1"/>
              </a:buClr>
              <a:buFont typeface="Arial" panose="020B0604020202020204" pitchFamily="34" charset="0"/>
              <a:buChar char="•"/>
            </a:pPr>
            <a:r>
              <a:rPr lang="en-US" altLang="en-US" sz="2000" i="1" dirty="0">
                <a:solidFill>
                  <a:schemeClr val="tx1">
                    <a:lumMod val="85000"/>
                    <a:lumOff val="15000"/>
                  </a:schemeClr>
                </a:solidFill>
                <a:ea typeface="ＭＳ Ｐゴシック" panose="020B0600070205080204" pitchFamily="34" charset="-128"/>
              </a:rPr>
              <a:t>People with medical conditions and people on medications should speak with their doctor about alcohol use.</a:t>
            </a:r>
          </a:p>
          <a:p>
            <a:pPr marL="800100" lvl="1" indent="-342900">
              <a:buClr>
                <a:schemeClr val="tx1"/>
              </a:buClr>
              <a:buFont typeface="Arial" panose="020B0604020202020204" pitchFamily="34" charset="0"/>
              <a:buChar char="•"/>
            </a:pPr>
            <a:endParaRPr lang="en-US" altLang="en-US" sz="2000" i="1" dirty="0">
              <a:solidFill>
                <a:schemeClr val="tx1">
                  <a:lumMod val="85000"/>
                  <a:lumOff val="15000"/>
                </a:schemeClr>
              </a:solidFill>
              <a:ea typeface="ＭＳ Ｐゴシック" panose="020B0600070205080204" pitchFamily="34" charset="-128"/>
            </a:endParaRPr>
          </a:p>
          <a:p>
            <a:pPr marL="800100" lvl="1" indent="-342900">
              <a:buClr>
                <a:schemeClr val="tx1"/>
              </a:buClr>
              <a:buFont typeface="Arial" panose="020B0604020202020204" pitchFamily="34" charset="0"/>
              <a:buChar char="•"/>
            </a:pPr>
            <a:r>
              <a:rPr lang="en-US" altLang="en-US" sz="2000" i="1" dirty="0">
                <a:solidFill>
                  <a:schemeClr val="tx1">
                    <a:lumMod val="85000"/>
                    <a:lumOff val="15000"/>
                  </a:schemeClr>
                </a:solidFill>
                <a:ea typeface="ＭＳ Ｐゴシック" panose="020B0600070205080204" pitchFamily="34" charset="-128"/>
              </a:rPr>
              <a:t>People under 21 should not drink at all.</a:t>
            </a:r>
            <a:endParaRPr lang="en-US" sz="2000" i="1" dirty="0">
              <a:solidFill>
                <a:schemeClr val="tx1">
                  <a:lumMod val="85000"/>
                  <a:lumOff val="15000"/>
                </a:schemeClr>
              </a:solidFill>
            </a:endParaRPr>
          </a:p>
        </p:txBody>
      </p:sp>
      <p:sp>
        <p:nvSpPr>
          <p:cNvPr id="8" name="Oval 7">
            <a:extLst>
              <a:ext uri="{FF2B5EF4-FFF2-40B4-BE49-F238E27FC236}">
                <a16:creationId xmlns:a16="http://schemas.microsoft.com/office/drawing/2014/main" xmlns="" id="{0BA6AAB1-0E76-465C-81BF-DCC29AF898FD}"/>
              </a:ext>
            </a:extLst>
          </p:cNvPr>
          <p:cNvSpPr/>
          <p:nvPr/>
        </p:nvSpPr>
        <p:spPr>
          <a:xfrm>
            <a:off x="8718943" y="1014696"/>
            <a:ext cx="2403704" cy="1768600"/>
          </a:xfrm>
          <a:prstGeom prst="ellipse">
            <a:avLst/>
          </a:prstGeom>
          <a:solidFill>
            <a:schemeClr val="bg2"/>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5B86AD4D-8A0A-405C-98D7-1A5965BE0710}"/>
              </a:ext>
            </a:extLst>
          </p:cNvPr>
          <p:cNvSpPr txBox="1"/>
          <p:nvPr/>
        </p:nvSpPr>
        <p:spPr>
          <a:xfrm>
            <a:off x="8886181" y="1483497"/>
            <a:ext cx="2105246" cy="830997"/>
          </a:xfrm>
          <a:prstGeom prst="rect">
            <a:avLst/>
          </a:prstGeom>
          <a:noFill/>
        </p:spPr>
        <p:txBody>
          <a:bodyPr wrap="square" rtlCol="0">
            <a:spAutoFit/>
          </a:bodyPr>
          <a:lstStyle/>
          <a:p>
            <a:pPr algn="ctr"/>
            <a:r>
              <a:rPr lang="en-US" sz="2400" dirty="0">
                <a:solidFill>
                  <a:srgbClr val="8B2331"/>
                </a:solidFill>
              </a:rPr>
              <a:t>Non-Pregnant</a:t>
            </a:r>
            <a:r>
              <a:rPr lang="en-US" sz="2400" b="1" dirty="0">
                <a:solidFill>
                  <a:srgbClr val="8B2331"/>
                </a:solidFill>
              </a:rPr>
              <a:t> Women</a:t>
            </a:r>
          </a:p>
        </p:txBody>
      </p:sp>
      <p:sp>
        <p:nvSpPr>
          <p:cNvPr id="10" name="Left Arrow 8">
            <a:extLst>
              <a:ext uri="{FF2B5EF4-FFF2-40B4-BE49-F238E27FC236}">
                <a16:creationId xmlns:a16="http://schemas.microsoft.com/office/drawing/2014/main" xmlns="" id="{3E90D60B-98CB-4E8D-9ADE-313A02D2A0F9}"/>
              </a:ext>
            </a:extLst>
          </p:cNvPr>
          <p:cNvSpPr/>
          <p:nvPr/>
        </p:nvSpPr>
        <p:spPr>
          <a:xfrm rot="20863628">
            <a:off x="8391780" y="1327275"/>
            <a:ext cx="1766535" cy="283558"/>
          </a:xfrm>
          <a:prstGeom prst="leftArrow">
            <a:avLst/>
          </a:prstGeom>
          <a:solidFill>
            <a:srgbClr val="8B233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2331"/>
              </a:solidFill>
            </a:endParaRPr>
          </a:p>
        </p:txBody>
      </p:sp>
      <p:sp>
        <p:nvSpPr>
          <p:cNvPr id="11" name="Rectangle 10">
            <a:extLst>
              <a:ext uri="{FF2B5EF4-FFF2-40B4-BE49-F238E27FC236}">
                <a16:creationId xmlns:a16="http://schemas.microsoft.com/office/drawing/2014/main" xmlns="" id="{5CB1CF42-C558-4951-933C-9F82A6388920}"/>
              </a:ext>
            </a:extLst>
          </p:cNvPr>
          <p:cNvSpPr/>
          <p:nvPr/>
        </p:nvSpPr>
        <p:spPr>
          <a:xfrm>
            <a:off x="8381828" y="3059042"/>
            <a:ext cx="3579456" cy="1015663"/>
          </a:xfrm>
          <a:prstGeom prst="rect">
            <a:avLst/>
          </a:prstGeom>
        </p:spPr>
        <p:txBody>
          <a:bodyPr wrap="square">
            <a:spAutoFit/>
          </a:bodyPr>
          <a:lstStyle/>
          <a:p>
            <a:pPr lvl="1">
              <a:buClr>
                <a:schemeClr val="tx1"/>
              </a:buClr>
            </a:pPr>
            <a:r>
              <a:rPr lang="en-US" altLang="en-US" sz="2000" b="1" dirty="0">
                <a:solidFill>
                  <a:schemeClr val="tx1">
                    <a:lumMod val="85000"/>
                    <a:lumOff val="15000"/>
                  </a:schemeClr>
                </a:solidFill>
                <a:ea typeface="ＭＳ Ｐゴシック" panose="020B0600070205080204" pitchFamily="34" charset="-128"/>
              </a:rPr>
              <a:t>To stay low risk, keep within BOTH the single-day AND weekly limits.</a:t>
            </a:r>
          </a:p>
        </p:txBody>
      </p:sp>
    </p:spTree>
    <p:extLst>
      <p:ext uri="{BB962C8B-B14F-4D97-AF65-F5344CB8AC3E}">
        <p14:creationId xmlns:p14="http://schemas.microsoft.com/office/powerpoint/2010/main" val="905402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43467"/>
            <a:ext cx="3363974" cy="1597315"/>
          </a:xfrm>
          <a:noFill/>
          <a:ln w="19050">
            <a:solidFill>
              <a:schemeClr val="bg1"/>
            </a:solidFill>
          </a:ln>
        </p:spPr>
        <p:txBody>
          <a:bodyPr wrap="square" rtlCol="0">
            <a:normAutofit/>
          </a:bodyPr>
          <a:lstStyle/>
          <a:p>
            <a:pPr algn="ctr">
              <a:defRPr/>
            </a:pPr>
            <a:r>
              <a:rPr lang="en-US" sz="2000" b="1" dirty="0">
                <a:solidFill>
                  <a:schemeClr val="bg1"/>
                </a:solidFill>
                <a:effectLst>
                  <a:outerShdw blurRad="38100" dist="38100" dir="2700000" algn="tl">
                    <a:srgbClr val="000000">
                      <a:alpha val="43137"/>
                    </a:srgbClr>
                  </a:outerShdw>
                </a:effectLst>
                <a:cs typeface="Calibri" pitchFamily="34" charset="0"/>
              </a:rPr>
              <a:t/>
            </a:r>
            <a:br>
              <a:rPr lang="en-US" sz="2000" b="1" dirty="0">
                <a:solidFill>
                  <a:schemeClr val="bg1"/>
                </a:solidFill>
                <a:effectLst>
                  <a:outerShdw blurRad="38100" dist="38100" dir="2700000" algn="tl">
                    <a:srgbClr val="000000">
                      <a:alpha val="43137"/>
                    </a:srgbClr>
                  </a:outerShdw>
                </a:effectLst>
                <a:cs typeface="Calibri" pitchFamily="34" charset="0"/>
              </a:rPr>
            </a:br>
            <a:r>
              <a:rPr lang="en-US" sz="2000" dirty="0">
                <a:solidFill>
                  <a:schemeClr val="bg1"/>
                </a:solidFill>
                <a:cs typeface="Calibri" pitchFamily="34" charset="0"/>
              </a:rPr>
              <a:t>SBIRT Addresses the Full Spectrum of Substance Use</a:t>
            </a:r>
            <a:br>
              <a:rPr lang="en-US" sz="2000" dirty="0">
                <a:solidFill>
                  <a:schemeClr val="bg1"/>
                </a:solidFill>
                <a:cs typeface="Calibri" pitchFamily="34" charset="0"/>
              </a:rPr>
            </a:br>
            <a:endParaRPr lang="en-US" sz="2000" dirty="0">
              <a:solidFill>
                <a:schemeClr val="bg1"/>
              </a:solidFill>
            </a:endParaRPr>
          </a:p>
        </p:txBody>
      </p:sp>
      <p:sp>
        <p:nvSpPr>
          <p:cNvPr id="31746" name="Content Placeholder 2"/>
          <p:cNvSpPr>
            <a:spLocks noGrp="1"/>
          </p:cNvSpPr>
          <p:nvPr>
            <p:ph idx="1"/>
          </p:nvPr>
        </p:nvSpPr>
        <p:spPr>
          <a:xfrm>
            <a:off x="643468" y="2638044"/>
            <a:ext cx="3363974" cy="3415622"/>
          </a:xfrm>
        </p:spPr>
        <p:txBody>
          <a:bodyPr>
            <a:normAutofit/>
          </a:bodyPr>
          <a:lstStyle/>
          <a:p>
            <a:r>
              <a:rPr lang="en-US" sz="1700" dirty="0">
                <a:solidFill>
                  <a:schemeClr val="bg1"/>
                </a:solidFill>
                <a:ea typeface="Calibri" pitchFamily="34" charset="0"/>
                <a:cs typeface="Calibri" pitchFamily="34" charset="0"/>
              </a:rPr>
              <a:t>Patients may not understand the impact of alcohol and drug use on their health</a:t>
            </a:r>
          </a:p>
          <a:p>
            <a:pPr>
              <a:buFont typeface="Arial" charset="0"/>
              <a:buNone/>
            </a:pPr>
            <a:endParaRPr lang="en-US" sz="1700" dirty="0">
              <a:solidFill>
                <a:schemeClr val="bg1"/>
              </a:solidFill>
              <a:ea typeface="Calibri" pitchFamily="34" charset="0"/>
              <a:cs typeface="Calibri" pitchFamily="34" charset="0"/>
            </a:endParaRPr>
          </a:p>
          <a:p>
            <a:r>
              <a:rPr lang="en-US" sz="1700" dirty="0">
                <a:solidFill>
                  <a:schemeClr val="bg1"/>
                </a:solidFill>
                <a:ea typeface="Calibri" pitchFamily="34" charset="0"/>
                <a:cs typeface="Calibri" pitchFamily="34" charset="0"/>
              </a:rPr>
              <a:t>Patients are not aware of NIAAA low-risk drinking guidelines</a:t>
            </a:r>
          </a:p>
          <a:p>
            <a:endParaRPr lang="en-US" sz="1700" dirty="0">
              <a:solidFill>
                <a:schemeClr val="bg1"/>
              </a:solidFill>
              <a:ea typeface="Calibri" pitchFamily="34" charset="0"/>
              <a:cs typeface="Calibri" pitchFamily="34" charset="0"/>
            </a:endParaRPr>
          </a:p>
          <a:p>
            <a:r>
              <a:rPr lang="en-US" sz="1700" dirty="0">
                <a:solidFill>
                  <a:schemeClr val="bg1"/>
                </a:solidFill>
                <a:ea typeface="Calibri" pitchFamily="34" charset="0"/>
                <a:cs typeface="Calibri" pitchFamily="34" charset="0"/>
              </a:rPr>
              <a:t>SBIRT opens up a dialogue between provider and patient that can improve the patient’s overall health</a:t>
            </a:r>
          </a:p>
          <a:p>
            <a:pPr>
              <a:buFont typeface="Arial" charset="0"/>
              <a:buNone/>
            </a:pPr>
            <a:endParaRPr lang="en-US" sz="1700" dirty="0">
              <a:solidFill>
                <a:schemeClr val="bg1"/>
              </a:solidFill>
            </a:endParaRPr>
          </a:p>
        </p:txBody>
      </p:sp>
      <p:pic>
        <p:nvPicPr>
          <p:cNvPr id="4" name="Picture 3">
            <a:extLst>
              <a:ext uri="{FF2B5EF4-FFF2-40B4-BE49-F238E27FC236}">
                <a16:creationId xmlns:a16="http://schemas.microsoft.com/office/drawing/2014/main" xmlns="" id="{9638B490-3C67-4BD3-842F-9F012A221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763" y="2567221"/>
            <a:ext cx="6250769" cy="1562690"/>
          </a:xfrm>
          <a:prstGeom prst="rect">
            <a:avLst/>
          </a:prstGeom>
        </p:spPr>
      </p:pic>
    </p:spTree>
    <p:extLst>
      <p:ext uri="{BB962C8B-B14F-4D97-AF65-F5344CB8AC3E}">
        <p14:creationId xmlns:p14="http://schemas.microsoft.com/office/powerpoint/2010/main" val="2919680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0">
            <a:extLst>
              <a:ext uri="{FF2B5EF4-FFF2-40B4-BE49-F238E27FC236}">
                <a16:creationId xmlns:a16="http://schemas.microsoft.com/office/drawing/2014/main" xmlns=""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1821" y="3812954"/>
            <a:ext cx="6465287" cy="1516014"/>
          </a:xfrm>
        </p:spPr>
        <p:txBody>
          <a:bodyPr vert="horz" lIns="91440" tIns="45720" rIns="91440" bIns="45720" rtlCol="0" anchor="b">
            <a:normAutofit/>
          </a:bodyPr>
          <a:lstStyle/>
          <a:p>
            <a:pPr algn="ctr"/>
            <a:r>
              <a:rPr lang="en-US" sz="4400" kern="1200" dirty="0">
                <a:solidFill>
                  <a:srgbClr val="FFFFFF"/>
                </a:solidFill>
              </a:rPr>
              <a:t>What about </a:t>
            </a:r>
            <a:r>
              <a:rPr lang="en-US" sz="4400" dirty="0" smtClean="0">
                <a:solidFill>
                  <a:srgbClr val="FFFFFF"/>
                </a:solidFill>
              </a:rPr>
              <a:t>cannabis</a:t>
            </a:r>
            <a:r>
              <a:rPr lang="en-US" sz="4400" kern="1200" dirty="0" smtClean="0">
                <a:solidFill>
                  <a:srgbClr val="FFFFFF"/>
                </a:solidFill>
              </a:rPr>
              <a:t>?</a:t>
            </a:r>
            <a:endParaRPr lang="en-US" sz="4400" kern="1200" dirty="0">
              <a:solidFill>
                <a:srgbClr val="FFFFFF"/>
              </a:solidFill>
            </a:endParaRPr>
          </a:p>
        </p:txBody>
      </p:sp>
      <p:pic>
        <p:nvPicPr>
          <p:cNvPr id="31" name="Content Placeholder 9" descr="Food on a wooden table&#10;&#10;Description automatically generated">
            <a:extLst>
              <a:ext uri="{FF2B5EF4-FFF2-40B4-BE49-F238E27FC236}">
                <a16:creationId xmlns:a16="http://schemas.microsoft.com/office/drawing/2014/main" xmlns="" id="{8B06F1A6-B7BA-473D-A295-37ECCE77C34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8440" b="-4"/>
          <a:stretch/>
        </p:blipFill>
        <p:spPr>
          <a:xfrm>
            <a:off x="317635" y="321733"/>
            <a:ext cx="4151681" cy="3026834"/>
          </a:xfrm>
          <a:prstGeom prst="rect">
            <a:avLst/>
          </a:prstGeom>
        </p:spPr>
      </p:pic>
      <p:pic>
        <p:nvPicPr>
          <p:cNvPr id="14" name="Picture 13" descr="A picture containing scale, sky, indoor&#10;&#10;Description automatically generated">
            <a:extLst>
              <a:ext uri="{FF2B5EF4-FFF2-40B4-BE49-F238E27FC236}">
                <a16:creationId xmlns:a16="http://schemas.microsoft.com/office/drawing/2014/main" xmlns="" id="{C221AEBA-8B5E-404C-90E6-8187E9EAB448}"/>
              </a:ext>
            </a:extLst>
          </p:cNvPr>
          <p:cNvPicPr>
            <a:picLocks noChangeAspect="1"/>
          </p:cNvPicPr>
          <p:nvPr/>
        </p:nvPicPr>
        <p:blipFill rotWithShape="1">
          <a:blip r:embed="rId3">
            <a:extLst>
              <a:ext uri="{28A0092B-C50C-407E-A947-70E740481C1C}">
                <a14:useLocalDpi xmlns:a14="http://schemas.microsoft.com/office/drawing/2010/main" val="0"/>
              </a:ext>
            </a:extLst>
          </a:blip>
          <a:srcRect t="20807" r="-3" b="22891"/>
          <a:stretch/>
        </p:blipFill>
        <p:spPr>
          <a:xfrm>
            <a:off x="4638955" y="321733"/>
            <a:ext cx="3539976" cy="2985818"/>
          </a:xfrm>
          <a:prstGeom prst="rect">
            <a:avLst/>
          </a:prstGeom>
        </p:spPr>
      </p:pic>
      <p:pic>
        <p:nvPicPr>
          <p:cNvPr id="12" name="Picture 11" descr="A picture containing person, outdoor, tree, clothing&#10;&#10;Description automatically generated">
            <a:extLst>
              <a:ext uri="{FF2B5EF4-FFF2-40B4-BE49-F238E27FC236}">
                <a16:creationId xmlns:a16="http://schemas.microsoft.com/office/drawing/2014/main" xmlns="" id="{A27F8C8D-75E0-4FC4-BB63-18017DFE5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4" r="18926" b="1"/>
          <a:stretch/>
        </p:blipFill>
        <p:spPr>
          <a:xfrm>
            <a:off x="8348570" y="321734"/>
            <a:ext cx="3535590" cy="2985818"/>
          </a:xfrm>
          <a:prstGeom prst="rect">
            <a:avLst/>
          </a:prstGeom>
        </p:spPr>
      </p:pic>
      <p:cxnSp>
        <p:nvCxnSpPr>
          <p:cNvPr id="23" name="Straight Connector 22">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6" name="Picture 15" descr="A close up of a plant&#10;&#10;Description automatically generated">
            <a:extLst>
              <a:ext uri="{FF2B5EF4-FFF2-40B4-BE49-F238E27FC236}">
                <a16:creationId xmlns:a16="http://schemas.microsoft.com/office/drawing/2014/main" xmlns="" id="{EB7A7909-AAF0-4584-846A-CB191FC772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2" r="6785" b="-4"/>
          <a:stretch/>
        </p:blipFill>
        <p:spPr>
          <a:xfrm>
            <a:off x="317635" y="3509433"/>
            <a:ext cx="4160452" cy="3026833"/>
          </a:xfrm>
          <a:prstGeom prst="rect">
            <a:avLst/>
          </a:prstGeom>
        </p:spPr>
      </p:pic>
    </p:spTree>
    <p:extLst>
      <p:ext uri="{BB962C8B-B14F-4D97-AF65-F5344CB8AC3E}">
        <p14:creationId xmlns:p14="http://schemas.microsoft.com/office/powerpoint/2010/main" val="83674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dirty="0" smtClean="0"/>
              <a:t>Cannabis </a:t>
            </a:r>
            <a:r>
              <a:rPr lang="en-US" dirty="0"/>
              <a:t>Use</a:t>
            </a:r>
          </a:p>
        </p:txBody>
      </p:sp>
      <p:cxnSp>
        <p:nvCxnSpPr>
          <p:cNvPr id="10"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3462228"/>
          </a:xfrm>
        </p:spPr>
        <p:txBody>
          <a:bodyPr>
            <a:normAutofit/>
          </a:bodyPr>
          <a:lstStyle/>
          <a:p>
            <a:r>
              <a:rPr lang="en-US" sz="1800" dirty="0" smtClean="0"/>
              <a:t>Cannabis </a:t>
            </a:r>
            <a:r>
              <a:rPr lang="en-US" sz="1800" dirty="0"/>
              <a:t>can be addictive</a:t>
            </a:r>
          </a:p>
          <a:p>
            <a:r>
              <a:rPr lang="en-US" sz="1800" dirty="0"/>
              <a:t>According to The National Institute on Drug Abuse (NIDA) 9% of marijuana users will become addicted to it…roughly 1 in 11</a:t>
            </a:r>
          </a:p>
          <a:p>
            <a:r>
              <a:rPr lang="en-US" sz="1800" dirty="0"/>
              <a:t>That number increases to 17% for those who start using before age 16… roughly 1 in 6</a:t>
            </a:r>
          </a:p>
          <a:p>
            <a:r>
              <a:rPr lang="en-US" sz="1800" dirty="0"/>
              <a:t>Among daily marijuana 25-50 % become addicted.</a:t>
            </a:r>
          </a:p>
        </p:txBody>
      </p:sp>
      <p:pic>
        <p:nvPicPr>
          <p:cNvPr id="5" name="Picture 4" descr="A picture containing person, holding, hand&#10;&#10;Description automatically generated">
            <a:extLst>
              <a:ext uri="{FF2B5EF4-FFF2-40B4-BE49-F238E27FC236}">
                <a16:creationId xmlns:a16="http://schemas.microsoft.com/office/drawing/2014/main" xmlns="" id="{4FD89F10-244E-4FA5-86D1-10635B0B96CF}"/>
              </a:ext>
            </a:extLst>
          </p:cNvPr>
          <p:cNvPicPr>
            <a:picLocks noChangeAspect="1"/>
          </p:cNvPicPr>
          <p:nvPr/>
        </p:nvPicPr>
        <p:blipFill rotWithShape="1">
          <a:blip r:embed="rId2">
            <a:extLst>
              <a:ext uri="{28A0092B-C50C-407E-A947-70E740481C1C}">
                <a14:useLocalDpi xmlns:a14="http://schemas.microsoft.com/office/drawing/2010/main" val="0"/>
              </a:ext>
            </a:extLst>
          </a:blip>
          <a:srcRect l="10316" r="28236"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99780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Addiction- Cannabis</a:t>
            </a:r>
            <a:endParaRPr lang="en-US" dirty="0"/>
          </a:p>
        </p:txBody>
      </p:sp>
      <p:sp>
        <p:nvSpPr>
          <p:cNvPr id="5" name="Content Placeholder 4"/>
          <p:cNvSpPr>
            <a:spLocks noGrp="1"/>
          </p:cNvSpPr>
          <p:nvPr>
            <p:ph idx="1"/>
          </p:nvPr>
        </p:nvSpPr>
        <p:spPr/>
        <p:txBody>
          <a:bodyPr/>
          <a:lstStyle/>
          <a:p>
            <a:r>
              <a:rPr lang="en-US" dirty="0"/>
              <a:t>Compulsive marijuana-seeking behavior</a:t>
            </a:r>
          </a:p>
          <a:p>
            <a:r>
              <a:rPr lang="en-US" dirty="0"/>
              <a:t>A pattern of self-destructive behavior due to weed use</a:t>
            </a:r>
          </a:p>
          <a:p>
            <a:r>
              <a:rPr lang="en-US" dirty="0"/>
              <a:t>Failure to fulfill major life obligations at work, home or school because of pot use</a:t>
            </a:r>
          </a:p>
          <a:p>
            <a:r>
              <a:rPr lang="en-US" dirty="0"/>
              <a:t>Marijuana use continues in spite of recurring negative consequences, including legal consequences</a:t>
            </a:r>
          </a:p>
          <a:p>
            <a:r>
              <a:rPr lang="en-US" dirty="0"/>
              <a:t>Weed use continues in spite of recurring social or interpersonal problems caused by or made worse by drug use</a:t>
            </a:r>
          </a:p>
          <a:p>
            <a:r>
              <a:rPr lang="en-US" dirty="0"/>
              <a:t>Marijuana is used in dangerous situations</a:t>
            </a:r>
          </a:p>
          <a:p>
            <a:endParaRPr lang="en-US" dirty="0"/>
          </a:p>
        </p:txBody>
      </p:sp>
    </p:spTree>
    <p:extLst>
      <p:ext uri="{BB962C8B-B14F-4D97-AF65-F5344CB8AC3E}">
        <p14:creationId xmlns:p14="http://schemas.microsoft.com/office/powerpoint/2010/main" val="2520292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dirty="0">
                <a:solidFill>
                  <a:srgbClr val="FFFFFF"/>
                </a:solidFill>
              </a:rPr>
              <a:t>Cannabinoid System</a:t>
            </a:r>
          </a:p>
        </p:txBody>
      </p:sp>
      <p:graphicFrame>
        <p:nvGraphicFramePr>
          <p:cNvPr id="5" name="Content Placeholder 2">
            <a:extLst>
              <a:ext uri="{FF2B5EF4-FFF2-40B4-BE49-F238E27FC236}">
                <a16:creationId xmlns:a16="http://schemas.microsoft.com/office/drawing/2014/main" xmlns="" id="{79E6AECF-6A09-4A35-8A84-F4EB1E65CBD6}"/>
              </a:ext>
            </a:extLst>
          </p:cNvPr>
          <p:cNvGraphicFramePr>
            <a:graphicFrameLocks noGrp="1"/>
          </p:cNvGraphicFramePr>
          <p:nvPr>
            <p:ph idx="1"/>
            <p:extLst>
              <p:ext uri="{D42A27DB-BD31-4B8C-83A1-F6EECF244321}">
                <p14:modId xmlns:p14="http://schemas.microsoft.com/office/powerpoint/2010/main" val="108030931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4481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hand&#10;&#10;Description automatically generated">
            <a:extLst>
              <a:ext uri="{FF2B5EF4-FFF2-40B4-BE49-F238E27FC236}">
                <a16:creationId xmlns:a16="http://schemas.microsoft.com/office/drawing/2014/main" xmlns="" id="{DD362F6A-BB14-4B15-A0E9-FB5874CE2E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130" b="260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A565DE-90C8-4771-8861-E1B7967339F5}"/>
              </a:ext>
            </a:extLst>
          </p:cNvPr>
          <p:cNvSpPr>
            <a:spLocks noGrp="1"/>
          </p:cNvSpPr>
          <p:nvPr>
            <p:ph type="title"/>
          </p:nvPr>
        </p:nvSpPr>
        <p:spPr>
          <a:xfrm>
            <a:off x="0" y="5317240"/>
            <a:ext cx="12191979" cy="744836"/>
          </a:xfrm>
        </p:spPr>
        <p:txBody>
          <a:bodyPr vert="horz" lIns="91440" tIns="45720" rIns="91440" bIns="45720" rtlCol="0" anchor="ctr">
            <a:normAutofit/>
          </a:bodyPr>
          <a:lstStyle/>
          <a:p>
            <a:pPr algn="ctr">
              <a:defRPr/>
            </a:pPr>
            <a:r>
              <a:rPr lang="en-US" dirty="0"/>
              <a:t>What is the prevalence of unhealthy substance use? </a:t>
            </a: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412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Exercise</a:t>
            </a:r>
            <a:endParaRPr lang="en-US" dirty="0"/>
          </a:p>
        </p:txBody>
      </p:sp>
      <p:pic>
        <p:nvPicPr>
          <p:cNvPr id="1026" name="Picture 2" descr="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13211" y="365125"/>
            <a:ext cx="6697435" cy="6299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3569" y="1359878"/>
            <a:ext cx="4501662" cy="93784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1047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61B2A784-4501-42A8-86DF-DB27DE395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3737FE4-F0F4-4487-AEC3-9221862AB686}"/>
              </a:ext>
            </a:extLst>
          </p:cNvPr>
          <p:cNvSpPr>
            <a:spLocks noGrp="1"/>
          </p:cNvSpPr>
          <p:nvPr>
            <p:ph type="title"/>
          </p:nvPr>
        </p:nvSpPr>
        <p:spPr>
          <a:xfrm>
            <a:off x="6476772" y="810683"/>
            <a:ext cx="5063458" cy="1560716"/>
          </a:xfrm>
        </p:spPr>
        <p:txBody>
          <a:bodyPr>
            <a:normAutofit/>
          </a:bodyPr>
          <a:lstStyle/>
          <a:p>
            <a:r>
              <a:rPr lang="en-US" dirty="0"/>
              <a:t>Why is SBIRT Important?</a:t>
            </a:r>
          </a:p>
        </p:txBody>
      </p:sp>
      <p:sp>
        <p:nvSpPr>
          <p:cNvPr id="17" name="Rectangle 16">
            <a:extLst>
              <a:ext uri="{FF2B5EF4-FFF2-40B4-BE49-F238E27FC236}">
                <a16:creationId xmlns:a16="http://schemas.microsoft.com/office/drawing/2014/main" xmlns="" id="{8A330AB8-A767-46C8-ABEF-2477854EF6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5498" y="11446"/>
            <a:ext cx="4901184" cy="402105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descr="A person looking at the camera&#10;&#10;Description automatically generated">
            <a:extLst>
              <a:ext uri="{FF2B5EF4-FFF2-40B4-BE49-F238E27FC236}">
                <a16:creationId xmlns:a16="http://schemas.microsoft.com/office/drawing/2014/main" xmlns="" id="{32873649-3EBD-457A-8979-A72B337239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913" r="-2" b="-2"/>
          <a:stretch/>
        </p:blipFill>
        <p:spPr>
          <a:xfrm>
            <a:off x="870090" y="11446"/>
            <a:ext cx="4572000" cy="3858768"/>
          </a:xfrm>
          <a:prstGeom prst="rect">
            <a:avLst/>
          </a:prstGeom>
        </p:spPr>
      </p:pic>
      <p:sp>
        <p:nvSpPr>
          <p:cNvPr id="19" name="Rectangle 18">
            <a:extLst>
              <a:ext uri="{FF2B5EF4-FFF2-40B4-BE49-F238E27FC236}">
                <a16:creationId xmlns:a16="http://schemas.microsoft.com/office/drawing/2014/main" xmlns="" id="{88E62604-C40E-4D56-9D66-FD94B0CA40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5498" y="4241249"/>
            <a:ext cx="4901184" cy="261675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tree, person, ground&#10;&#10;Description automatically generated">
            <a:extLst>
              <a:ext uri="{FF2B5EF4-FFF2-40B4-BE49-F238E27FC236}">
                <a16:creationId xmlns:a16="http://schemas.microsoft.com/office/drawing/2014/main" xmlns="" id="{DB513A87-EB87-48CD-9F78-B408EA3DA3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700"/>
          <a:stretch/>
        </p:blipFill>
        <p:spPr>
          <a:xfrm>
            <a:off x="870090" y="4407408"/>
            <a:ext cx="4572000" cy="2450592"/>
          </a:xfrm>
          <a:prstGeom prst="rect">
            <a:avLst/>
          </a:prstGeom>
        </p:spPr>
      </p:pic>
      <p:sp>
        <p:nvSpPr>
          <p:cNvPr id="12" name="Content Placeholder 11">
            <a:extLst>
              <a:ext uri="{FF2B5EF4-FFF2-40B4-BE49-F238E27FC236}">
                <a16:creationId xmlns:a16="http://schemas.microsoft.com/office/drawing/2014/main" xmlns="" id="{FF0AC084-6D86-419F-A73E-4349FC36319F}"/>
              </a:ext>
            </a:extLst>
          </p:cNvPr>
          <p:cNvSpPr>
            <a:spLocks noGrp="1"/>
          </p:cNvSpPr>
          <p:nvPr>
            <p:ph idx="1"/>
          </p:nvPr>
        </p:nvSpPr>
        <p:spPr>
          <a:xfrm>
            <a:off x="6476772" y="2644342"/>
            <a:ext cx="5063457" cy="2370109"/>
          </a:xfrm>
        </p:spPr>
        <p:txBody>
          <a:bodyPr>
            <a:normAutofit fontScale="47500" lnSpcReduction="20000"/>
          </a:bodyPr>
          <a:lstStyle/>
          <a:p>
            <a:pPr marL="0" indent="0">
              <a:lnSpc>
                <a:spcPct val="120000"/>
              </a:lnSpc>
              <a:buClr>
                <a:srgbClr val="000066"/>
              </a:buClr>
              <a:buNone/>
              <a:defRPr/>
            </a:pPr>
            <a:r>
              <a:rPr lang="en-US" sz="3600" dirty="0">
                <a:solidFill>
                  <a:srgbClr val="8B2331"/>
                </a:solidFill>
                <a:latin typeface="Georgia" panose="02040502050405020303" pitchFamily="18" charset="0"/>
              </a:rPr>
              <a:t>The impact of unhealthy substance use goes beyond physical health:</a:t>
            </a:r>
          </a:p>
          <a:p>
            <a:pPr>
              <a:lnSpc>
                <a:spcPct val="120000"/>
              </a:lnSpc>
              <a:buClr>
                <a:srgbClr val="000066"/>
              </a:buClr>
              <a:buFont typeface="Wingdings" pitchFamily="2" charset="2"/>
              <a:buChar char="§"/>
              <a:defRPr/>
            </a:pPr>
            <a:endParaRPr lang="en-US" sz="2400" b="1" dirty="0"/>
          </a:p>
          <a:p>
            <a:pPr marL="0" indent="0">
              <a:lnSpc>
                <a:spcPct val="120000"/>
              </a:lnSpc>
              <a:buClr>
                <a:srgbClr val="000066"/>
              </a:buClr>
              <a:buNone/>
              <a:defRPr/>
            </a:pPr>
            <a:r>
              <a:rPr lang="en-US" sz="3400" dirty="0"/>
              <a:t>Social &amp; Behavioral influences </a:t>
            </a:r>
          </a:p>
          <a:p>
            <a:pPr lvl="1">
              <a:lnSpc>
                <a:spcPct val="120000"/>
              </a:lnSpc>
              <a:buClr>
                <a:schemeClr val="tx1">
                  <a:lumMod val="85000"/>
                  <a:lumOff val="15000"/>
                </a:schemeClr>
              </a:buClr>
              <a:defRPr/>
            </a:pPr>
            <a:r>
              <a:rPr lang="en-US" sz="2900" dirty="0"/>
              <a:t>Decreases access to preventive health care (e.g., flu vaccines in adults</a:t>
            </a:r>
            <a:r>
              <a:rPr lang="en-US" sz="2900" baseline="30000" dirty="0"/>
              <a:t>2</a:t>
            </a:r>
            <a:r>
              <a:rPr lang="en-US" sz="2900" dirty="0"/>
              <a:t>, mammograms in women</a:t>
            </a:r>
            <a:r>
              <a:rPr lang="en-US" sz="2900" baseline="30000" dirty="0"/>
              <a:t>2</a:t>
            </a:r>
            <a:r>
              <a:rPr lang="en-US" sz="2900" dirty="0"/>
              <a:t>)</a:t>
            </a:r>
          </a:p>
          <a:p>
            <a:pPr lvl="1">
              <a:lnSpc>
                <a:spcPct val="120000"/>
              </a:lnSpc>
              <a:buClr>
                <a:schemeClr val="tx1">
                  <a:lumMod val="85000"/>
                  <a:lumOff val="15000"/>
                </a:schemeClr>
              </a:buClr>
              <a:defRPr/>
            </a:pPr>
            <a:r>
              <a:rPr lang="en-US" sz="2900" dirty="0"/>
              <a:t>Reduces adherence with prescribed medical treatment </a:t>
            </a:r>
          </a:p>
          <a:p>
            <a:pPr lvl="1">
              <a:lnSpc>
                <a:spcPct val="120000"/>
              </a:lnSpc>
              <a:buClr>
                <a:schemeClr val="tx1">
                  <a:lumMod val="85000"/>
                  <a:lumOff val="15000"/>
                </a:schemeClr>
              </a:buClr>
              <a:defRPr/>
            </a:pPr>
            <a:r>
              <a:rPr lang="en-US" sz="2900" dirty="0"/>
              <a:t>Adversely affects housing and employment</a:t>
            </a:r>
          </a:p>
          <a:p>
            <a:endParaRPr lang="en-US" sz="2400" dirty="0"/>
          </a:p>
        </p:txBody>
      </p:sp>
      <p:sp>
        <p:nvSpPr>
          <p:cNvPr id="8" name="Rectangle 7">
            <a:extLst>
              <a:ext uri="{FF2B5EF4-FFF2-40B4-BE49-F238E27FC236}">
                <a16:creationId xmlns:a16="http://schemas.microsoft.com/office/drawing/2014/main" xmlns="" id="{A4BB96D9-768F-4089-8556-619E9488A762}"/>
              </a:ext>
            </a:extLst>
          </p:cNvPr>
          <p:cNvSpPr/>
          <p:nvPr/>
        </p:nvSpPr>
        <p:spPr>
          <a:xfrm>
            <a:off x="5960500" y="6109949"/>
            <a:ext cx="6096000" cy="646331"/>
          </a:xfrm>
          <a:prstGeom prst="rect">
            <a:avLst/>
          </a:prstGeom>
        </p:spPr>
        <p:txBody>
          <a:bodyPr>
            <a:spAutoFit/>
          </a:bodyPr>
          <a:lstStyle/>
          <a:p>
            <a:pPr>
              <a:spcBef>
                <a:spcPct val="50000"/>
              </a:spcBef>
            </a:pPr>
            <a:r>
              <a:rPr lang="en-US" sz="1200" dirty="0"/>
              <a:t>1. Gordon A, Alford DP. </a:t>
            </a:r>
            <a:r>
              <a:rPr lang="en-US" sz="1200" i="1" dirty="0" err="1"/>
              <a:t>Subst</a:t>
            </a:r>
            <a:r>
              <a:rPr lang="en-US" sz="1200" i="1" dirty="0"/>
              <a:t> Abuse</a:t>
            </a:r>
            <a:r>
              <a:rPr lang="en-US" sz="1200" dirty="0"/>
              <a:t> 2012. 2. </a:t>
            </a:r>
            <a:r>
              <a:rPr lang="en-US" sz="1200" dirty="0" err="1"/>
              <a:t>Lasser</a:t>
            </a:r>
            <a:r>
              <a:rPr lang="en-US" sz="1200" dirty="0"/>
              <a:t> KE, Kim TW, Alford DP, </a:t>
            </a:r>
            <a:r>
              <a:rPr lang="en-US" sz="1200" i="1" dirty="0"/>
              <a:t>et al</a:t>
            </a:r>
            <a:r>
              <a:rPr lang="en-US" sz="1200" dirty="0"/>
              <a:t>. Is unhealthy substance use associated with failure to receive cancer screening and flu vaccination? A retrospective cross-sectional study. </a:t>
            </a:r>
            <a:r>
              <a:rPr lang="en-US" sz="1200" i="1" dirty="0"/>
              <a:t>BMJ Open</a:t>
            </a:r>
            <a:r>
              <a:rPr lang="en-US" sz="1200" dirty="0"/>
              <a:t> 2011;</a:t>
            </a:r>
            <a:r>
              <a:rPr lang="en-US" sz="1200" b="1" dirty="0"/>
              <a:t>1</a:t>
            </a:r>
            <a:r>
              <a:rPr lang="en-US" sz="1200" dirty="0"/>
              <a:t>:e000046. </a:t>
            </a:r>
          </a:p>
        </p:txBody>
      </p:sp>
      <p:cxnSp>
        <p:nvCxnSpPr>
          <p:cNvPr id="11" name="Straight Connector 10">
            <a:extLst>
              <a:ext uri="{FF2B5EF4-FFF2-40B4-BE49-F238E27FC236}">
                <a16:creationId xmlns:a16="http://schemas.microsoft.com/office/drawing/2014/main" xmlns="" id="{BC13AF94-FE38-4C68-ABF5-5D8F1820AE92}"/>
              </a:ext>
            </a:extLst>
          </p:cNvPr>
          <p:cNvCxnSpPr/>
          <p:nvPr/>
        </p:nvCxnSpPr>
        <p:spPr>
          <a:xfrm>
            <a:off x="6476772" y="2371399"/>
            <a:ext cx="46079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474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A194D30-F6DC-4ECD-BCE0-DA4AF00829A0}"/>
              </a:ext>
            </a:extLst>
          </p:cNvPr>
          <p:cNvSpPr/>
          <p:nvPr/>
        </p:nvSpPr>
        <p:spPr>
          <a:xfrm>
            <a:off x="8615680" y="0"/>
            <a:ext cx="3576320" cy="6858000"/>
          </a:xfrm>
          <a:prstGeom prst="rect">
            <a:avLst/>
          </a:prstGeom>
          <a:solidFill>
            <a:srgbClr val="8B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3160" y="1092801"/>
            <a:ext cx="3261360" cy="759654"/>
          </a:xfrm>
          <a:noFill/>
        </p:spPr>
        <p:txBody>
          <a:bodyPr rtlCol="0">
            <a:normAutofit fontScale="90000"/>
          </a:bodyPr>
          <a:lstStyle/>
          <a:p>
            <a:pPr>
              <a:defRPr/>
            </a:pPr>
            <a:r>
              <a:rPr lang="en-US" dirty="0">
                <a:solidFill>
                  <a:schemeClr val="bg1"/>
                </a:solidFill>
              </a:rPr>
              <a:t>Why is SBIRT important?</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3919226040"/>
              </p:ext>
            </p:extLst>
          </p:nvPr>
        </p:nvGraphicFramePr>
        <p:xfrm>
          <a:off x="157480" y="1197026"/>
          <a:ext cx="8204200" cy="49053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8773160" y="2641822"/>
            <a:ext cx="2694940" cy="2363724"/>
          </a:xfrm>
          <a:prstGeom prst="rect">
            <a:avLst/>
          </a:prstGeom>
          <a:noFill/>
        </p:spPr>
        <p:txBody>
          <a:bodyPr wrap="square">
            <a:spAutoFit/>
          </a:bodyPr>
          <a:lstStyle/>
          <a:p>
            <a:pPr>
              <a:defRPr/>
            </a:pPr>
            <a:r>
              <a:rPr lang="en-US" sz="2160" dirty="0">
                <a:solidFill>
                  <a:schemeClr val="bg1"/>
                </a:solidFill>
              </a:rPr>
              <a:t>Impact of Behavioral Health Comorbidities on Per Capita Costs among Medicaid-Only Beneficiaries with Disabilities </a:t>
            </a:r>
          </a:p>
          <a:p>
            <a:pPr>
              <a:defRPr/>
            </a:pPr>
            <a:endParaRPr lang="en-US" dirty="0">
              <a:solidFill>
                <a:schemeClr val="bg1"/>
              </a:solidFill>
            </a:endParaRPr>
          </a:p>
        </p:txBody>
      </p:sp>
      <p:sp>
        <p:nvSpPr>
          <p:cNvPr id="6" name="Text Box 5"/>
          <p:cNvSpPr txBox="1">
            <a:spLocks noChangeArrowheads="1"/>
          </p:cNvSpPr>
          <p:nvPr/>
        </p:nvSpPr>
        <p:spPr bwMode="auto">
          <a:xfrm>
            <a:off x="8615680" y="6102401"/>
            <a:ext cx="3576320" cy="738664"/>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050" dirty="0">
                <a:solidFill>
                  <a:schemeClr val="bg1">
                    <a:lumMod val="95000"/>
                  </a:schemeClr>
                </a:solidFill>
                <a:latin typeface="Times New Roman" pitchFamily="-65" charset="0"/>
                <a:ea typeface="ＭＳ Ｐゴシック" pitchFamily="-65" charset="-128"/>
              </a:rPr>
              <a:t>Boyd C, </a:t>
            </a:r>
            <a:r>
              <a:rPr lang="en-US" sz="1050" dirty="0" err="1">
                <a:solidFill>
                  <a:schemeClr val="bg1">
                    <a:lumMod val="95000"/>
                  </a:schemeClr>
                </a:solidFill>
                <a:latin typeface="Times New Roman" pitchFamily="-65" charset="0"/>
                <a:ea typeface="ＭＳ Ｐゴシック" pitchFamily="-65" charset="-128"/>
              </a:rPr>
              <a:t>Leff</a:t>
            </a:r>
            <a:r>
              <a:rPr lang="en-US" sz="1050" dirty="0">
                <a:solidFill>
                  <a:schemeClr val="bg1">
                    <a:lumMod val="95000"/>
                  </a:schemeClr>
                </a:solidFill>
                <a:latin typeface="Times New Roman" pitchFamily="-65" charset="0"/>
                <a:ea typeface="ＭＳ Ｐゴシック" pitchFamily="-65" charset="-128"/>
              </a:rPr>
              <a:t> B, Weiss C, Wolff J, Hamblin A, Martin L. Data Brief: Clarifying </a:t>
            </a:r>
            <a:r>
              <a:rPr lang="en-US" sz="1050" dirty="0" err="1">
                <a:solidFill>
                  <a:schemeClr val="bg1">
                    <a:lumMod val="95000"/>
                  </a:schemeClr>
                </a:solidFill>
                <a:latin typeface="Times New Roman" pitchFamily="-65" charset="0"/>
                <a:ea typeface="ＭＳ Ｐゴシック" pitchFamily="-65" charset="-128"/>
              </a:rPr>
              <a:t>Multimorbidity</a:t>
            </a:r>
            <a:r>
              <a:rPr lang="en-US" sz="1050" dirty="0">
                <a:solidFill>
                  <a:schemeClr val="bg1">
                    <a:lumMod val="95000"/>
                  </a:schemeClr>
                </a:solidFill>
                <a:latin typeface="Times New Roman" pitchFamily="-65" charset="0"/>
                <a:ea typeface="ＭＳ Ｐゴシック" pitchFamily="-65" charset="-128"/>
              </a:rPr>
              <a:t> Patterns to Improve Targeting and Delivery of Clinical Services for Medicaid Populations, Center for Health Care Strategies, Inc.  December 2010 </a:t>
            </a:r>
          </a:p>
        </p:txBody>
      </p:sp>
    </p:spTree>
    <p:extLst>
      <p:ext uri="{BB962C8B-B14F-4D97-AF65-F5344CB8AC3E}">
        <p14:creationId xmlns:p14="http://schemas.microsoft.com/office/powerpoint/2010/main" val="374121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chart seriesIdx="2"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9096B37-0F19-43CF-B16E-4F8757D07DCF}"/>
              </a:ext>
            </a:extLst>
          </p:cNvPr>
          <p:cNvSpPr/>
          <p:nvPr/>
        </p:nvSpPr>
        <p:spPr>
          <a:xfrm>
            <a:off x="327547" y="4562168"/>
            <a:ext cx="7058306" cy="2074606"/>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203E859C-1F88-48A0-87C5-FE923BC1879A}"/>
              </a:ext>
            </a:extLst>
          </p:cNvPr>
          <p:cNvSpPr/>
          <p:nvPr/>
        </p:nvSpPr>
        <p:spPr>
          <a:xfrm>
            <a:off x="7531510" y="321733"/>
            <a:ext cx="4503174" cy="63150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xmlns="" id="{08E1CC4C-E4E3-4458-9C96-2A3A01C6AE27}"/>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Co-occurring Disorders</a:t>
            </a:r>
          </a:p>
        </p:txBody>
      </p:sp>
      <p:pic>
        <p:nvPicPr>
          <p:cNvPr id="5" name="Content Placeholder 4">
            <a:extLst>
              <a:ext uri="{FF2B5EF4-FFF2-40B4-BE49-F238E27FC236}">
                <a16:creationId xmlns:a16="http://schemas.microsoft.com/office/drawing/2014/main" xmlns="" id="{F9F9B4A4-32BC-4A14-896C-DD10D7FF8D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6" name="Content Placeholder 9">
            <a:extLst>
              <a:ext uri="{FF2B5EF4-FFF2-40B4-BE49-F238E27FC236}">
                <a16:creationId xmlns:a16="http://schemas.microsoft.com/office/drawing/2014/main" xmlns="" id="{E29B2A1A-28B4-4904-9264-64506D991212}"/>
              </a:ext>
            </a:extLst>
          </p:cNvPr>
          <p:cNvSpPr>
            <a:spLocks noGrp="1"/>
          </p:cNvSpPr>
          <p:nvPr>
            <p:ph idx="1"/>
          </p:nvPr>
        </p:nvSpPr>
        <p:spPr>
          <a:xfrm>
            <a:off x="8029319" y="917725"/>
            <a:ext cx="3424739" cy="4234378"/>
          </a:xfrm>
        </p:spPr>
        <p:txBody>
          <a:bodyPr anchor="ctr">
            <a:normAutofit lnSpcReduction="10000"/>
          </a:bodyPr>
          <a:lstStyle/>
          <a:p>
            <a:r>
              <a:rPr lang="en-US" sz="2000" dirty="0">
                <a:solidFill>
                  <a:srgbClr val="FFFFFF"/>
                </a:solidFill>
              </a:rPr>
              <a:t>Of individuals with a MH disorder: </a:t>
            </a:r>
          </a:p>
          <a:p>
            <a:pPr lvl="1"/>
            <a:r>
              <a:rPr lang="en-US" sz="2000" b="1" dirty="0">
                <a:solidFill>
                  <a:srgbClr val="FFFFFF"/>
                </a:solidFill>
              </a:rPr>
              <a:t>1/3</a:t>
            </a:r>
            <a:r>
              <a:rPr lang="en-US" sz="2000" dirty="0">
                <a:solidFill>
                  <a:srgbClr val="FFFFFF"/>
                </a:solidFill>
              </a:rPr>
              <a:t> </a:t>
            </a:r>
            <a:r>
              <a:rPr lang="en-US" sz="2000" b="1" dirty="0">
                <a:solidFill>
                  <a:srgbClr val="FFFFFF"/>
                </a:solidFill>
              </a:rPr>
              <a:t>will experience unhealthy substance use </a:t>
            </a:r>
            <a:r>
              <a:rPr lang="en-US" sz="2000" dirty="0">
                <a:solidFill>
                  <a:srgbClr val="FFFFFF"/>
                </a:solidFill>
              </a:rPr>
              <a:t>at some point</a:t>
            </a:r>
            <a:r>
              <a:rPr lang="en-US" sz="2000" baseline="30000" dirty="0">
                <a:solidFill>
                  <a:srgbClr val="FFFFFF"/>
                </a:solidFill>
              </a:rPr>
              <a:t>1</a:t>
            </a:r>
            <a:r>
              <a:rPr lang="en-US" sz="2000" dirty="0">
                <a:solidFill>
                  <a:srgbClr val="FFFFFF"/>
                </a:solidFill>
              </a:rPr>
              <a:t> </a:t>
            </a:r>
          </a:p>
          <a:p>
            <a:r>
              <a:rPr lang="en-US" sz="2000" dirty="0">
                <a:solidFill>
                  <a:srgbClr val="FFFFFF"/>
                </a:solidFill>
              </a:rPr>
              <a:t>Of those with severe mental illness:</a:t>
            </a:r>
          </a:p>
          <a:p>
            <a:pPr lvl="1"/>
            <a:r>
              <a:rPr lang="en-US" sz="2000" dirty="0">
                <a:solidFill>
                  <a:srgbClr val="FFFFFF"/>
                </a:solidFill>
              </a:rPr>
              <a:t> </a:t>
            </a:r>
            <a:r>
              <a:rPr lang="en-US" sz="2000" b="1" dirty="0">
                <a:solidFill>
                  <a:srgbClr val="FFFFFF"/>
                </a:solidFill>
              </a:rPr>
              <a:t>50% will develop a substance use disorder </a:t>
            </a:r>
            <a:r>
              <a:rPr lang="en-US" sz="2000" baseline="30000" dirty="0">
                <a:solidFill>
                  <a:srgbClr val="FFFFFF"/>
                </a:solidFill>
              </a:rPr>
              <a:t>2-5</a:t>
            </a:r>
          </a:p>
          <a:p>
            <a:r>
              <a:rPr lang="en-US" sz="2000" dirty="0">
                <a:solidFill>
                  <a:srgbClr val="FFFFFF"/>
                </a:solidFill>
              </a:rPr>
              <a:t>Of women with unhealthy substance use: </a:t>
            </a:r>
          </a:p>
          <a:p>
            <a:pPr lvl="1"/>
            <a:r>
              <a:rPr lang="en-US" sz="2000" b="1" dirty="0">
                <a:solidFill>
                  <a:srgbClr val="FFFFFF"/>
                </a:solidFill>
              </a:rPr>
              <a:t>As many as 2/3 of women may have a MH disorder </a:t>
            </a:r>
            <a:r>
              <a:rPr lang="en-US" sz="2000" baseline="30000" dirty="0">
                <a:solidFill>
                  <a:srgbClr val="FFFFFF"/>
                </a:solidFill>
              </a:rPr>
              <a:t>6</a:t>
            </a:r>
          </a:p>
          <a:p>
            <a:endParaRPr lang="en-US" sz="2000" dirty="0">
              <a:solidFill>
                <a:srgbClr val="FFFFFF"/>
              </a:solidFill>
            </a:endParaRPr>
          </a:p>
        </p:txBody>
      </p:sp>
      <p:sp>
        <p:nvSpPr>
          <p:cNvPr id="7" name="Rectangle 6">
            <a:extLst>
              <a:ext uri="{FF2B5EF4-FFF2-40B4-BE49-F238E27FC236}">
                <a16:creationId xmlns:a16="http://schemas.microsoft.com/office/drawing/2014/main" xmlns="" id="{A35A9728-A786-48F4-A7AF-DF178E15DE68}"/>
              </a:ext>
            </a:extLst>
          </p:cNvPr>
          <p:cNvSpPr/>
          <p:nvPr/>
        </p:nvSpPr>
        <p:spPr>
          <a:xfrm>
            <a:off x="7669162" y="5087168"/>
            <a:ext cx="3998582" cy="1446550"/>
          </a:xfrm>
          <a:prstGeom prst="rect">
            <a:avLst/>
          </a:prstGeom>
        </p:spPr>
        <p:txBody>
          <a:bodyPr wrap="square">
            <a:spAutoFit/>
          </a:bodyPr>
          <a:lstStyle/>
          <a:p>
            <a:r>
              <a:rPr lang="en-US" sz="1100" dirty="0">
                <a:solidFill>
                  <a:schemeClr val="bg1"/>
                </a:solidFill>
              </a:rPr>
              <a:t>Adapted from: IHR Co-Occurrence of MH with Physical &amp; Sexual Abuse Fact Sheet. </a:t>
            </a:r>
          </a:p>
          <a:p>
            <a:endParaRPr lang="en-US" sz="1100" dirty="0">
              <a:solidFill>
                <a:schemeClr val="bg1"/>
              </a:solidFill>
            </a:endParaRPr>
          </a:p>
          <a:p>
            <a:pPr marL="342900" indent="-342900">
              <a:buAutoNum type="arabicPeriod"/>
            </a:pPr>
            <a:r>
              <a:rPr lang="en-US" sz="1100" dirty="0">
                <a:solidFill>
                  <a:schemeClr val="bg1"/>
                </a:solidFill>
              </a:rPr>
              <a:t>Sacks S et al. </a:t>
            </a:r>
            <a:r>
              <a:rPr lang="en-US" sz="1100" i="1" dirty="0">
                <a:solidFill>
                  <a:schemeClr val="bg1"/>
                </a:solidFill>
              </a:rPr>
              <a:t>Substance Use &amp; Misuse 1997. </a:t>
            </a:r>
            <a:r>
              <a:rPr lang="en-US" sz="1100" dirty="0">
                <a:solidFill>
                  <a:schemeClr val="bg1"/>
                </a:solidFill>
              </a:rPr>
              <a:t>2. Drake RE et al. </a:t>
            </a:r>
            <a:r>
              <a:rPr lang="en-US" sz="1100" i="1" dirty="0">
                <a:solidFill>
                  <a:schemeClr val="bg1"/>
                </a:solidFill>
              </a:rPr>
              <a:t>Psych Rehab Jour 2004</a:t>
            </a:r>
            <a:r>
              <a:rPr lang="en-US" sz="1100" dirty="0">
                <a:solidFill>
                  <a:schemeClr val="bg1"/>
                </a:solidFill>
              </a:rPr>
              <a:t>. 3. Barry KL et al. Schizophrenia Bull 1995. 4. Kessler RC et al. </a:t>
            </a:r>
            <a:r>
              <a:rPr lang="en-US" sz="1100" i="1" dirty="0">
                <a:solidFill>
                  <a:schemeClr val="bg1"/>
                </a:solidFill>
              </a:rPr>
              <a:t>Arch Gen Psych 1997. 5. </a:t>
            </a:r>
            <a:r>
              <a:rPr lang="en-US" sz="1100" i="1" dirty="0" err="1">
                <a:solidFill>
                  <a:schemeClr val="bg1"/>
                </a:solidFill>
              </a:rPr>
              <a:t>Mueser</a:t>
            </a:r>
            <a:r>
              <a:rPr lang="en-US" sz="1100" i="1" dirty="0">
                <a:solidFill>
                  <a:schemeClr val="bg1"/>
                </a:solidFill>
              </a:rPr>
              <a:t> KT et al. Acta </a:t>
            </a:r>
            <a:r>
              <a:rPr lang="en-US" sz="1100" dirty="0" err="1">
                <a:solidFill>
                  <a:schemeClr val="bg1"/>
                </a:solidFill>
              </a:rPr>
              <a:t>Psychiatrica</a:t>
            </a:r>
            <a:r>
              <a:rPr lang="en-US" sz="1100" dirty="0">
                <a:solidFill>
                  <a:schemeClr val="bg1"/>
                </a:solidFill>
              </a:rPr>
              <a:t> </a:t>
            </a:r>
            <a:r>
              <a:rPr lang="en-US" sz="1100" dirty="0" err="1">
                <a:solidFill>
                  <a:schemeClr val="bg1"/>
                </a:solidFill>
              </a:rPr>
              <a:t>Scandinavica</a:t>
            </a:r>
            <a:r>
              <a:rPr lang="en-US" sz="1100" dirty="0">
                <a:solidFill>
                  <a:schemeClr val="bg1"/>
                </a:solidFill>
              </a:rPr>
              <a:t> 1992. 6.  Alexander, M.J. </a:t>
            </a:r>
            <a:r>
              <a:rPr lang="en-US" sz="1100" i="1" dirty="0">
                <a:solidFill>
                  <a:schemeClr val="bg1"/>
                </a:solidFill>
              </a:rPr>
              <a:t>American Journal of Orthopsychiatry 1996. </a:t>
            </a:r>
          </a:p>
        </p:txBody>
      </p:sp>
    </p:spTree>
    <p:extLst>
      <p:ext uri="{BB962C8B-B14F-4D97-AF65-F5344CB8AC3E}">
        <p14:creationId xmlns:p14="http://schemas.microsoft.com/office/powerpoint/2010/main" val="374766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F2B663-F3E0-4EC0-9B9F-3B99EAC5E86E}"/>
              </a:ext>
            </a:extLst>
          </p:cNvPr>
          <p:cNvSpPr>
            <a:spLocks noGrp="1"/>
          </p:cNvSpPr>
          <p:nvPr>
            <p:ph type="title"/>
          </p:nvPr>
        </p:nvSpPr>
        <p:spPr>
          <a:xfrm>
            <a:off x="547165" y="394622"/>
            <a:ext cx="5120114" cy="1692794"/>
          </a:xfrm>
        </p:spPr>
        <p:txBody>
          <a:bodyPr>
            <a:normAutofit/>
          </a:bodyPr>
          <a:lstStyle/>
          <a:p>
            <a:r>
              <a:rPr lang="en-US" dirty="0"/>
              <a:t>Trauma and Addiction</a:t>
            </a:r>
          </a:p>
        </p:txBody>
      </p:sp>
      <p:cxnSp>
        <p:nvCxnSpPr>
          <p:cNvPr id="13" name="Straight Arrow Connector 12">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xmlns="" id="{3C06EE39-BCEE-4FA1-B200-3F0337362C37}"/>
              </a:ext>
            </a:extLst>
          </p:cNvPr>
          <p:cNvSpPr>
            <a:spLocks noGrp="1"/>
          </p:cNvSpPr>
          <p:nvPr>
            <p:ph idx="1"/>
          </p:nvPr>
        </p:nvSpPr>
        <p:spPr>
          <a:xfrm>
            <a:off x="547166" y="2604531"/>
            <a:ext cx="5120113" cy="3462228"/>
          </a:xfrm>
        </p:spPr>
        <p:txBody>
          <a:bodyPr>
            <a:normAutofit fontScale="85000" lnSpcReduction="10000"/>
          </a:bodyPr>
          <a:lstStyle/>
          <a:p>
            <a:pPr>
              <a:defRPr/>
            </a:pPr>
            <a:r>
              <a:rPr lang="en-US" sz="1800" dirty="0"/>
              <a:t>Among persons who develop PTSD, </a:t>
            </a:r>
            <a:r>
              <a:rPr lang="en-US" sz="1800" b="1" u="sng" dirty="0"/>
              <a:t>52% of men and 28% of women</a:t>
            </a:r>
            <a:r>
              <a:rPr lang="en-US" sz="1800" dirty="0"/>
              <a:t> are estimated to develop an </a:t>
            </a:r>
            <a:r>
              <a:rPr lang="en-US" sz="1800" u="sng" dirty="0"/>
              <a:t>alcohol use disorder</a:t>
            </a:r>
            <a:r>
              <a:rPr lang="en-US" sz="1800" dirty="0"/>
              <a:t>. </a:t>
            </a:r>
          </a:p>
          <a:p>
            <a:pPr>
              <a:defRPr/>
            </a:pPr>
            <a:endParaRPr lang="en-US" sz="1800" b="1" u="sng" dirty="0"/>
          </a:p>
          <a:p>
            <a:pPr>
              <a:defRPr/>
            </a:pPr>
            <a:r>
              <a:rPr lang="en-US" sz="1800" b="1" u="sng" dirty="0"/>
              <a:t>35% of men and 27% of women </a:t>
            </a:r>
            <a:r>
              <a:rPr lang="en-US" sz="1800" u="sng" dirty="0"/>
              <a:t>develop a drug use disorder</a:t>
            </a:r>
            <a:r>
              <a:rPr lang="en-US" sz="1800" dirty="0"/>
              <a:t>.(</a:t>
            </a:r>
            <a:r>
              <a:rPr lang="en-US" sz="1800" dirty="0" err="1"/>
              <a:t>Najavits</a:t>
            </a:r>
            <a:r>
              <a:rPr lang="en-US" sz="1800" dirty="0"/>
              <a:t>, 2007)</a:t>
            </a:r>
          </a:p>
          <a:p>
            <a:pPr marL="0" indent="0" algn="r">
              <a:buNone/>
              <a:defRPr/>
            </a:pPr>
            <a:endParaRPr lang="en-US" sz="1800" dirty="0"/>
          </a:p>
          <a:p>
            <a:pPr>
              <a:defRPr/>
            </a:pPr>
            <a:r>
              <a:rPr lang="en-US" sz="1800" dirty="0"/>
              <a:t>The numbers are even higher for veterans, prisoners, victims of domestic violence, first responders, etc. (</a:t>
            </a:r>
            <a:r>
              <a:rPr lang="en-US" sz="1800" dirty="0" err="1"/>
              <a:t>Najavits</a:t>
            </a:r>
            <a:r>
              <a:rPr lang="en-US" sz="1800" dirty="0"/>
              <a:t>, 2004a, 2004b, 2007)</a:t>
            </a:r>
          </a:p>
          <a:p>
            <a:pPr marL="0" indent="0" algn="r">
              <a:buNone/>
              <a:defRPr/>
            </a:pPr>
            <a:endParaRPr lang="en-US" sz="1800" dirty="0"/>
          </a:p>
          <a:p>
            <a:pPr>
              <a:defRPr/>
            </a:pPr>
            <a:r>
              <a:rPr lang="en-US" sz="1800" dirty="0"/>
              <a:t>Individuals with PTSD are </a:t>
            </a:r>
            <a:r>
              <a:rPr lang="en-US" sz="1800" b="1" u="sng" dirty="0"/>
              <a:t>3 to 4 times more likely to develop SUD’s </a:t>
            </a:r>
            <a:r>
              <a:rPr lang="en-US" sz="1800" dirty="0"/>
              <a:t>than individuals without PTSD have earlier histories with A &amp; D, more severe use, and poor treatment adherence. (</a:t>
            </a:r>
            <a:r>
              <a:rPr lang="en-US" sz="1800" dirty="0" err="1"/>
              <a:t>Khantzian</a:t>
            </a:r>
            <a:r>
              <a:rPr lang="en-US" sz="1800" dirty="0"/>
              <a:t> &amp; Albanese, 2008)</a:t>
            </a:r>
          </a:p>
          <a:p>
            <a:endParaRPr lang="en-US" sz="1800" dirty="0"/>
          </a:p>
        </p:txBody>
      </p:sp>
      <p:pic>
        <p:nvPicPr>
          <p:cNvPr id="8" name="Content Placeholder 4">
            <a:extLst>
              <a:ext uri="{FF2B5EF4-FFF2-40B4-BE49-F238E27FC236}">
                <a16:creationId xmlns:a16="http://schemas.microsoft.com/office/drawing/2014/main" xmlns="" id="{CD73360A-6DF4-4B76-A4C5-B2CEF345427E}"/>
              </a:ext>
            </a:extLst>
          </p:cNvPr>
          <p:cNvPicPr>
            <a:picLocks noChangeAspect="1"/>
          </p:cNvPicPr>
          <p:nvPr/>
        </p:nvPicPr>
        <p:blipFill rotWithShape="1">
          <a:blip r:embed="rId2">
            <a:extLst>
              <a:ext uri="{28A0092B-C50C-407E-A947-70E740481C1C}">
                <a14:useLocalDpi xmlns:a14="http://schemas.microsoft.com/office/drawing/2010/main" val="0"/>
              </a:ext>
            </a:extLst>
          </a:blip>
          <a:srcRect l="8902" r="2965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Rectangle 5">
            <a:extLst>
              <a:ext uri="{FF2B5EF4-FFF2-40B4-BE49-F238E27FC236}">
                <a16:creationId xmlns:a16="http://schemas.microsoft.com/office/drawing/2014/main" xmlns="" id="{6B36BDE4-B5FC-4B3A-9BF5-EA7362AFADE5}"/>
              </a:ext>
            </a:extLst>
          </p:cNvPr>
          <p:cNvSpPr/>
          <p:nvPr/>
        </p:nvSpPr>
        <p:spPr>
          <a:xfrm>
            <a:off x="547165" y="1718084"/>
            <a:ext cx="5232523" cy="369332"/>
          </a:xfrm>
          <a:prstGeom prst="rect">
            <a:avLst/>
          </a:prstGeom>
        </p:spPr>
        <p:txBody>
          <a:bodyPr wrap="none">
            <a:spAutoFit/>
          </a:bodyPr>
          <a:lstStyle/>
          <a:p>
            <a:pPr>
              <a:defRPr/>
            </a:pPr>
            <a:r>
              <a:rPr lang="en-US" dirty="0">
                <a:solidFill>
                  <a:srgbClr val="8B2331"/>
                </a:solidFill>
                <a:latin typeface="Georgia" panose="02040502050405020303" pitchFamily="18" charset="0"/>
              </a:rPr>
              <a:t>Prevalence of PTSD and Substance Use Disorders</a:t>
            </a:r>
          </a:p>
        </p:txBody>
      </p:sp>
    </p:spTree>
    <p:extLst>
      <p:ext uri="{BB962C8B-B14F-4D97-AF65-F5344CB8AC3E}">
        <p14:creationId xmlns:p14="http://schemas.microsoft.com/office/powerpoint/2010/main" val="3870152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1">
            <a:extLst>
              <a:ext uri="{FF2B5EF4-FFF2-40B4-BE49-F238E27FC236}">
                <a16:creationId xmlns:a16="http://schemas.microsoft.com/office/drawing/2014/main" xmlns="" id="{F60FCA6E-0894-46CD-BD49-5955A51E00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3">
            <a:extLst>
              <a:ext uri="{FF2B5EF4-FFF2-40B4-BE49-F238E27FC236}">
                <a16:creationId xmlns:a16="http://schemas.microsoft.com/office/drawing/2014/main" xmlns="" id="{E78C6E4B-A1F1-4B6C-97EC-BE997495D6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xmlns="" id="{05382D68-5426-4EF4-948B-8FACC3B76552}"/>
              </a:ext>
            </a:extLst>
          </p:cNvPr>
          <p:cNvSpPr>
            <a:spLocks noGrp="1"/>
          </p:cNvSpPr>
          <p:nvPr>
            <p:ph type="title"/>
          </p:nvPr>
        </p:nvSpPr>
        <p:spPr>
          <a:xfrm>
            <a:off x="950121" y="5529884"/>
            <a:ext cx="5693783" cy="1096331"/>
          </a:xfrm>
        </p:spPr>
        <p:txBody>
          <a:bodyPr>
            <a:normAutofit fontScale="90000"/>
          </a:bodyPr>
          <a:lstStyle/>
          <a:p>
            <a:r>
              <a:rPr lang="en-US" sz="4000" dirty="0"/>
              <a:t>Substance Use and Mental Illness in US Adults</a:t>
            </a:r>
            <a:endParaRPr lang="en-US" sz="4000" dirty="0">
              <a:solidFill>
                <a:srgbClr val="303030"/>
              </a:solidFill>
            </a:endParaRPr>
          </a:p>
        </p:txBody>
      </p:sp>
      <p:graphicFrame>
        <p:nvGraphicFramePr>
          <p:cNvPr id="6" name="Content Placeholder 5">
            <a:extLst>
              <a:ext uri="{FF2B5EF4-FFF2-40B4-BE49-F238E27FC236}">
                <a16:creationId xmlns:a16="http://schemas.microsoft.com/office/drawing/2014/main" xmlns="" id="{53576C5D-AB81-4415-AA04-363B718DA2B9}"/>
              </a:ext>
            </a:extLst>
          </p:cNvPr>
          <p:cNvGraphicFramePr>
            <a:graphicFrameLocks noGrp="1"/>
          </p:cNvGraphicFramePr>
          <p:nvPr>
            <p:ph idx="1"/>
            <p:extLst>
              <p:ext uri="{D42A27DB-BD31-4B8C-83A1-F6EECF244321}">
                <p14:modId xmlns:p14="http://schemas.microsoft.com/office/powerpoint/2010/main" val="159055438"/>
              </p:ext>
            </p:extLst>
          </p:nvPr>
        </p:nvGraphicFramePr>
        <p:xfrm>
          <a:off x="7534655" y="965199"/>
          <a:ext cx="4008101" cy="4020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xmlns="" id="{EFD1094E-192E-4AF5-AFFC-1BFB2D56DA32}"/>
              </a:ext>
            </a:extLst>
          </p:cNvPr>
          <p:cNvSpPr/>
          <p:nvPr/>
        </p:nvSpPr>
        <p:spPr>
          <a:xfrm>
            <a:off x="7534655" y="5529884"/>
            <a:ext cx="4480364" cy="1200329"/>
          </a:xfrm>
          <a:prstGeom prst="rect">
            <a:avLst/>
          </a:prstGeom>
        </p:spPr>
        <p:txBody>
          <a:bodyPr wrap="square">
            <a:spAutoFit/>
          </a:bodyPr>
          <a:lstStyle/>
          <a:p>
            <a:r>
              <a:rPr lang="en-US" sz="1200" dirty="0">
                <a:solidFill>
                  <a:schemeClr val="bg1"/>
                </a:solidFill>
              </a:rPr>
              <a:t>Ref: SAMHSA. </a:t>
            </a:r>
            <a:r>
              <a:rPr lang="en-US" sz="1200" dirty="0">
                <a:solidFill>
                  <a:schemeClr val="bg1"/>
                </a:solidFill>
                <a:hlinkClick r:id="rId8">
                  <a:extLst>
                    <a:ext uri="{A12FA001-AC4F-418D-AE19-62706E023703}">
                      <ahyp:hlinkClr xmlns:ahyp="http://schemas.microsoft.com/office/drawing/2018/hyperlinkcolor" xmlns="" val="tx"/>
                    </a:ext>
                  </a:extLst>
                </a:hlinkClick>
              </a:rPr>
              <a:t>www.SAMHSA.gov</a:t>
            </a:r>
            <a:r>
              <a:rPr lang="en-US" sz="1200" dirty="0">
                <a:solidFill>
                  <a:schemeClr val="bg1"/>
                </a:solidFill>
              </a:rPr>
              <a:t> </a:t>
            </a:r>
          </a:p>
          <a:p>
            <a:r>
              <a:rPr lang="en-US" sz="1200" dirty="0">
                <a:solidFill>
                  <a:schemeClr val="bg1"/>
                </a:solidFill>
              </a:rPr>
              <a:t>Substance Abuse and Mental Health Services Administration,</a:t>
            </a:r>
          </a:p>
          <a:p>
            <a:r>
              <a:rPr lang="en-US" sz="1200" dirty="0">
                <a:solidFill>
                  <a:schemeClr val="bg1"/>
                </a:solidFill>
              </a:rPr>
              <a:t> Center for Behavioral Health Statistics and Quality. </a:t>
            </a:r>
          </a:p>
          <a:p>
            <a:r>
              <a:rPr lang="en-US" sz="1200" dirty="0">
                <a:solidFill>
                  <a:schemeClr val="bg1"/>
                </a:solidFill>
              </a:rPr>
              <a:t>The CBHSQ Report: Substance Use and Mental Health Estimates </a:t>
            </a:r>
          </a:p>
          <a:p>
            <a:r>
              <a:rPr lang="en-US" sz="1200" dirty="0">
                <a:solidFill>
                  <a:schemeClr val="bg1"/>
                </a:solidFill>
              </a:rPr>
              <a:t>from the </a:t>
            </a:r>
            <a:r>
              <a:rPr lang="en-US" sz="1200" dirty="0" smtClean="0">
                <a:solidFill>
                  <a:schemeClr val="bg1"/>
                </a:solidFill>
              </a:rPr>
              <a:t>2018 </a:t>
            </a:r>
            <a:r>
              <a:rPr lang="en-US" sz="1200" dirty="0">
                <a:solidFill>
                  <a:schemeClr val="bg1"/>
                </a:solidFill>
              </a:rPr>
              <a:t>National Survey on Drug Use and Health: </a:t>
            </a:r>
          </a:p>
          <a:p>
            <a:r>
              <a:rPr lang="en-US" sz="1200" dirty="0">
                <a:solidFill>
                  <a:schemeClr val="bg1"/>
                </a:solidFill>
              </a:rPr>
              <a:t>Overview of Findings. Rockville, MD. </a:t>
            </a:r>
          </a:p>
        </p:txBody>
      </p:sp>
      <p:pic>
        <p:nvPicPr>
          <p:cNvPr id="3" name="Picture 2"/>
          <p:cNvPicPr>
            <a:picLocks noChangeAspect="1"/>
          </p:cNvPicPr>
          <p:nvPr/>
        </p:nvPicPr>
        <p:blipFill>
          <a:blip r:embed="rId9"/>
          <a:stretch>
            <a:fillRect/>
          </a:stretch>
        </p:blipFill>
        <p:spPr>
          <a:xfrm>
            <a:off x="459707" y="466792"/>
            <a:ext cx="6427189" cy="4879903"/>
          </a:xfrm>
          <a:prstGeom prst="rect">
            <a:avLst/>
          </a:prstGeom>
        </p:spPr>
      </p:pic>
    </p:spTree>
    <p:extLst>
      <p:ext uri="{BB962C8B-B14F-4D97-AF65-F5344CB8AC3E}">
        <p14:creationId xmlns:p14="http://schemas.microsoft.com/office/powerpoint/2010/main" val="22858148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B14416-2194-464F-94DE-CE818C6E6ACF}"/>
              </a:ext>
            </a:extLst>
          </p:cNvPr>
          <p:cNvSpPr>
            <a:spLocks noGrp="1"/>
          </p:cNvSpPr>
          <p:nvPr>
            <p:ph type="title"/>
          </p:nvPr>
        </p:nvSpPr>
        <p:spPr>
          <a:xfrm>
            <a:off x="648929" y="167148"/>
            <a:ext cx="3651467" cy="1676603"/>
          </a:xfrm>
        </p:spPr>
        <p:txBody>
          <a:bodyPr>
            <a:normAutofit/>
          </a:bodyPr>
          <a:lstStyle/>
          <a:p>
            <a:r>
              <a:rPr lang="en-US" dirty="0"/>
              <a:t>SBIRT Effectiveness</a:t>
            </a:r>
          </a:p>
        </p:txBody>
      </p:sp>
      <p:sp>
        <p:nvSpPr>
          <p:cNvPr id="10" name="Content Placeholder 9">
            <a:extLst>
              <a:ext uri="{FF2B5EF4-FFF2-40B4-BE49-F238E27FC236}">
                <a16:creationId xmlns:a16="http://schemas.microsoft.com/office/drawing/2014/main" xmlns="" id="{1B9EF748-43B3-47E1-91A0-64F84A959149}"/>
              </a:ext>
            </a:extLst>
          </p:cNvPr>
          <p:cNvSpPr>
            <a:spLocks noGrp="1"/>
          </p:cNvSpPr>
          <p:nvPr>
            <p:ph idx="1"/>
          </p:nvPr>
        </p:nvSpPr>
        <p:spPr>
          <a:xfrm>
            <a:off x="648931" y="1976282"/>
            <a:ext cx="3651466" cy="3460955"/>
          </a:xfrm>
        </p:spPr>
        <p:txBody>
          <a:bodyPr>
            <a:normAutofit fontScale="70000" lnSpcReduction="20000"/>
          </a:bodyPr>
          <a:lstStyle/>
          <a:p>
            <a:pPr>
              <a:lnSpc>
                <a:spcPct val="120000"/>
              </a:lnSpc>
              <a:spcBef>
                <a:spcPct val="30000"/>
              </a:spcBef>
              <a:buClr>
                <a:schemeClr val="tx1">
                  <a:lumMod val="85000"/>
                  <a:lumOff val="15000"/>
                </a:schemeClr>
              </a:buClr>
            </a:pPr>
            <a:r>
              <a:rPr lang="en-US" sz="2600" dirty="0"/>
              <a:t>SBIRT has been found to be most effective:</a:t>
            </a:r>
          </a:p>
          <a:p>
            <a:pPr lvl="1">
              <a:lnSpc>
                <a:spcPct val="120000"/>
              </a:lnSpc>
              <a:spcBef>
                <a:spcPct val="30000"/>
              </a:spcBef>
              <a:buClr>
                <a:schemeClr val="tx1">
                  <a:lumMod val="85000"/>
                  <a:lumOff val="15000"/>
                </a:schemeClr>
              </a:buClr>
            </a:pPr>
            <a:r>
              <a:rPr lang="en-US" sz="2100" dirty="0"/>
              <a:t>With lower severity alcohol use identified in primary care</a:t>
            </a:r>
            <a:endParaRPr lang="en-US" sz="2100" baseline="30000" dirty="0"/>
          </a:p>
          <a:p>
            <a:pPr lvl="1">
              <a:lnSpc>
                <a:spcPct val="120000"/>
              </a:lnSpc>
              <a:spcBef>
                <a:spcPct val="30000"/>
              </a:spcBef>
              <a:buClr>
                <a:schemeClr val="tx1">
                  <a:lumMod val="85000"/>
                  <a:lumOff val="15000"/>
                </a:schemeClr>
              </a:buClr>
            </a:pPr>
            <a:r>
              <a:rPr lang="en-US" sz="2100" dirty="0"/>
              <a:t>May increase the percentage of patients who enter specialized care and decrease hospital days </a:t>
            </a:r>
          </a:p>
          <a:p>
            <a:pPr lvl="1">
              <a:lnSpc>
                <a:spcPct val="120000"/>
              </a:lnSpc>
              <a:spcBef>
                <a:spcPct val="30000"/>
              </a:spcBef>
              <a:buClr>
                <a:schemeClr val="tx1">
                  <a:lumMod val="85000"/>
                  <a:lumOff val="15000"/>
                </a:schemeClr>
              </a:buClr>
            </a:pPr>
            <a:endParaRPr lang="en-US" dirty="0"/>
          </a:p>
          <a:p>
            <a:pPr>
              <a:lnSpc>
                <a:spcPct val="120000"/>
              </a:lnSpc>
              <a:spcBef>
                <a:spcPct val="30000"/>
              </a:spcBef>
              <a:buClr>
                <a:schemeClr val="tx1">
                  <a:lumMod val="85000"/>
                  <a:lumOff val="15000"/>
                </a:schemeClr>
              </a:buClr>
            </a:pPr>
            <a:r>
              <a:rPr lang="en-US" sz="2600" dirty="0"/>
              <a:t>Ongoing research to determine effectiveness of SBIRT for drug use, other settings, severities, and adolescents</a:t>
            </a:r>
          </a:p>
          <a:p>
            <a:endParaRPr lang="en-US" sz="1800" dirty="0"/>
          </a:p>
        </p:txBody>
      </p:sp>
      <p:pic>
        <p:nvPicPr>
          <p:cNvPr id="8" name="Content Placeholder 4">
            <a:extLst>
              <a:ext uri="{FF2B5EF4-FFF2-40B4-BE49-F238E27FC236}">
                <a16:creationId xmlns:a16="http://schemas.microsoft.com/office/drawing/2014/main" xmlns="" id="{43450A74-93ED-4EE2-9FB0-6E14BF5387DC}"/>
              </a:ext>
            </a:extLst>
          </p:cNvPr>
          <p:cNvPicPr>
            <a:picLocks noChangeAspect="1"/>
          </p:cNvPicPr>
          <p:nvPr/>
        </p:nvPicPr>
        <p:blipFill rotWithShape="1">
          <a:blip r:embed="rId3">
            <a:extLst>
              <a:ext uri="{28A0092B-C50C-407E-A947-70E740481C1C}">
                <a14:useLocalDpi xmlns:a14="http://schemas.microsoft.com/office/drawing/2010/main" val="0"/>
              </a:ext>
            </a:extLst>
          </a:blip>
          <a:srcRect r="12997" b="2"/>
          <a:stretch/>
        </p:blipFill>
        <p:spPr>
          <a:xfrm>
            <a:off x="4639056" y="10"/>
            <a:ext cx="7552944" cy="6857990"/>
          </a:xfrm>
          <a:prstGeom prst="rect">
            <a:avLst/>
          </a:prstGeom>
          <a:effectLst/>
        </p:spPr>
      </p:pic>
      <p:sp>
        <p:nvSpPr>
          <p:cNvPr id="7" name="Rectangle 6">
            <a:extLst>
              <a:ext uri="{FF2B5EF4-FFF2-40B4-BE49-F238E27FC236}">
                <a16:creationId xmlns:a16="http://schemas.microsoft.com/office/drawing/2014/main" xmlns="" id="{D0236119-8118-4773-B190-B227F231FD74}"/>
              </a:ext>
            </a:extLst>
          </p:cNvPr>
          <p:cNvSpPr/>
          <p:nvPr/>
        </p:nvSpPr>
        <p:spPr>
          <a:xfrm>
            <a:off x="169328" y="5939808"/>
            <a:ext cx="2074606" cy="800219"/>
          </a:xfrm>
          <a:prstGeom prst="rect">
            <a:avLst/>
          </a:prstGeom>
        </p:spPr>
        <p:txBody>
          <a:bodyPr wrap="square">
            <a:spAutoFit/>
          </a:bodyPr>
          <a:lstStyle/>
          <a:p>
            <a:r>
              <a:rPr lang="en-US" sz="1150" i="1" dirty="0" err="1"/>
              <a:t>Kaner</a:t>
            </a:r>
            <a:r>
              <a:rPr lang="en-US" sz="1150" i="1" dirty="0"/>
              <a:t>, E Drug </a:t>
            </a:r>
            <a:r>
              <a:rPr lang="en-US" sz="1150" i="1" dirty="0" err="1"/>
              <a:t>Alc</a:t>
            </a:r>
            <a:r>
              <a:rPr lang="en-US" sz="1150" i="1" dirty="0"/>
              <a:t> Review 2009	    </a:t>
            </a:r>
          </a:p>
          <a:p>
            <a:r>
              <a:rPr lang="en-US" sz="1150" i="1" dirty="0" err="1"/>
              <a:t>Krupski</a:t>
            </a:r>
            <a:r>
              <a:rPr lang="en-US" sz="1150" i="1" dirty="0"/>
              <a:t>, A Drug </a:t>
            </a:r>
            <a:r>
              <a:rPr lang="en-US" sz="1150" i="1" dirty="0" err="1"/>
              <a:t>Alc</a:t>
            </a:r>
            <a:r>
              <a:rPr lang="en-US" sz="1150" i="1" dirty="0"/>
              <a:t> Dep 2010	    </a:t>
            </a:r>
          </a:p>
          <a:p>
            <a:r>
              <a:rPr lang="en-US" sz="1150" i="1" dirty="0" err="1"/>
              <a:t>Saitz</a:t>
            </a:r>
            <a:r>
              <a:rPr lang="en-US" sz="1150" i="1" dirty="0"/>
              <a:t>, JAMA 2014	</a:t>
            </a:r>
          </a:p>
          <a:p>
            <a:r>
              <a:rPr lang="en-US" sz="1150" i="1" dirty="0" err="1"/>
              <a:t>Hingson</a:t>
            </a:r>
            <a:r>
              <a:rPr lang="en-US" sz="1150" i="1" dirty="0"/>
              <a:t> R, JAMA 2014 	</a:t>
            </a:r>
          </a:p>
        </p:txBody>
      </p:sp>
      <p:sp>
        <p:nvSpPr>
          <p:cNvPr id="9" name="TextBox 8">
            <a:extLst>
              <a:ext uri="{FF2B5EF4-FFF2-40B4-BE49-F238E27FC236}">
                <a16:creationId xmlns:a16="http://schemas.microsoft.com/office/drawing/2014/main" xmlns="" id="{7372A757-702B-44B7-9961-F5DA5F698451}"/>
              </a:ext>
            </a:extLst>
          </p:cNvPr>
          <p:cNvSpPr txBox="1"/>
          <p:nvPr/>
        </p:nvSpPr>
        <p:spPr>
          <a:xfrm>
            <a:off x="2413264" y="5939808"/>
            <a:ext cx="2225791" cy="800219"/>
          </a:xfrm>
          <a:prstGeom prst="rect">
            <a:avLst/>
          </a:prstGeom>
          <a:noFill/>
        </p:spPr>
        <p:txBody>
          <a:bodyPr wrap="square" rtlCol="0">
            <a:spAutoFit/>
          </a:bodyPr>
          <a:lstStyle/>
          <a:p>
            <a:r>
              <a:rPr lang="en-US" sz="1150" i="1" dirty="0" err="1"/>
              <a:t>Saitz</a:t>
            </a:r>
            <a:r>
              <a:rPr lang="en-US" sz="1150" i="1" dirty="0"/>
              <a:t>, R Ann Intern Med 2007</a:t>
            </a:r>
          </a:p>
          <a:p>
            <a:r>
              <a:rPr lang="en-US" sz="1150" i="1" dirty="0"/>
              <a:t>Estee, S Medical Care 2010</a:t>
            </a:r>
          </a:p>
          <a:p>
            <a:r>
              <a:rPr lang="en-US" sz="1150" i="1" dirty="0"/>
              <a:t>Roy-Byrne, JAMA 2014</a:t>
            </a:r>
          </a:p>
          <a:p>
            <a:r>
              <a:rPr lang="en-US" sz="1150" i="1" dirty="0"/>
              <a:t>Bogenschutz, JAMA Int Med 2014</a:t>
            </a:r>
          </a:p>
        </p:txBody>
      </p:sp>
      <p:cxnSp>
        <p:nvCxnSpPr>
          <p:cNvPr id="12" name="Straight Connector 11">
            <a:extLst>
              <a:ext uri="{FF2B5EF4-FFF2-40B4-BE49-F238E27FC236}">
                <a16:creationId xmlns:a16="http://schemas.microsoft.com/office/drawing/2014/main" xmlns="" id="{FB4414F4-B85A-468A-9971-4C4E31D1E296}"/>
              </a:ext>
            </a:extLst>
          </p:cNvPr>
          <p:cNvCxnSpPr/>
          <p:nvPr/>
        </p:nvCxnSpPr>
        <p:spPr>
          <a:xfrm>
            <a:off x="169328" y="5722371"/>
            <a:ext cx="4343678" cy="0"/>
          </a:xfrm>
          <a:prstGeom prst="line">
            <a:avLst/>
          </a:prstGeom>
          <a:ln w="9525">
            <a:solidFill>
              <a:srgbClr val="8B233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95CA822-CB38-4BC4-B82C-1F773581A3FD}"/>
              </a:ext>
            </a:extLst>
          </p:cNvPr>
          <p:cNvCxnSpPr>
            <a:cxnSpLocks/>
          </p:cNvCxnSpPr>
          <p:nvPr/>
        </p:nvCxnSpPr>
        <p:spPr>
          <a:xfrm>
            <a:off x="563813" y="1730477"/>
            <a:ext cx="3736583"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419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655320" y="365125"/>
            <a:ext cx="5120114" cy="1692794"/>
          </a:xfrm>
        </p:spPr>
        <p:txBody>
          <a:bodyPr vert="horz" lIns="91440" tIns="45720" rIns="91440" bIns="45720" rtlCol="0" anchor="ctr">
            <a:normAutofit/>
          </a:bodyPr>
          <a:lstStyle/>
          <a:p>
            <a:pPr>
              <a:defRPr/>
            </a:pPr>
            <a:r>
              <a:rPr lang="en-US" sz="3600" dirty="0">
                <a:solidFill>
                  <a:srgbClr val="1B3055"/>
                </a:solidFill>
                <a:latin typeface="Georgia" panose="02040502050405020303" pitchFamily="18" charset="0"/>
              </a:rPr>
              <a:t>SBIRT Goals</a:t>
            </a:r>
          </a:p>
        </p:txBody>
      </p:sp>
      <p:cxnSp>
        <p:nvCxnSpPr>
          <p:cNvPr id="137" name="Straight Arrow Connector 136">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phone, cellphone&#10;&#10;Description automatically generated">
            <a:extLst>
              <a:ext uri="{FF2B5EF4-FFF2-40B4-BE49-F238E27FC236}">
                <a16:creationId xmlns:a16="http://schemas.microsoft.com/office/drawing/2014/main" xmlns="" id="{5B0C3582-EBB9-4A5C-AC17-87FA5404FD0E}"/>
              </a:ext>
            </a:extLst>
          </p:cNvPr>
          <p:cNvPicPr>
            <a:picLocks noChangeAspect="1"/>
          </p:cNvPicPr>
          <p:nvPr/>
        </p:nvPicPr>
        <p:blipFill rotWithShape="1">
          <a:blip r:embed="rId3">
            <a:extLst>
              <a:ext uri="{28A0092B-C50C-407E-A947-70E740481C1C}">
                <a14:useLocalDpi xmlns:a14="http://schemas.microsoft.com/office/drawing/2010/main" val="0"/>
              </a:ext>
            </a:extLst>
          </a:blip>
          <a:srcRect l="6277" r="32276"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34820" name="Content Placeholder 2">
            <a:extLst>
              <a:ext uri="{FF2B5EF4-FFF2-40B4-BE49-F238E27FC236}">
                <a16:creationId xmlns:a16="http://schemas.microsoft.com/office/drawing/2014/main" xmlns="" id="{1202D93B-B03D-4696-BFC5-AA4FA13F5225}"/>
              </a:ext>
            </a:extLst>
          </p:cNvPr>
          <p:cNvGraphicFramePr>
            <a:graphicFrameLocks noGrp="1"/>
          </p:cNvGraphicFramePr>
          <p:nvPr>
            <p:ph idx="4294967295"/>
            <p:extLst>
              <p:ext uri="{D42A27DB-BD31-4B8C-83A1-F6EECF244321}">
                <p14:modId xmlns:p14="http://schemas.microsoft.com/office/powerpoint/2010/main" val="4152653679"/>
              </p:ext>
            </p:extLst>
          </p:nvPr>
        </p:nvGraphicFramePr>
        <p:xfrm>
          <a:off x="655321" y="2575034"/>
          <a:ext cx="5120113" cy="3462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07655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2CC7A00-2795-403F-BE53-F8671F40B3F5}"/>
              </a:ext>
            </a:extLst>
          </p:cNvPr>
          <p:cNvSpPr txBox="1"/>
          <p:nvPr/>
        </p:nvSpPr>
        <p:spPr>
          <a:xfrm>
            <a:off x="6590511" y="1828564"/>
            <a:ext cx="49398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dirty="0">
                <a:latin typeface="Georgia" panose="02040502050405020303" pitchFamily="18" charset="0"/>
                <a:ea typeface="+mj-ea"/>
                <a:cs typeface="+mj-cs"/>
              </a:rPr>
              <a:t>Why is SBIRT important?</a:t>
            </a:r>
          </a:p>
        </p:txBody>
      </p:sp>
      <p:sp>
        <p:nvSpPr>
          <p:cNvPr id="12" name="Freeform: Shape 11">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8995ADC0-0983-480A-92BB-D1AD213CF1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042" r="5323"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9857983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939AE-1CE0-42B0-8512-A6EA3F4EA77B}"/>
              </a:ext>
            </a:extLst>
          </p:cNvPr>
          <p:cNvSpPr>
            <a:spLocks noGrp="1"/>
          </p:cNvSpPr>
          <p:nvPr>
            <p:ph type="title"/>
          </p:nvPr>
        </p:nvSpPr>
        <p:spPr>
          <a:xfrm>
            <a:off x="648929" y="629266"/>
            <a:ext cx="3651467" cy="1676603"/>
          </a:xfrm>
        </p:spPr>
        <p:txBody>
          <a:bodyPr>
            <a:normAutofit/>
          </a:bodyPr>
          <a:lstStyle/>
          <a:p>
            <a:r>
              <a:rPr lang="en-US" altLang="en-US" sz="3200" dirty="0">
                <a:cs typeface="Arial" panose="020B0604020202020204" pitchFamily="34" charset="0"/>
              </a:rPr>
              <a:t>Generalizability of SBIRT Concepts</a:t>
            </a:r>
            <a:endParaRPr lang="en-US" sz="3200" dirty="0"/>
          </a:p>
        </p:txBody>
      </p:sp>
      <p:sp>
        <p:nvSpPr>
          <p:cNvPr id="10" name="Content Placeholder 9">
            <a:extLst>
              <a:ext uri="{FF2B5EF4-FFF2-40B4-BE49-F238E27FC236}">
                <a16:creationId xmlns:a16="http://schemas.microsoft.com/office/drawing/2014/main" xmlns="" id="{BC8828F6-CC22-4C45-A747-C2F48BBCF50D}"/>
              </a:ext>
            </a:extLst>
          </p:cNvPr>
          <p:cNvSpPr>
            <a:spLocks noGrp="1"/>
          </p:cNvSpPr>
          <p:nvPr>
            <p:ph idx="1"/>
          </p:nvPr>
        </p:nvSpPr>
        <p:spPr>
          <a:xfrm>
            <a:off x="648931" y="2438400"/>
            <a:ext cx="3651466" cy="3785419"/>
          </a:xfrm>
        </p:spPr>
        <p:txBody>
          <a:bodyPr>
            <a:normAutofit fontScale="47500" lnSpcReduction="20000"/>
          </a:bodyPr>
          <a:lstStyle/>
          <a:p>
            <a:pPr>
              <a:lnSpc>
                <a:spcPct val="120000"/>
              </a:lnSpc>
              <a:spcBef>
                <a:spcPts val="0"/>
              </a:spcBef>
              <a:defRPr/>
            </a:pPr>
            <a:r>
              <a:rPr lang="en-US" sz="3300" kern="0" dirty="0"/>
              <a:t>SBIRT</a:t>
            </a:r>
          </a:p>
          <a:p>
            <a:pPr lvl="1">
              <a:lnSpc>
                <a:spcPct val="120000"/>
              </a:lnSpc>
              <a:spcBef>
                <a:spcPts val="0"/>
              </a:spcBef>
              <a:defRPr/>
            </a:pPr>
            <a:r>
              <a:rPr lang="en-US" sz="2900" kern="0" dirty="0"/>
              <a:t>Identify unhealthy </a:t>
            </a:r>
            <a:r>
              <a:rPr lang="en-US" sz="2900" u="sng" kern="0" dirty="0"/>
              <a:t>behaviors</a:t>
            </a:r>
            <a:r>
              <a:rPr lang="en-US" u="sng" kern="0" dirty="0"/>
              <a:t/>
            </a:r>
            <a:br>
              <a:rPr lang="en-US" u="sng" kern="0" dirty="0"/>
            </a:br>
            <a:endParaRPr lang="en-US" u="sng" kern="0" dirty="0"/>
          </a:p>
          <a:p>
            <a:pPr>
              <a:lnSpc>
                <a:spcPct val="120000"/>
              </a:lnSpc>
              <a:spcBef>
                <a:spcPts val="0"/>
              </a:spcBef>
              <a:defRPr/>
            </a:pPr>
            <a:r>
              <a:rPr lang="en-US" sz="3300" kern="0" dirty="0"/>
              <a:t>The language of SBIRT is key </a:t>
            </a:r>
          </a:p>
          <a:p>
            <a:pPr lvl="1">
              <a:lnSpc>
                <a:spcPct val="120000"/>
              </a:lnSpc>
              <a:spcBef>
                <a:spcPts val="0"/>
              </a:spcBef>
              <a:defRPr/>
            </a:pPr>
            <a:r>
              <a:rPr lang="en-US" sz="2900" kern="0" dirty="0"/>
              <a:t>Nonjudgmental </a:t>
            </a:r>
          </a:p>
          <a:p>
            <a:pPr lvl="1">
              <a:lnSpc>
                <a:spcPct val="120000"/>
              </a:lnSpc>
              <a:spcBef>
                <a:spcPts val="0"/>
              </a:spcBef>
              <a:defRPr/>
            </a:pPr>
            <a:r>
              <a:rPr lang="en-US" sz="2900" kern="0" dirty="0"/>
              <a:t>Open-ended </a:t>
            </a:r>
          </a:p>
          <a:p>
            <a:pPr lvl="1">
              <a:lnSpc>
                <a:spcPct val="120000"/>
              </a:lnSpc>
              <a:spcBef>
                <a:spcPts val="0"/>
              </a:spcBef>
              <a:defRPr/>
            </a:pPr>
            <a:r>
              <a:rPr lang="en-US" sz="2900" kern="0" dirty="0"/>
              <a:t>Goal-oriented</a:t>
            </a:r>
            <a:r>
              <a:rPr lang="en-US" kern="0" dirty="0"/>
              <a:t/>
            </a:r>
            <a:br>
              <a:rPr lang="en-US" kern="0" dirty="0"/>
            </a:br>
            <a:r>
              <a:rPr lang="en-US" kern="0" dirty="0"/>
              <a:t> </a:t>
            </a:r>
          </a:p>
          <a:p>
            <a:pPr>
              <a:lnSpc>
                <a:spcPct val="120000"/>
              </a:lnSpc>
              <a:spcBef>
                <a:spcPts val="0"/>
              </a:spcBef>
              <a:defRPr/>
            </a:pPr>
            <a:r>
              <a:rPr lang="en-US" sz="3300" kern="0" dirty="0"/>
              <a:t>Behaviors extend beyond SUDs including: </a:t>
            </a:r>
          </a:p>
          <a:p>
            <a:pPr lvl="1">
              <a:lnSpc>
                <a:spcPct val="120000"/>
              </a:lnSpc>
              <a:spcBef>
                <a:spcPts val="0"/>
              </a:spcBef>
              <a:defRPr/>
            </a:pPr>
            <a:r>
              <a:rPr lang="en-US" sz="3400" kern="0" dirty="0"/>
              <a:t>Medication compliance</a:t>
            </a:r>
          </a:p>
          <a:p>
            <a:pPr lvl="1">
              <a:lnSpc>
                <a:spcPct val="120000"/>
              </a:lnSpc>
              <a:spcBef>
                <a:spcPts val="0"/>
              </a:spcBef>
              <a:defRPr/>
            </a:pPr>
            <a:r>
              <a:rPr lang="en-US" sz="3400" kern="0" dirty="0"/>
              <a:t>Diet &amp; exercise</a:t>
            </a:r>
          </a:p>
          <a:p>
            <a:pPr lvl="1">
              <a:lnSpc>
                <a:spcPct val="120000"/>
              </a:lnSpc>
              <a:spcBef>
                <a:spcPts val="0"/>
              </a:spcBef>
              <a:defRPr/>
            </a:pPr>
            <a:r>
              <a:rPr lang="en-US" sz="3400" kern="0" dirty="0"/>
              <a:t>Behavioral Health  </a:t>
            </a:r>
          </a:p>
          <a:p>
            <a:pPr lvl="1">
              <a:lnSpc>
                <a:spcPct val="120000"/>
              </a:lnSpc>
              <a:spcBef>
                <a:spcPts val="0"/>
              </a:spcBef>
              <a:defRPr/>
            </a:pPr>
            <a:r>
              <a:rPr lang="en-US" sz="3400" kern="0" dirty="0"/>
              <a:t>Trauma</a:t>
            </a:r>
          </a:p>
          <a:p>
            <a:pPr lvl="1">
              <a:lnSpc>
                <a:spcPct val="120000"/>
              </a:lnSpc>
              <a:spcBef>
                <a:spcPts val="0"/>
              </a:spcBef>
              <a:defRPr/>
            </a:pPr>
            <a:r>
              <a:rPr lang="en-US" sz="3400" kern="0" dirty="0"/>
              <a:t>Holistic picture of healthy behaviors</a:t>
            </a:r>
          </a:p>
          <a:p>
            <a:endParaRPr lang="en-US" sz="1800" dirty="0"/>
          </a:p>
        </p:txBody>
      </p:sp>
      <p:pic>
        <p:nvPicPr>
          <p:cNvPr id="8" name="Content Placeholder 4">
            <a:extLst>
              <a:ext uri="{FF2B5EF4-FFF2-40B4-BE49-F238E27FC236}">
                <a16:creationId xmlns:a16="http://schemas.microsoft.com/office/drawing/2014/main" xmlns="" id="{4384BFB8-3A28-4720-AB14-9CC3C9D177B5}"/>
              </a:ext>
            </a:extLst>
          </p:cNvPr>
          <p:cNvPicPr>
            <a:picLocks noChangeAspect="1"/>
          </p:cNvPicPr>
          <p:nvPr/>
        </p:nvPicPr>
        <p:blipFill rotWithShape="1">
          <a:blip r:embed="rId3">
            <a:extLst>
              <a:ext uri="{28A0092B-C50C-407E-A947-70E740481C1C}">
                <a14:useLocalDpi xmlns:a14="http://schemas.microsoft.com/office/drawing/2010/main" val="0"/>
              </a:ext>
            </a:extLst>
          </a:blip>
          <a:srcRect l="25207" r="12843"/>
          <a:stretch/>
        </p:blipFill>
        <p:spPr>
          <a:xfrm>
            <a:off x="4639056" y="10"/>
            <a:ext cx="7552944" cy="6857990"/>
          </a:xfrm>
          <a:prstGeom prst="rect">
            <a:avLst/>
          </a:prstGeom>
          <a:effectLst/>
        </p:spPr>
      </p:pic>
      <p:cxnSp>
        <p:nvCxnSpPr>
          <p:cNvPr id="5" name="Straight Connector 4">
            <a:extLst>
              <a:ext uri="{FF2B5EF4-FFF2-40B4-BE49-F238E27FC236}">
                <a16:creationId xmlns:a16="http://schemas.microsoft.com/office/drawing/2014/main" xmlns="" id="{98804171-D33E-41F1-9DC6-18B11BC2C471}"/>
              </a:ext>
            </a:extLst>
          </p:cNvPr>
          <p:cNvCxnSpPr>
            <a:cxnSpLocks/>
          </p:cNvCxnSpPr>
          <p:nvPr/>
        </p:nvCxnSpPr>
        <p:spPr>
          <a:xfrm>
            <a:off x="648929" y="2172927"/>
            <a:ext cx="374609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742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sitting, building&#10;&#10;Description automatically generated">
            <a:extLst>
              <a:ext uri="{FF2B5EF4-FFF2-40B4-BE49-F238E27FC236}">
                <a16:creationId xmlns:a16="http://schemas.microsoft.com/office/drawing/2014/main" xmlns="" id="{DED5EF00-B95F-4BC6-BBB3-9BC11307FA8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156ADD49-1778-4EE2-AFCD-BECA75EFF35D}"/>
              </a:ext>
            </a:extLst>
          </p:cNvPr>
          <p:cNvSpPr>
            <a:spLocks noGrp="1"/>
          </p:cNvSpPr>
          <p:nvPr>
            <p:ph type="title"/>
          </p:nvPr>
        </p:nvSpPr>
        <p:spPr>
          <a:xfrm>
            <a:off x="838200" y="119797"/>
            <a:ext cx="10515600" cy="984171"/>
          </a:xfrm>
        </p:spPr>
        <p:txBody>
          <a:bodyPr>
            <a:normAutofit/>
          </a:bodyPr>
          <a:lstStyle/>
          <a:p>
            <a:r>
              <a:rPr lang="en-US" dirty="0">
                <a:solidFill>
                  <a:srgbClr val="FFFFFF"/>
                </a:solidFill>
              </a:rPr>
              <a:t>Health Consequences of Substance Use</a:t>
            </a:r>
          </a:p>
        </p:txBody>
      </p:sp>
      <p:sp>
        <p:nvSpPr>
          <p:cNvPr id="3" name="Content Placeholder 2">
            <a:extLst>
              <a:ext uri="{FF2B5EF4-FFF2-40B4-BE49-F238E27FC236}">
                <a16:creationId xmlns:a16="http://schemas.microsoft.com/office/drawing/2014/main" xmlns="" id="{20392312-1493-417C-8A63-AF4C992289E1}"/>
              </a:ext>
            </a:extLst>
          </p:cNvPr>
          <p:cNvSpPr>
            <a:spLocks noGrp="1"/>
          </p:cNvSpPr>
          <p:nvPr>
            <p:ph idx="1"/>
          </p:nvPr>
        </p:nvSpPr>
        <p:spPr>
          <a:xfrm>
            <a:off x="838200" y="1446485"/>
            <a:ext cx="5016190" cy="4351338"/>
          </a:xfrm>
        </p:spPr>
        <p:txBody>
          <a:bodyPr>
            <a:normAutofit fontScale="92500" lnSpcReduction="10000"/>
          </a:bodyPr>
          <a:lstStyle/>
          <a:p>
            <a:pPr marL="285750" indent="-285750"/>
            <a:r>
              <a:rPr lang="en-US" sz="2400" dirty="0"/>
              <a:t>Cancer</a:t>
            </a:r>
          </a:p>
          <a:p>
            <a:pPr marL="742950" lvl="1" indent="-285750"/>
            <a:r>
              <a:rPr lang="en-US" sz="2100" dirty="0"/>
              <a:t>Breast </a:t>
            </a:r>
          </a:p>
          <a:p>
            <a:pPr marL="742950" lvl="1" indent="-285750"/>
            <a:r>
              <a:rPr lang="en-US" sz="2100" dirty="0"/>
              <a:t>Throat </a:t>
            </a:r>
          </a:p>
          <a:p>
            <a:pPr marL="742950" lvl="1" indent="-285750"/>
            <a:r>
              <a:rPr lang="en-US" sz="2100" dirty="0"/>
              <a:t>Mouth </a:t>
            </a:r>
          </a:p>
          <a:p>
            <a:pPr marL="742950" lvl="1" indent="-285750"/>
            <a:r>
              <a:rPr lang="en-US" sz="2100" dirty="0"/>
              <a:t>Esophagus</a:t>
            </a:r>
          </a:p>
          <a:p>
            <a:pPr marL="742950" lvl="1" indent="-285750"/>
            <a:r>
              <a:rPr lang="en-US" sz="2100" dirty="0"/>
              <a:t>Liver </a:t>
            </a:r>
          </a:p>
          <a:p>
            <a:pPr marL="285750" indent="-285750"/>
            <a:r>
              <a:rPr lang="en-US" sz="2400" dirty="0"/>
              <a:t> Accidents/Injury</a:t>
            </a:r>
          </a:p>
          <a:p>
            <a:pPr marL="285750" indent="-285750"/>
            <a:r>
              <a:rPr lang="en-US" sz="2400" dirty="0"/>
              <a:t>Pancreatitis</a:t>
            </a:r>
          </a:p>
          <a:p>
            <a:pPr marL="285750" indent="-285750"/>
            <a:r>
              <a:rPr lang="en-US" sz="2400" dirty="0"/>
              <a:t>HIV/AIDS</a:t>
            </a:r>
          </a:p>
          <a:p>
            <a:pPr marL="285750" indent="-285750"/>
            <a:r>
              <a:rPr lang="en-US" sz="2400" dirty="0"/>
              <a:t>Osteoporosis</a:t>
            </a:r>
          </a:p>
          <a:p>
            <a:pPr marL="285750" indent="-285750"/>
            <a:r>
              <a:rPr lang="en-US" sz="2400" dirty="0"/>
              <a:t>Renal disease</a:t>
            </a:r>
          </a:p>
          <a:p>
            <a:pPr marL="285750" indent="-285750"/>
            <a:r>
              <a:rPr lang="en-US" sz="2400" dirty="0"/>
              <a:t>Fetal Alcohol Spectrum Disorders</a:t>
            </a:r>
          </a:p>
          <a:p>
            <a:endParaRPr lang="en-US" dirty="0">
              <a:solidFill>
                <a:srgbClr val="FFFFFF"/>
              </a:solidFill>
            </a:endParaRPr>
          </a:p>
        </p:txBody>
      </p:sp>
      <p:sp>
        <p:nvSpPr>
          <p:cNvPr id="10" name="Content Placeholder 2">
            <a:extLst>
              <a:ext uri="{FF2B5EF4-FFF2-40B4-BE49-F238E27FC236}">
                <a16:creationId xmlns:a16="http://schemas.microsoft.com/office/drawing/2014/main" xmlns="" id="{F42EEF45-04EC-4C18-AFDA-CB90E6D1258C}"/>
              </a:ext>
            </a:extLst>
          </p:cNvPr>
          <p:cNvSpPr txBox="1">
            <a:spLocks/>
          </p:cNvSpPr>
          <p:nvPr/>
        </p:nvSpPr>
        <p:spPr>
          <a:xfrm>
            <a:off x="6421244" y="1446485"/>
            <a:ext cx="5016190"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Cardiovascular disease</a:t>
            </a:r>
          </a:p>
          <a:p>
            <a:pPr marL="742950" lvl="1" indent="-285750"/>
            <a:r>
              <a:rPr lang="en-US" dirty="0"/>
              <a:t>Stroke </a:t>
            </a:r>
          </a:p>
          <a:p>
            <a:pPr marL="742950" lvl="1" indent="-285750"/>
            <a:r>
              <a:rPr lang="en-US" dirty="0"/>
              <a:t>Cardiomyopathy </a:t>
            </a:r>
          </a:p>
          <a:p>
            <a:pPr marL="742950" lvl="1" indent="-285750"/>
            <a:r>
              <a:rPr lang="en-US" dirty="0" err="1"/>
              <a:t>Arryrithmias</a:t>
            </a:r>
            <a:r>
              <a:rPr lang="en-US" dirty="0"/>
              <a:t> </a:t>
            </a:r>
          </a:p>
          <a:p>
            <a:pPr marL="285750" indent="-285750"/>
            <a:r>
              <a:rPr lang="en-US" dirty="0"/>
              <a:t>Hypertension</a:t>
            </a:r>
          </a:p>
          <a:p>
            <a:pPr marL="285750" indent="-285750"/>
            <a:r>
              <a:rPr lang="en-US" dirty="0"/>
              <a:t>Diabetes Mellitus</a:t>
            </a:r>
          </a:p>
          <a:p>
            <a:pPr marL="285750" indent="-285750"/>
            <a:r>
              <a:rPr lang="en-US" dirty="0"/>
              <a:t>Hepatitis C</a:t>
            </a:r>
          </a:p>
          <a:p>
            <a:pPr marL="285750" indent="-285750"/>
            <a:r>
              <a:rPr lang="en-US" dirty="0"/>
              <a:t>Overdose</a:t>
            </a:r>
          </a:p>
          <a:p>
            <a:pPr marL="285750" indent="-285750"/>
            <a:r>
              <a:rPr lang="en-US" dirty="0"/>
              <a:t>Depression</a:t>
            </a:r>
          </a:p>
          <a:p>
            <a:pPr marL="285750" indent="-285750"/>
            <a:r>
              <a:rPr lang="en-US" dirty="0"/>
              <a:t>Liver disease</a:t>
            </a:r>
          </a:p>
          <a:p>
            <a:pPr marL="742950" lvl="1" indent="-285750"/>
            <a:r>
              <a:rPr lang="en-US" dirty="0"/>
              <a:t>Fibrosis </a:t>
            </a:r>
          </a:p>
          <a:p>
            <a:pPr marL="742950" lvl="1" indent="-285750"/>
            <a:r>
              <a:rPr lang="en-US" dirty="0"/>
              <a:t>Cirrhosis </a:t>
            </a:r>
          </a:p>
          <a:p>
            <a:pPr marL="285750" indent="-285750"/>
            <a:r>
              <a:rPr lang="en-US" dirty="0"/>
              <a:t>Alcoholic hepatitis</a:t>
            </a:r>
            <a:endParaRPr lang="en-US" dirty="0">
              <a:solidFill>
                <a:srgbClr val="FFFFFF"/>
              </a:solidFill>
            </a:endParaRPr>
          </a:p>
        </p:txBody>
      </p:sp>
      <p:cxnSp>
        <p:nvCxnSpPr>
          <p:cNvPr id="12" name="Straight Connector 11">
            <a:extLst>
              <a:ext uri="{FF2B5EF4-FFF2-40B4-BE49-F238E27FC236}">
                <a16:creationId xmlns:a16="http://schemas.microsoft.com/office/drawing/2014/main" xmlns="" id="{ABA4642E-3E99-4CCC-B343-03F66D592005}"/>
              </a:ext>
            </a:extLst>
          </p:cNvPr>
          <p:cNvCxnSpPr>
            <a:cxnSpLocks/>
          </p:cNvCxnSpPr>
          <p:nvPr/>
        </p:nvCxnSpPr>
        <p:spPr>
          <a:xfrm>
            <a:off x="838200" y="1103968"/>
            <a:ext cx="107245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5094C488-9AE5-4155-A015-F52F3AA479AF}"/>
              </a:ext>
            </a:extLst>
          </p:cNvPr>
          <p:cNvSpPr/>
          <p:nvPr/>
        </p:nvSpPr>
        <p:spPr>
          <a:xfrm>
            <a:off x="0" y="6069011"/>
            <a:ext cx="12192000" cy="79881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4F7D25E-DAC5-4305-A254-C1D445A87D2E}"/>
              </a:ext>
            </a:extLst>
          </p:cNvPr>
          <p:cNvSpPr txBox="1"/>
          <p:nvPr/>
        </p:nvSpPr>
        <p:spPr>
          <a:xfrm>
            <a:off x="3346295" y="6140339"/>
            <a:ext cx="8839200" cy="646331"/>
          </a:xfrm>
          <a:prstGeom prst="rect">
            <a:avLst/>
          </a:prstGeom>
          <a:noFill/>
        </p:spPr>
        <p:txBody>
          <a:bodyPr wrap="square" rtlCol="0">
            <a:spAutoFit/>
          </a:bodyPr>
          <a:lstStyle/>
          <a:p>
            <a:pPr algn="r"/>
            <a:r>
              <a:rPr lang="en-US" sz="1200" i="1" dirty="0"/>
              <a:t>Source</a:t>
            </a:r>
            <a:r>
              <a:rPr lang="en-US" sz="1200" dirty="0"/>
              <a:t>: </a:t>
            </a:r>
            <a:r>
              <a:rPr lang="en-US" sz="1200" dirty="0" err="1"/>
              <a:t>UpToDate</a:t>
            </a:r>
            <a:r>
              <a:rPr lang="en-US" sz="1200" dirty="0"/>
              <a:t> 2015 </a:t>
            </a:r>
            <a:r>
              <a:rPr lang="en-US" sz="1200" dirty="0" err="1"/>
              <a:t>Mukamal</a:t>
            </a:r>
            <a:r>
              <a:rPr lang="en-US" sz="1200" dirty="0"/>
              <a:t> KJ. </a:t>
            </a:r>
            <a:r>
              <a:rPr lang="en-US" sz="1200" i="1" dirty="0"/>
              <a:t>Overview of the risks and benefits of alcohol consumption .</a:t>
            </a:r>
          </a:p>
          <a:p>
            <a:pPr algn="r"/>
            <a:r>
              <a:rPr lang="en-US" sz="1200" dirty="0"/>
              <a:t>Up To Date 2015. Weaver MF, Jarvis MAE. </a:t>
            </a:r>
            <a:r>
              <a:rPr lang="en-US" sz="1200" i="1" dirty="0"/>
              <a:t>Substance use disorder: Principles for recognition and assessment in general medical care. </a:t>
            </a:r>
            <a:r>
              <a:rPr lang="en-US" sz="1200" dirty="0"/>
              <a:t> </a:t>
            </a:r>
          </a:p>
          <a:p>
            <a:pPr algn="r"/>
            <a:r>
              <a:rPr lang="en-US" sz="1200" dirty="0">
                <a:hlinkClick r:id="rId4"/>
              </a:rPr>
              <a:t>http://pubs.niaaa.nih.gov/publications/Hangovers/beyondHangovers.pdf</a:t>
            </a:r>
            <a:r>
              <a:rPr lang="en-US" sz="1200" dirty="0"/>
              <a:t> </a:t>
            </a:r>
          </a:p>
        </p:txBody>
      </p:sp>
    </p:spTree>
    <p:extLst>
      <p:ext uri="{BB962C8B-B14F-4D97-AF65-F5344CB8AC3E}">
        <p14:creationId xmlns:p14="http://schemas.microsoft.com/office/powerpoint/2010/main" val="26529631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3055"/>
        </a:solidFill>
        <a:effectLst/>
      </p:bgPr>
    </p:bg>
    <p:spTree>
      <p:nvGrpSpPr>
        <p:cNvPr id="1" name=""/>
        <p:cNvGrpSpPr/>
        <p:nvPr/>
      </p:nvGrpSpPr>
      <p:grpSpPr>
        <a:xfrm>
          <a:off x="0" y="0"/>
          <a:ext cx="0" cy="0"/>
          <a:chOff x="0" y="0"/>
          <a:chExt cx="0" cy="0"/>
        </a:xfrm>
      </p:grpSpPr>
      <p:sp>
        <p:nvSpPr>
          <p:cNvPr id="34819" name="Rectangle 2"/>
          <p:cNvSpPr txBox="1">
            <a:spLocks noChangeArrowheads="1"/>
          </p:cNvSpPr>
          <p:nvPr/>
        </p:nvSpPr>
        <p:spPr bwMode="auto">
          <a:xfrm>
            <a:off x="6653600" y="1396289"/>
            <a:ext cx="5006336" cy="1325563"/>
          </a:xfrm>
          <a:prstGeom prst="rect">
            <a:avLst/>
          </a:prstGeom>
        </p:spPr>
        <p:txBody>
          <a:bodyPr vert="horz" lIns="91440" tIns="45720" rIns="91440" bIns="45720" rtlCol="0" anchor="ctr">
            <a:norm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nSpc>
                <a:spcPct val="90000"/>
              </a:lnSpc>
              <a:spcBef>
                <a:spcPct val="0"/>
              </a:spcBef>
              <a:spcAft>
                <a:spcPts val="600"/>
              </a:spcAft>
              <a:buNone/>
            </a:pPr>
            <a:r>
              <a:rPr lang="en-US" altLang="en-US" sz="3600" b="1" kern="1200" dirty="0">
                <a:solidFill>
                  <a:schemeClr val="tx1"/>
                </a:solidFill>
                <a:latin typeface="Georgia" panose="02040502050405020303" pitchFamily="18" charset="0"/>
                <a:ea typeface="+mj-ea"/>
                <a:cs typeface="+mj-cs"/>
              </a:rPr>
              <a:t>RI-SBIRT Training &amp; Resource Center</a:t>
            </a:r>
          </a:p>
        </p:txBody>
      </p:sp>
      <p:sp>
        <p:nvSpPr>
          <p:cNvPr id="136" name="Freeform: Shape 135">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58D44E42-C462-4105-BC86-FE75B4E3C4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F53E5BBF-6DAF-4015-9996-53095E75A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96" y="396434"/>
            <a:ext cx="4105275" cy="3325272"/>
          </a:xfrm>
          <a:prstGeom prst="rect">
            <a:avLst/>
          </a:prstGeom>
        </p:spPr>
      </p:pic>
      <p:sp>
        <p:nvSpPr>
          <p:cNvPr id="15362" name="Content Placeholder 2"/>
          <p:cNvSpPr>
            <a:spLocks noGrp="1"/>
          </p:cNvSpPr>
          <p:nvPr>
            <p:ph idx="1"/>
          </p:nvPr>
        </p:nvSpPr>
        <p:spPr>
          <a:xfrm>
            <a:off x="6658044" y="2871982"/>
            <a:ext cx="5006336" cy="3181684"/>
          </a:xfrm>
        </p:spPr>
        <p:txBody>
          <a:bodyPr vert="horz" lIns="91440" tIns="45720" rIns="91440" bIns="45720" rtlCol="0" anchor="t">
            <a:normAutofit/>
          </a:bodyPr>
          <a:lstStyle/>
          <a:p>
            <a:pPr marL="0" indent="0">
              <a:buNone/>
              <a:defRPr/>
            </a:pPr>
            <a:r>
              <a:rPr lang="en-US" altLang="en-US" sz="1800" dirty="0"/>
              <a:t>Supported by RIC SSW and BHDDH: to build statewide SBIRT awareness and capacity to</a:t>
            </a:r>
          </a:p>
          <a:p>
            <a:pPr marL="0">
              <a:defRPr/>
            </a:pPr>
            <a:endParaRPr lang="en-US" altLang="en-US" sz="1800" b="1" dirty="0"/>
          </a:p>
          <a:p>
            <a:pPr marL="914400" lvl="1">
              <a:defRPr/>
            </a:pPr>
            <a:r>
              <a:rPr lang="en-US" altLang="en-US" sz="1800" dirty="0"/>
              <a:t>Implement and integrate SBIRT into diverse settings and organizations</a:t>
            </a:r>
          </a:p>
          <a:p>
            <a:pPr marL="914400" lvl="1">
              <a:defRPr/>
            </a:pPr>
            <a:r>
              <a:rPr lang="en-US" altLang="en-US" sz="1800" dirty="0"/>
              <a:t>Promote clinician SBIRT skills and competency</a:t>
            </a:r>
            <a:endParaRPr lang="en-US" altLang="en-US" sz="1800" b="1" dirty="0"/>
          </a:p>
        </p:txBody>
      </p:sp>
      <p:pic>
        <p:nvPicPr>
          <p:cNvPr id="5" name="Picture 4" descr="A close up of a sign&#10;&#10;Description automatically generated">
            <a:extLst>
              <a:ext uri="{FF2B5EF4-FFF2-40B4-BE49-F238E27FC236}">
                <a16:creationId xmlns:a16="http://schemas.microsoft.com/office/drawing/2014/main" xmlns="" id="{CE31952A-7E1E-478F-9684-5EBD6BD6A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98" y="3965878"/>
            <a:ext cx="2190750" cy="2647950"/>
          </a:xfrm>
          <a:prstGeom prst="rect">
            <a:avLst/>
          </a:prstGeom>
        </p:spPr>
      </p:pic>
    </p:spTree>
    <p:extLst>
      <p:ext uri="{BB962C8B-B14F-4D97-AF65-F5344CB8AC3E}">
        <p14:creationId xmlns:p14="http://schemas.microsoft.com/office/powerpoint/2010/main" val="31056115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22872" y="455613"/>
            <a:ext cx="11946255" cy="5820362"/>
          </a:xfrm>
          <a:prstGeom prst="rect">
            <a:avLst/>
          </a:prstGeom>
        </p:spPr>
      </p:pic>
      <p:sp>
        <p:nvSpPr>
          <p:cNvPr id="4" name="Rectangle 3"/>
          <p:cNvSpPr/>
          <p:nvPr/>
        </p:nvSpPr>
        <p:spPr>
          <a:xfrm>
            <a:off x="0" y="6211669"/>
            <a:ext cx="9144000" cy="646331"/>
          </a:xfrm>
          <a:prstGeom prst="rect">
            <a:avLst/>
          </a:prstGeom>
        </p:spPr>
        <p:txBody>
          <a:bodyPr wrap="square">
            <a:spAutoFit/>
          </a:bodyPr>
          <a:lstStyle/>
          <a:p>
            <a:r>
              <a:rPr lang="en-US" dirty="0"/>
              <a:t>Key Substance Use and Mental Health Indicators in the United States: Results from the 2018 National Survey on Drug Use and Health</a:t>
            </a:r>
          </a:p>
        </p:txBody>
      </p:sp>
    </p:spTree>
    <p:extLst>
      <p:ext uri="{BB962C8B-B14F-4D97-AF65-F5344CB8AC3E}">
        <p14:creationId xmlns:p14="http://schemas.microsoft.com/office/powerpoint/2010/main" val="341805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06892" y="392594"/>
            <a:ext cx="8167688" cy="6327611"/>
          </a:xfrm>
          <a:prstGeom prst="rect">
            <a:avLst/>
          </a:prstGeom>
        </p:spPr>
      </p:pic>
      <p:sp>
        <p:nvSpPr>
          <p:cNvPr id="3" name="TextBox 2"/>
          <p:cNvSpPr txBox="1"/>
          <p:nvPr/>
        </p:nvSpPr>
        <p:spPr>
          <a:xfrm flipH="1">
            <a:off x="6780403" y="5021705"/>
            <a:ext cx="939531" cy="369332"/>
          </a:xfrm>
          <a:prstGeom prst="rect">
            <a:avLst/>
          </a:prstGeom>
          <a:noFill/>
        </p:spPr>
        <p:txBody>
          <a:bodyPr wrap="square" rtlCol="0">
            <a:spAutoFit/>
          </a:bodyPr>
          <a:lstStyle/>
          <a:p>
            <a:r>
              <a:rPr lang="en-US" dirty="0" smtClean="0"/>
              <a:t>At Risk</a:t>
            </a:r>
            <a:endParaRPr lang="en-US" dirty="0"/>
          </a:p>
        </p:txBody>
      </p:sp>
      <p:sp>
        <p:nvSpPr>
          <p:cNvPr id="5" name="TextBox 4"/>
          <p:cNvSpPr txBox="1"/>
          <p:nvPr/>
        </p:nvSpPr>
        <p:spPr>
          <a:xfrm>
            <a:off x="5861154" y="4242216"/>
            <a:ext cx="919249" cy="369332"/>
          </a:xfrm>
          <a:prstGeom prst="rect">
            <a:avLst/>
          </a:prstGeom>
          <a:noFill/>
        </p:spPr>
        <p:txBody>
          <a:bodyPr wrap="square" rtlCol="0">
            <a:spAutoFit/>
          </a:bodyPr>
          <a:lstStyle/>
          <a:p>
            <a:r>
              <a:rPr lang="en-US" dirty="0" smtClean="0"/>
              <a:t>At Risk</a:t>
            </a:r>
            <a:endParaRPr lang="en-US" dirty="0"/>
          </a:p>
        </p:txBody>
      </p:sp>
      <p:sp>
        <p:nvSpPr>
          <p:cNvPr id="6" name="TextBox 5"/>
          <p:cNvSpPr txBox="1"/>
          <p:nvPr/>
        </p:nvSpPr>
        <p:spPr>
          <a:xfrm>
            <a:off x="5471410" y="2428407"/>
            <a:ext cx="1308993" cy="369332"/>
          </a:xfrm>
          <a:prstGeom prst="rect">
            <a:avLst/>
          </a:prstGeom>
          <a:noFill/>
        </p:spPr>
        <p:txBody>
          <a:bodyPr wrap="square" rtlCol="0">
            <a:spAutoFit/>
          </a:bodyPr>
          <a:lstStyle/>
          <a:p>
            <a:r>
              <a:rPr lang="en-US" dirty="0" smtClean="0"/>
              <a:t>Lower Risk</a:t>
            </a:r>
            <a:endParaRPr lang="en-US" dirty="0"/>
          </a:p>
        </p:txBody>
      </p:sp>
      <p:sp>
        <p:nvSpPr>
          <p:cNvPr id="7" name="Rectangle 6"/>
          <p:cNvSpPr/>
          <p:nvPr/>
        </p:nvSpPr>
        <p:spPr>
          <a:xfrm>
            <a:off x="0" y="6278952"/>
            <a:ext cx="9144000" cy="646331"/>
          </a:xfrm>
          <a:prstGeom prst="rect">
            <a:avLst/>
          </a:prstGeom>
        </p:spPr>
        <p:txBody>
          <a:bodyPr wrap="square">
            <a:spAutoFit/>
          </a:bodyPr>
          <a:lstStyle/>
          <a:p>
            <a:r>
              <a:rPr lang="en-US" dirty="0"/>
              <a:t>Key Substance Use and Mental Health Indicators in the United States: Results from the 2018 National Survey on Drug Use and Health</a:t>
            </a:r>
          </a:p>
        </p:txBody>
      </p:sp>
    </p:spTree>
    <p:extLst>
      <p:ext uri="{BB962C8B-B14F-4D97-AF65-F5344CB8AC3E}">
        <p14:creationId xmlns:p14="http://schemas.microsoft.com/office/powerpoint/2010/main" val="56250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389602" y="182881"/>
            <a:ext cx="12581602" cy="6103620"/>
          </a:xfrm>
          <a:prstGeom prst="rect">
            <a:avLst/>
          </a:prstGeom>
        </p:spPr>
      </p:pic>
      <p:sp>
        <p:nvSpPr>
          <p:cNvPr id="3" name="Rectangle 2"/>
          <p:cNvSpPr/>
          <p:nvPr/>
        </p:nvSpPr>
        <p:spPr>
          <a:xfrm>
            <a:off x="0" y="6211669"/>
            <a:ext cx="9533602" cy="646331"/>
          </a:xfrm>
          <a:prstGeom prst="rect">
            <a:avLst/>
          </a:prstGeom>
        </p:spPr>
        <p:txBody>
          <a:bodyPr wrap="square">
            <a:spAutoFit/>
          </a:bodyPr>
          <a:lstStyle/>
          <a:p>
            <a:r>
              <a:rPr lang="en-US" dirty="0"/>
              <a:t>Key Substance Use and Mental Health Indicators in the United States: Results from the 2018 National Survey on Drug Use and Health</a:t>
            </a:r>
          </a:p>
        </p:txBody>
      </p:sp>
    </p:spTree>
    <p:extLst>
      <p:ext uri="{BB962C8B-B14F-4D97-AF65-F5344CB8AC3E}">
        <p14:creationId xmlns:p14="http://schemas.microsoft.com/office/powerpoint/2010/main" val="2530978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wall&#10;&#10;Description automatically generated">
            <a:extLst>
              <a:ext uri="{FF2B5EF4-FFF2-40B4-BE49-F238E27FC236}">
                <a16:creationId xmlns:a16="http://schemas.microsoft.com/office/drawing/2014/main" xmlns="" id="{00FC9621-ACA4-48A9-92EB-62F54C70F127}"/>
              </a:ext>
            </a:extLst>
          </p:cNvPr>
          <p:cNvPicPr>
            <a:picLocks noChangeAspect="1"/>
          </p:cNvPicPr>
          <p:nvPr/>
        </p:nvPicPr>
        <p:blipFill rotWithShape="1">
          <a:blip r:embed="rId2">
            <a:extLst>
              <a:ext uri="{28A0092B-C50C-407E-A947-70E740481C1C}">
                <a14:useLocalDpi xmlns:a14="http://schemas.microsoft.com/office/drawing/2010/main" val="0"/>
              </a:ext>
            </a:extLst>
          </a:blip>
          <a:srcRect t="5063"/>
          <a:stretch/>
        </p:blipFill>
        <p:spPr>
          <a:xfrm rot="21600000">
            <a:off x="20" y="10"/>
            <a:ext cx="12191980" cy="6857990"/>
          </a:xfrm>
          <a:prstGeom prst="rect">
            <a:avLst/>
          </a:prstGeom>
        </p:spPr>
      </p:pic>
      <p:sp>
        <p:nvSpPr>
          <p:cNvPr id="8" name="Rectangle 7">
            <a:extLst>
              <a:ext uri="{FF2B5EF4-FFF2-40B4-BE49-F238E27FC236}">
                <a16:creationId xmlns:a16="http://schemas.microsoft.com/office/drawing/2014/main" xmlns="" id="{A7C083BC-293F-45EC-89D7-7F865667B86F}"/>
              </a:ext>
            </a:extLst>
          </p:cNvPr>
          <p:cNvSpPr/>
          <p:nvPr/>
        </p:nvSpPr>
        <p:spPr>
          <a:xfrm>
            <a:off x="0" y="0"/>
            <a:ext cx="4178710" cy="6858000"/>
          </a:xfrm>
          <a:prstGeom prst="rect">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1DBA1F3-770A-429C-B0DB-774D4EB24C9E}"/>
              </a:ext>
            </a:extLst>
          </p:cNvPr>
          <p:cNvSpPr/>
          <p:nvPr/>
        </p:nvSpPr>
        <p:spPr>
          <a:xfrm>
            <a:off x="321631" y="3001342"/>
            <a:ext cx="3535447" cy="2031325"/>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Screening is universal</a:t>
            </a:r>
          </a:p>
          <a:p>
            <a:pPr marL="285750" indent="-285750">
              <a:buFont typeface="Arial" panose="020B0604020202020204" pitchFamily="34" charset="0"/>
              <a:buChar char="•"/>
            </a:pPr>
            <a:r>
              <a:rPr lang="en-US" dirty="0">
                <a:solidFill>
                  <a:schemeClr val="bg1"/>
                </a:solidFill>
              </a:rPr>
              <a:t>Contributes to quality healthcare</a:t>
            </a:r>
          </a:p>
          <a:p>
            <a:pPr marL="285750" indent="-285750">
              <a:buFont typeface="Arial" panose="020B0604020202020204" pitchFamily="34" charset="0"/>
              <a:buChar char="•"/>
            </a:pPr>
            <a:r>
              <a:rPr lang="en-US" dirty="0">
                <a:solidFill>
                  <a:schemeClr val="bg1"/>
                </a:solidFill>
              </a:rPr>
              <a:t>Confidential as part of your medical / school record</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Ask permission to screen: </a:t>
            </a:r>
            <a:br>
              <a:rPr lang="en-US" dirty="0">
                <a:solidFill>
                  <a:schemeClr val="bg1"/>
                </a:solidFill>
              </a:rPr>
            </a:br>
            <a:r>
              <a:rPr lang="en-US" sz="1400" i="1" dirty="0">
                <a:solidFill>
                  <a:schemeClr val="bg1"/>
                </a:solidFill>
              </a:rPr>
              <a:t>Think MI (Motivational Interviewing)!</a:t>
            </a:r>
            <a:endParaRPr lang="en-US" i="1" dirty="0">
              <a:solidFill>
                <a:schemeClr val="bg1"/>
              </a:solidFill>
            </a:endParaRPr>
          </a:p>
        </p:txBody>
      </p:sp>
      <p:sp>
        <p:nvSpPr>
          <p:cNvPr id="9" name="Rectangle 8">
            <a:extLst>
              <a:ext uri="{FF2B5EF4-FFF2-40B4-BE49-F238E27FC236}">
                <a16:creationId xmlns:a16="http://schemas.microsoft.com/office/drawing/2014/main" xmlns="" id="{4DC97790-A92D-4F1E-9EEC-8C3947AF2D4F}"/>
              </a:ext>
            </a:extLst>
          </p:cNvPr>
          <p:cNvSpPr/>
          <p:nvPr/>
        </p:nvSpPr>
        <p:spPr>
          <a:xfrm>
            <a:off x="178414" y="698955"/>
            <a:ext cx="3821880" cy="954107"/>
          </a:xfrm>
          <a:prstGeom prst="rect">
            <a:avLst/>
          </a:prstGeom>
        </p:spPr>
        <p:txBody>
          <a:bodyPr wrap="none">
            <a:spAutoFit/>
          </a:bodyPr>
          <a:lstStyle/>
          <a:p>
            <a:r>
              <a:rPr lang="en-US" sz="2800" dirty="0">
                <a:solidFill>
                  <a:schemeClr val="bg1"/>
                </a:solidFill>
                <a:latin typeface="Georgia" panose="02040502050405020303" pitchFamily="18" charset="0"/>
                <a:ea typeface="ＭＳ Ｐゴシック"/>
                <a:cs typeface="ＭＳ Ｐゴシック"/>
              </a:rPr>
              <a:t>Introducing Screening </a:t>
            </a:r>
          </a:p>
          <a:p>
            <a:r>
              <a:rPr lang="en-US" sz="2800" dirty="0">
                <a:solidFill>
                  <a:schemeClr val="bg1"/>
                </a:solidFill>
                <a:latin typeface="Georgia" panose="02040502050405020303" pitchFamily="18" charset="0"/>
                <a:ea typeface="ＭＳ Ｐゴシック"/>
                <a:cs typeface="ＭＳ Ｐゴシック"/>
              </a:rPr>
              <a:t>to Patients</a:t>
            </a:r>
          </a:p>
        </p:txBody>
      </p:sp>
      <p:cxnSp>
        <p:nvCxnSpPr>
          <p:cNvPr id="6" name="Straight Connector 5">
            <a:extLst>
              <a:ext uri="{FF2B5EF4-FFF2-40B4-BE49-F238E27FC236}">
                <a16:creationId xmlns:a16="http://schemas.microsoft.com/office/drawing/2014/main" xmlns="" id="{155CA426-25FA-4766-9D47-6EB11AE9CEAF}"/>
              </a:ext>
            </a:extLst>
          </p:cNvPr>
          <p:cNvCxnSpPr>
            <a:cxnSpLocks/>
          </p:cNvCxnSpPr>
          <p:nvPr/>
        </p:nvCxnSpPr>
        <p:spPr>
          <a:xfrm>
            <a:off x="178414" y="1779639"/>
            <a:ext cx="382188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0151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FD9D541-DAD6-4CA0-9953-DF085EE20668}"/>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rgbClr val="1B3055"/>
                </a:solidFill>
                <a:latin typeface="Georgia" panose="02040502050405020303" pitchFamily="18" charset="0"/>
                <a:ea typeface="+mj-ea"/>
                <a:cs typeface="+mj-cs"/>
              </a:defRPr>
            </a:lvl1pPr>
          </a:lstStyle>
          <a:p>
            <a:r>
              <a:rPr lang="en-US" dirty="0"/>
              <a:t>Screening Adults: Alcohol</a:t>
            </a:r>
          </a:p>
        </p:txBody>
      </p:sp>
      <p:pic>
        <p:nvPicPr>
          <p:cNvPr id="5" name="Picture 4" descr="A close up of a wine glass&#10;&#10;Description automatically generated">
            <a:extLst>
              <a:ext uri="{FF2B5EF4-FFF2-40B4-BE49-F238E27FC236}">
                <a16:creationId xmlns:a16="http://schemas.microsoft.com/office/drawing/2014/main" xmlns="" id="{CA56FF6C-68B8-445B-9EEE-0BEBEFF43F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8"/>
          <a:stretch/>
        </p:blipFill>
        <p:spPr>
          <a:xfrm>
            <a:off x="20" y="10"/>
            <a:ext cx="4635571" cy="6857990"/>
          </a:xfrm>
          <a:prstGeom prst="rect">
            <a:avLst/>
          </a:prstGeom>
          <a:effectLst/>
        </p:spPr>
      </p:pic>
      <p:graphicFrame>
        <p:nvGraphicFramePr>
          <p:cNvPr id="6" name="Diagram 5">
            <a:extLst>
              <a:ext uri="{FF2B5EF4-FFF2-40B4-BE49-F238E27FC236}">
                <a16:creationId xmlns:a16="http://schemas.microsoft.com/office/drawing/2014/main" xmlns="" id="{DD48999E-C896-440D-8493-FBA4DE4228EF}"/>
              </a:ext>
            </a:extLst>
          </p:cNvPr>
          <p:cNvGraphicFramePr/>
          <p:nvPr>
            <p:extLst>
              <p:ext uri="{D42A27DB-BD31-4B8C-83A1-F6EECF244321}">
                <p14:modId xmlns:p14="http://schemas.microsoft.com/office/powerpoint/2010/main" val="3483886282"/>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xmlns="" id="{6B3508BF-3550-419A-92C4-09136C57D78A}"/>
              </a:ext>
            </a:extLst>
          </p:cNvPr>
          <p:cNvCxnSpPr/>
          <p:nvPr/>
        </p:nvCxnSpPr>
        <p:spPr>
          <a:xfrm>
            <a:off x="5063613" y="2123766"/>
            <a:ext cx="6488307"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4637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wall, indoor, object, sitting&#10;&#10;Description automatically generated">
            <a:extLst>
              <a:ext uri="{FF2B5EF4-FFF2-40B4-BE49-F238E27FC236}">
                <a16:creationId xmlns:a16="http://schemas.microsoft.com/office/drawing/2014/main" xmlns="" id="{615047BD-AFF0-4E6C-BE82-2578A4062D4E}"/>
              </a:ext>
            </a:extLst>
          </p:cNvPr>
          <p:cNvPicPr>
            <a:picLocks noChangeAspect="1"/>
          </p:cNvPicPr>
          <p:nvPr/>
        </p:nvPicPr>
        <p:blipFill rotWithShape="1">
          <a:blip r:embed="rId3">
            <a:extLst>
              <a:ext uri="{28A0092B-C50C-407E-A947-70E740481C1C}">
                <a14:useLocalDpi xmlns:a14="http://schemas.microsoft.com/office/drawing/2010/main" val="0"/>
              </a:ext>
            </a:extLst>
          </a:blip>
          <a:srcRect l="30989" t="44473" r="-30989" b="12565"/>
          <a:stretch/>
        </p:blipFill>
        <p:spPr>
          <a:xfrm>
            <a:off x="3" y="10"/>
            <a:ext cx="10655455"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8" name="Title 1">
            <a:extLst>
              <a:ext uri="{FF2B5EF4-FFF2-40B4-BE49-F238E27FC236}">
                <a16:creationId xmlns:a16="http://schemas.microsoft.com/office/drawing/2014/main" xmlns="" id="{0A1F4075-0B9E-4F31-B62E-E5B063464F7C}"/>
              </a:ext>
            </a:extLst>
          </p:cNvPr>
          <p:cNvSpPr txBox="1">
            <a:spLocks/>
          </p:cNvSpPr>
          <p:nvPr/>
        </p:nvSpPr>
        <p:spPr>
          <a:xfrm>
            <a:off x="7701280" y="151748"/>
            <a:ext cx="4053841" cy="128616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kern="1200">
                <a:solidFill>
                  <a:srgbClr val="1B3055"/>
                </a:solidFill>
                <a:latin typeface="Georgia" panose="02040502050405020303" pitchFamily="18" charset="0"/>
                <a:ea typeface="+mj-ea"/>
                <a:cs typeface="+mj-cs"/>
              </a:defRPr>
            </a:lvl1pPr>
          </a:lstStyle>
          <a:p>
            <a:pPr>
              <a:defRPr/>
            </a:pPr>
            <a:r>
              <a:rPr lang="en-US" dirty="0">
                <a:solidFill>
                  <a:schemeClr val="tx1">
                    <a:lumMod val="95000"/>
                    <a:lumOff val="5000"/>
                  </a:schemeClr>
                </a:solidFill>
              </a:rPr>
              <a:t>NIAAA  Single-Item Alcohol Question</a:t>
            </a:r>
          </a:p>
        </p:txBody>
      </p:sp>
      <p:cxnSp>
        <p:nvCxnSpPr>
          <p:cNvPr id="9" name="Straight Connector 8">
            <a:extLst>
              <a:ext uri="{FF2B5EF4-FFF2-40B4-BE49-F238E27FC236}">
                <a16:creationId xmlns:a16="http://schemas.microsoft.com/office/drawing/2014/main" xmlns="" id="{23A12352-F326-4B62-9AEF-937C6100F506}"/>
              </a:ext>
            </a:extLst>
          </p:cNvPr>
          <p:cNvCxnSpPr>
            <a:cxnSpLocks/>
          </p:cNvCxnSpPr>
          <p:nvPr/>
        </p:nvCxnSpPr>
        <p:spPr>
          <a:xfrm>
            <a:off x="7761709" y="1646246"/>
            <a:ext cx="3993411"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3">
            <a:extLst>
              <a:ext uri="{FF2B5EF4-FFF2-40B4-BE49-F238E27FC236}">
                <a16:creationId xmlns:a16="http://schemas.microsoft.com/office/drawing/2014/main" xmlns="" id="{33B82CB9-69DF-4FFD-9DE4-B5F9DD3406C3}"/>
              </a:ext>
            </a:extLst>
          </p:cNvPr>
          <p:cNvGraphicFramePr>
            <a:graphicFrameLocks/>
          </p:cNvGraphicFramePr>
          <p:nvPr>
            <p:extLst>
              <p:ext uri="{D42A27DB-BD31-4B8C-83A1-F6EECF244321}">
                <p14:modId xmlns:p14="http://schemas.microsoft.com/office/powerpoint/2010/main" val="655729972"/>
              </p:ext>
            </p:extLst>
          </p:nvPr>
        </p:nvGraphicFramePr>
        <p:xfrm>
          <a:off x="3587121" y="1580801"/>
          <a:ext cx="8349175"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xmlns="" id="{18076697-75EC-4EEF-9F6C-5574CFB8F95C}"/>
              </a:ext>
            </a:extLst>
          </p:cNvPr>
          <p:cNvSpPr/>
          <p:nvPr/>
        </p:nvSpPr>
        <p:spPr>
          <a:xfrm>
            <a:off x="7701280" y="6218246"/>
            <a:ext cx="4490720" cy="654025"/>
          </a:xfrm>
          <a:prstGeom prst="rect">
            <a:avLst/>
          </a:prstGeom>
        </p:spPr>
        <p:txBody>
          <a:bodyPr wrap="square">
            <a:spAutoFit/>
          </a:bodyPr>
          <a:lstStyle/>
          <a:p>
            <a:pPr marL="0" lvl="1" algn="r">
              <a:spcBef>
                <a:spcPts val="600"/>
              </a:spcBef>
              <a:buClr>
                <a:srgbClr val="1F497D"/>
              </a:buClr>
              <a:buSzPct val="75000"/>
            </a:pPr>
            <a:r>
              <a:rPr lang="en-US" sz="1050" b="1" dirty="0">
                <a:solidFill>
                  <a:prstClr val="black"/>
                </a:solidFill>
              </a:rPr>
              <a:t>Sensitivity/Specificity: 82%/79% </a:t>
            </a:r>
            <a:r>
              <a:rPr lang="en-US" sz="900" dirty="0">
                <a:solidFill>
                  <a:prstClr val="black"/>
                </a:solidFill>
              </a:rPr>
              <a:t>(unhealthy use)</a:t>
            </a:r>
          </a:p>
          <a:p>
            <a:pPr marL="0" lvl="1" algn="r">
              <a:spcBef>
                <a:spcPts val="600"/>
              </a:spcBef>
              <a:buClr>
                <a:srgbClr val="1F497D"/>
              </a:buClr>
              <a:buSzPct val="75000"/>
            </a:pPr>
            <a:r>
              <a:rPr lang="en-US" sz="1050" dirty="0">
                <a:solidFill>
                  <a:srgbClr val="000000"/>
                </a:solidFill>
              </a:rPr>
              <a:t>Smith PC, Schmidt SM, </a:t>
            </a:r>
            <a:r>
              <a:rPr lang="en-US" sz="1050" dirty="0" err="1">
                <a:solidFill>
                  <a:srgbClr val="000000"/>
                </a:solidFill>
              </a:rPr>
              <a:t>Allensworth</a:t>
            </a:r>
            <a:r>
              <a:rPr lang="en-US" sz="1050" dirty="0">
                <a:solidFill>
                  <a:srgbClr val="000000"/>
                </a:solidFill>
              </a:rPr>
              <a:t>-Davies D, </a:t>
            </a:r>
            <a:r>
              <a:rPr lang="en-US" sz="1050" dirty="0" err="1">
                <a:solidFill>
                  <a:srgbClr val="000000"/>
                </a:solidFill>
              </a:rPr>
              <a:t>Saitz</a:t>
            </a:r>
            <a:r>
              <a:rPr lang="en-US" sz="1050" dirty="0">
                <a:solidFill>
                  <a:srgbClr val="000000"/>
                </a:solidFill>
              </a:rPr>
              <a:t> R. Primary care validation of a single-question alcohol screening test. </a:t>
            </a:r>
            <a:r>
              <a:rPr lang="en-US" sz="1050" i="1" dirty="0">
                <a:solidFill>
                  <a:srgbClr val="000000"/>
                </a:solidFill>
              </a:rPr>
              <a:t>J Gen Intern Med 2009; 24(7):783-8</a:t>
            </a:r>
            <a:endParaRPr lang="en-US" sz="1050" b="1" u="sng" dirty="0">
              <a:solidFill>
                <a:srgbClr val="C00000"/>
              </a:solidFill>
            </a:endParaRPr>
          </a:p>
        </p:txBody>
      </p:sp>
    </p:spTree>
    <p:extLst>
      <p:ext uri="{BB962C8B-B14F-4D97-AF65-F5344CB8AC3E}">
        <p14:creationId xmlns:p14="http://schemas.microsoft.com/office/powerpoint/2010/main" val="3947958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AB642DA3-14D5-4502-A45E-54B4A324C755}"/>
              </a:ext>
            </a:extLst>
          </p:cNvPr>
          <p:cNvSpPr>
            <a:spLocks noGrp="1"/>
          </p:cNvSpPr>
          <p:nvPr>
            <p:ph type="title"/>
          </p:nvPr>
        </p:nvSpPr>
        <p:spPr>
          <a:xfrm>
            <a:off x="141359" y="388217"/>
            <a:ext cx="5120114" cy="736088"/>
          </a:xfrm>
        </p:spPr>
        <p:txBody>
          <a:bodyPr>
            <a:normAutofit/>
          </a:bodyPr>
          <a:lstStyle/>
          <a:p>
            <a:r>
              <a:rPr lang="en-US" dirty="0"/>
              <a:t>Audit</a:t>
            </a:r>
          </a:p>
        </p:txBody>
      </p:sp>
      <p:sp>
        <p:nvSpPr>
          <p:cNvPr id="6" name="Content Placeholder 13">
            <a:extLst>
              <a:ext uri="{FF2B5EF4-FFF2-40B4-BE49-F238E27FC236}">
                <a16:creationId xmlns:a16="http://schemas.microsoft.com/office/drawing/2014/main" xmlns="" id="{CD3A2216-D02B-4699-A7C8-8DCD4364E26C}"/>
              </a:ext>
            </a:extLst>
          </p:cNvPr>
          <p:cNvSpPr>
            <a:spLocks noGrp="1"/>
          </p:cNvSpPr>
          <p:nvPr>
            <p:ph idx="1"/>
          </p:nvPr>
        </p:nvSpPr>
        <p:spPr>
          <a:xfrm>
            <a:off x="58802" y="2162078"/>
            <a:ext cx="6313150" cy="4563187"/>
          </a:xfrm>
        </p:spPr>
        <p:txBody>
          <a:bodyPr>
            <a:normAutofit fontScale="25000" lnSpcReduction="20000"/>
          </a:bodyPr>
          <a:lstStyle/>
          <a:p>
            <a:pPr marL="0" indent="0">
              <a:buNone/>
              <a:defRPr/>
            </a:pPr>
            <a:r>
              <a:rPr lang="en-US" sz="4800" dirty="0">
                <a:cs typeface="Arial" panose="020B0604020202020204" pitchFamily="34" charset="0"/>
              </a:rPr>
              <a:t>1.   How often do you have a drink containing alcohol?</a:t>
            </a:r>
          </a:p>
          <a:p>
            <a:pPr marL="0" indent="0">
              <a:buNone/>
              <a:defRPr/>
            </a:pPr>
            <a:r>
              <a:rPr lang="en-US" sz="4800" dirty="0">
                <a:cs typeface="Arial" panose="020B0604020202020204" pitchFamily="34" charset="0"/>
              </a:rPr>
              <a:t>2.   How many drinks containing  alcohol do you  have on a typical day when you are drinking?</a:t>
            </a:r>
          </a:p>
          <a:p>
            <a:pPr marL="0" indent="0">
              <a:buNone/>
            </a:pPr>
            <a:r>
              <a:rPr lang="en-US" sz="4800" i="1" dirty="0"/>
              <a:t>         (0) 1 or 2        (1) 3 or 4                           (2) 5 or 6            (3) 7 to 9           (4) 10 or more</a:t>
            </a:r>
            <a:endParaRPr lang="en-US" sz="4800" dirty="0">
              <a:cs typeface="Arial" panose="020B0604020202020204" pitchFamily="34" charset="0"/>
            </a:endParaRPr>
          </a:p>
          <a:p>
            <a:endParaRPr lang="en-US" sz="4800" dirty="0">
              <a:cs typeface="Arial" panose="020B0604020202020204" pitchFamily="34" charset="0"/>
            </a:endParaRPr>
          </a:p>
          <a:p>
            <a:pPr marL="0" indent="0">
              <a:buNone/>
            </a:pPr>
            <a:r>
              <a:rPr lang="en-US" sz="4800" dirty="0">
                <a:cs typeface="Arial" panose="020B0604020202020204" pitchFamily="34" charset="0"/>
              </a:rPr>
              <a:t>3. How often do you have five or more drinks on one occasion?</a:t>
            </a:r>
          </a:p>
          <a:p>
            <a:pPr marL="0" indent="0">
              <a:buNone/>
              <a:defRPr/>
            </a:pPr>
            <a:r>
              <a:rPr lang="en-US" sz="4800" i="1" dirty="0"/>
              <a:t>                	</a:t>
            </a:r>
          </a:p>
          <a:p>
            <a:pPr marL="0" indent="0">
              <a:buNone/>
              <a:defRPr/>
            </a:pPr>
            <a:r>
              <a:rPr lang="en-US" sz="4800" i="1" dirty="0"/>
              <a:t>How often during the last year have you… </a:t>
            </a:r>
          </a:p>
          <a:p>
            <a:pPr marL="457200" lvl="1" indent="0">
              <a:buNone/>
              <a:defRPr/>
            </a:pPr>
            <a:r>
              <a:rPr lang="en-US" sz="4800" dirty="0"/>
              <a:t>4. found that you were not able to stop drinking once you had started?</a:t>
            </a:r>
          </a:p>
          <a:p>
            <a:pPr marL="457200" lvl="1" indent="0">
              <a:buNone/>
              <a:defRPr/>
            </a:pPr>
            <a:r>
              <a:rPr lang="en-US" sz="4800" dirty="0"/>
              <a:t>5. failed to do what was normally expected from you because of drinking?</a:t>
            </a:r>
          </a:p>
          <a:p>
            <a:pPr marL="457200" lvl="1" indent="0">
              <a:buNone/>
              <a:defRPr/>
            </a:pPr>
            <a:r>
              <a:rPr lang="en-US" sz="4800" dirty="0"/>
              <a:t>6. needed a first drink in the morning to get yourself going after a heavy drinking session?</a:t>
            </a:r>
          </a:p>
          <a:p>
            <a:pPr marL="457200" lvl="1" indent="0">
              <a:buNone/>
              <a:defRPr/>
            </a:pPr>
            <a:r>
              <a:rPr lang="en-US" sz="4800" dirty="0"/>
              <a:t>7. had a feeling of guilt or remorse after drinking?</a:t>
            </a:r>
          </a:p>
          <a:p>
            <a:pPr marL="457200" lvl="1" indent="0">
              <a:buNone/>
              <a:defRPr/>
            </a:pPr>
            <a:r>
              <a:rPr lang="en-US" sz="4800" dirty="0"/>
              <a:t>8. been unable to remember what happened the night before because you had been drinking?</a:t>
            </a:r>
          </a:p>
          <a:p>
            <a:pPr marL="0" indent="0">
              <a:buNone/>
              <a:defRPr/>
            </a:pPr>
            <a:r>
              <a:rPr lang="en-US" sz="4800" i="1" dirty="0"/>
              <a:t>	</a:t>
            </a:r>
            <a:endParaRPr lang="en-US" sz="4800" u="sng" dirty="0"/>
          </a:p>
          <a:p>
            <a:pPr marL="0" indent="0">
              <a:buNone/>
              <a:defRPr/>
            </a:pPr>
            <a:r>
              <a:rPr lang="en-US" sz="4800" dirty="0"/>
              <a:t>9. Have you or someone else been injured as a result of your drinking? </a:t>
            </a:r>
          </a:p>
          <a:p>
            <a:pPr marL="0" indent="0">
              <a:buNone/>
              <a:defRPr/>
            </a:pPr>
            <a:r>
              <a:rPr lang="en-US" sz="4800" i="1" dirty="0"/>
              <a:t>   (0) No           (2) Yes, but not in the last year    	(4) Yes, during the last year</a:t>
            </a:r>
          </a:p>
          <a:p>
            <a:pPr marL="0" indent="0">
              <a:buNone/>
              <a:defRPr/>
            </a:pPr>
            <a:endParaRPr lang="en-US" sz="4800" dirty="0"/>
          </a:p>
          <a:p>
            <a:pPr marL="0" indent="0">
              <a:buNone/>
              <a:defRPr/>
            </a:pPr>
            <a:r>
              <a:rPr lang="en-US" sz="4800" dirty="0"/>
              <a:t>10. Has a relative or friend or a doctor or another health worker been concerned about your drinking or suggested you cut down? </a:t>
            </a:r>
          </a:p>
          <a:p>
            <a:pPr marL="0" indent="0">
              <a:buNone/>
              <a:defRPr/>
            </a:pPr>
            <a:r>
              <a:rPr lang="en-US" sz="4800" dirty="0"/>
              <a:t>   </a:t>
            </a:r>
            <a:r>
              <a:rPr lang="en-US" sz="4800" i="1" dirty="0"/>
              <a:t>(0) No   	       (2) Yes, but not in the last year    	(4) Yes, during the last year</a:t>
            </a:r>
          </a:p>
          <a:p>
            <a:endParaRPr lang="en-US" sz="1800" dirty="0"/>
          </a:p>
        </p:txBody>
      </p:sp>
      <p:pic>
        <p:nvPicPr>
          <p:cNvPr id="7" name="Content Placeholder 8">
            <a:extLst>
              <a:ext uri="{FF2B5EF4-FFF2-40B4-BE49-F238E27FC236}">
                <a16:creationId xmlns:a16="http://schemas.microsoft.com/office/drawing/2014/main" xmlns="" id="{2C02BFC4-2A1A-4667-BCA1-E176E24EE9C4}"/>
              </a:ext>
            </a:extLst>
          </p:cNvPr>
          <p:cNvPicPr>
            <a:picLocks noChangeAspect="1"/>
          </p:cNvPicPr>
          <p:nvPr/>
        </p:nvPicPr>
        <p:blipFill rotWithShape="1">
          <a:blip r:embed="rId2">
            <a:extLst>
              <a:ext uri="{28A0092B-C50C-407E-A947-70E740481C1C}">
                <a14:useLocalDpi xmlns:a14="http://schemas.microsoft.com/office/drawing/2010/main" val="0"/>
              </a:ext>
            </a:extLst>
          </a:blip>
          <a:srcRect l="13066" r="2571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Rectangle 7">
            <a:extLst>
              <a:ext uri="{FF2B5EF4-FFF2-40B4-BE49-F238E27FC236}">
                <a16:creationId xmlns:a16="http://schemas.microsoft.com/office/drawing/2014/main" xmlns="" id="{19985367-7369-4A5F-90BE-05ED9C3096E7}"/>
              </a:ext>
            </a:extLst>
          </p:cNvPr>
          <p:cNvSpPr/>
          <p:nvPr/>
        </p:nvSpPr>
        <p:spPr>
          <a:xfrm>
            <a:off x="58802" y="1515747"/>
            <a:ext cx="6096000" cy="492443"/>
          </a:xfrm>
          <a:prstGeom prst="rect">
            <a:avLst/>
          </a:prstGeom>
        </p:spPr>
        <p:txBody>
          <a:bodyPr>
            <a:spAutoFit/>
          </a:bodyPr>
          <a:lstStyle/>
          <a:p>
            <a:pPr>
              <a:defRPr/>
            </a:pPr>
            <a:r>
              <a:rPr lang="en-US" sz="1300" b="1" u="sng" dirty="0">
                <a:solidFill>
                  <a:srgbClr val="8B2331"/>
                </a:solidFill>
              </a:rPr>
              <a:t>RESPONSES</a:t>
            </a:r>
            <a:r>
              <a:rPr lang="en-US" sz="1300" b="1" dirty="0">
                <a:solidFill>
                  <a:srgbClr val="8B2331"/>
                </a:solidFill>
              </a:rPr>
              <a:t>: </a:t>
            </a:r>
          </a:p>
          <a:p>
            <a:pPr>
              <a:defRPr/>
            </a:pPr>
            <a:r>
              <a:rPr lang="en-US" sz="1300" b="1" dirty="0">
                <a:solidFill>
                  <a:srgbClr val="8B2331"/>
                </a:solidFill>
              </a:rPr>
              <a:t>(0) Never, (1) Less than monthly, (2) Monthly (3) Weekly, (4) Daily or almost daily</a:t>
            </a:r>
          </a:p>
        </p:txBody>
      </p:sp>
      <p:cxnSp>
        <p:nvCxnSpPr>
          <p:cNvPr id="10" name="Straight Connector 9">
            <a:extLst>
              <a:ext uri="{FF2B5EF4-FFF2-40B4-BE49-F238E27FC236}">
                <a16:creationId xmlns:a16="http://schemas.microsoft.com/office/drawing/2014/main" xmlns="" id="{28F2CB98-DCD5-4E23-8A51-5D48E5B89F6A}"/>
              </a:ext>
            </a:extLst>
          </p:cNvPr>
          <p:cNvCxnSpPr/>
          <p:nvPr/>
        </p:nvCxnSpPr>
        <p:spPr>
          <a:xfrm>
            <a:off x="141359" y="1278194"/>
            <a:ext cx="5634075" cy="0"/>
          </a:xfrm>
          <a:prstGeom prst="line">
            <a:avLst/>
          </a:prstGeom>
          <a:ln w="19050">
            <a:solidFill>
              <a:srgbClr val="1B3055"/>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93F5C0A-340E-40E4-98FE-B7059C0FE98B}"/>
              </a:ext>
            </a:extLst>
          </p:cNvPr>
          <p:cNvSpPr/>
          <p:nvPr/>
        </p:nvSpPr>
        <p:spPr>
          <a:xfrm>
            <a:off x="10481187" y="6257826"/>
            <a:ext cx="1710813" cy="600164"/>
          </a:xfrm>
          <a:prstGeom prst="rect">
            <a:avLst/>
          </a:prstGeom>
        </p:spPr>
        <p:txBody>
          <a:bodyPr wrap="square">
            <a:spAutoFit/>
          </a:bodyPr>
          <a:lstStyle/>
          <a:p>
            <a:pPr algn="r" fontAlgn="base">
              <a:spcBef>
                <a:spcPct val="0"/>
              </a:spcBef>
              <a:spcAft>
                <a:spcPts val="1000"/>
              </a:spcAft>
            </a:pPr>
            <a:r>
              <a:rPr lang="en-US" sz="1100" i="1" dirty="0">
                <a:latin typeface="Calibri" pitchFamily="34" charset="0"/>
              </a:rPr>
              <a:t>The AUDIT was developed by the World Health Organization</a:t>
            </a:r>
            <a:endParaRPr lang="en-US" sz="1100" dirty="0">
              <a:latin typeface="Arial" pitchFamily="34" charset="0"/>
            </a:endParaRPr>
          </a:p>
        </p:txBody>
      </p:sp>
    </p:spTree>
    <p:extLst>
      <p:ext uri="{BB962C8B-B14F-4D97-AF65-F5344CB8AC3E}">
        <p14:creationId xmlns:p14="http://schemas.microsoft.com/office/powerpoint/2010/main" val="25815475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A1391E-223D-4B70-ADE4-ACFE155E223C}"/>
              </a:ext>
            </a:extLst>
          </p:cNvPr>
          <p:cNvSpPr>
            <a:spLocks noGrp="1"/>
          </p:cNvSpPr>
          <p:nvPr>
            <p:ph type="title"/>
          </p:nvPr>
        </p:nvSpPr>
        <p:spPr>
          <a:xfrm>
            <a:off x="481013" y="3752849"/>
            <a:ext cx="3290887" cy="2452687"/>
          </a:xfrm>
        </p:spPr>
        <p:txBody>
          <a:bodyPr anchor="ctr">
            <a:normAutofit/>
          </a:bodyPr>
          <a:lstStyle/>
          <a:p>
            <a:r>
              <a:rPr lang="en-US" dirty="0">
                <a:ea typeface="ＭＳ Ｐゴシック" pitchFamily="-112" charset="-128"/>
              </a:rPr>
              <a:t>AUDIT Translating Scores into Practice</a:t>
            </a:r>
            <a:endParaRPr lang="en-US" dirty="0"/>
          </a:p>
        </p:txBody>
      </p:sp>
      <p:pic>
        <p:nvPicPr>
          <p:cNvPr id="8" name="Content Placeholder 4">
            <a:extLst>
              <a:ext uri="{FF2B5EF4-FFF2-40B4-BE49-F238E27FC236}">
                <a16:creationId xmlns:a16="http://schemas.microsoft.com/office/drawing/2014/main" xmlns="" id="{48293473-364C-4EB1-BAF4-EBD97E641205}"/>
              </a:ext>
            </a:extLst>
          </p:cNvPr>
          <p:cNvPicPr>
            <a:picLocks noChangeAspect="1"/>
          </p:cNvPicPr>
          <p:nvPr/>
        </p:nvPicPr>
        <p:blipFill rotWithShape="1">
          <a:blip r:embed="rId3">
            <a:extLst>
              <a:ext uri="{28A0092B-C50C-407E-A947-70E740481C1C}">
                <a14:useLocalDpi xmlns:a14="http://schemas.microsoft.com/office/drawing/2010/main" val="0"/>
              </a:ext>
            </a:extLst>
          </a:blip>
          <a:srcRect t="17496" b="21328"/>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1" name="Table 10">
            <a:extLst>
              <a:ext uri="{FF2B5EF4-FFF2-40B4-BE49-F238E27FC236}">
                <a16:creationId xmlns:a16="http://schemas.microsoft.com/office/drawing/2014/main" xmlns="" id="{F24AD9EF-3682-40C6-8F8D-2A3E1EA20438}"/>
              </a:ext>
            </a:extLst>
          </p:cNvPr>
          <p:cNvGraphicFramePr>
            <a:graphicFrameLocks noGrp="1"/>
          </p:cNvGraphicFramePr>
          <p:nvPr>
            <p:extLst>
              <p:ext uri="{D42A27DB-BD31-4B8C-83A1-F6EECF244321}">
                <p14:modId xmlns:p14="http://schemas.microsoft.com/office/powerpoint/2010/main" val="3115538424"/>
              </p:ext>
            </p:extLst>
          </p:nvPr>
        </p:nvGraphicFramePr>
        <p:xfrm>
          <a:off x="4544539" y="3752849"/>
          <a:ext cx="6857853" cy="2822664"/>
        </p:xfrm>
        <a:graphic>
          <a:graphicData uri="http://schemas.openxmlformats.org/drawingml/2006/table">
            <a:tbl>
              <a:tblPr firstRow="1" bandRow="1">
                <a:tableStyleId>{F5AB1C69-6EDB-4FF4-983F-18BD219EF322}</a:tableStyleId>
              </a:tblPr>
              <a:tblGrid>
                <a:gridCol w="1377495">
                  <a:extLst>
                    <a:ext uri="{9D8B030D-6E8A-4147-A177-3AD203B41FA5}">
                      <a16:colId xmlns:a16="http://schemas.microsoft.com/office/drawing/2014/main" xmlns="" val="20000"/>
                    </a:ext>
                  </a:extLst>
                </a:gridCol>
                <a:gridCol w="2111587">
                  <a:extLst>
                    <a:ext uri="{9D8B030D-6E8A-4147-A177-3AD203B41FA5}">
                      <a16:colId xmlns:a16="http://schemas.microsoft.com/office/drawing/2014/main" xmlns="" val="20001"/>
                    </a:ext>
                  </a:extLst>
                </a:gridCol>
                <a:gridCol w="3368771">
                  <a:extLst>
                    <a:ext uri="{9D8B030D-6E8A-4147-A177-3AD203B41FA5}">
                      <a16:colId xmlns:a16="http://schemas.microsoft.com/office/drawing/2014/main" xmlns="" val="20002"/>
                    </a:ext>
                  </a:extLst>
                </a:gridCol>
              </a:tblGrid>
              <a:tr h="631814">
                <a:tc>
                  <a:txBody>
                    <a:bodyPr/>
                    <a:lstStyle/>
                    <a:p>
                      <a:r>
                        <a:rPr lang="en-US" sz="1900" u="sng" dirty="0"/>
                        <a:t>Positive </a:t>
                      </a:r>
                      <a:r>
                        <a:rPr lang="en-US" sz="1900" dirty="0"/>
                        <a:t>AUDIT score</a:t>
                      </a:r>
                      <a:endParaRPr lang="en-US" sz="1900" dirty="0">
                        <a:solidFill>
                          <a:schemeClr val="tx1"/>
                        </a:solidFill>
                      </a:endParaRPr>
                    </a:p>
                  </a:txBody>
                  <a:tcPr marL="54155" marR="54155" marT="27078" marB="27078"/>
                </a:tc>
                <a:tc>
                  <a:txBody>
                    <a:bodyPr/>
                    <a:lstStyle/>
                    <a:p>
                      <a:r>
                        <a:rPr lang="en-US" sz="1900" dirty="0"/>
                        <a:t>Risk Level</a:t>
                      </a:r>
                      <a:endParaRPr lang="en-US" sz="1900" dirty="0">
                        <a:solidFill>
                          <a:schemeClr val="tx1"/>
                        </a:solidFill>
                      </a:endParaRPr>
                    </a:p>
                  </a:txBody>
                  <a:tcPr marL="54155" marR="54155" marT="27078" marB="27078"/>
                </a:tc>
                <a:tc>
                  <a:txBody>
                    <a:bodyPr/>
                    <a:lstStyle/>
                    <a:p>
                      <a:r>
                        <a:rPr lang="en-US" sz="1900" dirty="0"/>
                        <a:t>Recommendation</a:t>
                      </a:r>
                      <a:endParaRPr lang="en-US" sz="1900" dirty="0">
                        <a:solidFill>
                          <a:schemeClr val="tx1"/>
                        </a:solidFill>
                      </a:endParaRPr>
                    </a:p>
                  </a:txBody>
                  <a:tcPr marL="54155" marR="54155" marT="27078" marB="27078"/>
                </a:tc>
                <a:extLst>
                  <a:ext uri="{0D108BD9-81ED-4DB2-BD59-A6C34878D82A}">
                    <a16:rowId xmlns:a16="http://schemas.microsoft.com/office/drawing/2014/main" xmlns="" val="10000"/>
                  </a:ext>
                </a:extLst>
              </a:tr>
              <a:tr h="631814">
                <a:tc>
                  <a:txBody>
                    <a:bodyPr/>
                    <a:lstStyle/>
                    <a:p>
                      <a:pPr marL="0" marR="0">
                        <a:spcBef>
                          <a:spcPts val="0"/>
                        </a:spcBef>
                        <a:spcAft>
                          <a:spcPts val="0"/>
                        </a:spcAft>
                      </a:pPr>
                      <a:r>
                        <a:rPr lang="en-US" sz="1900" dirty="0"/>
                        <a:t>7-15 (</a:t>
                      </a:r>
                      <a:r>
                        <a:rPr lang="en-US" sz="1900" kern="1200" dirty="0"/>
                        <a:t>♀</a:t>
                      </a:r>
                      <a:r>
                        <a:rPr lang="en-US" sz="1900" dirty="0"/>
                        <a:t>)</a:t>
                      </a:r>
                    </a:p>
                    <a:p>
                      <a:pPr marL="0" marR="0">
                        <a:spcBef>
                          <a:spcPts val="0"/>
                        </a:spcBef>
                        <a:spcAft>
                          <a:spcPts val="0"/>
                        </a:spcAft>
                      </a:pPr>
                      <a:r>
                        <a:rPr lang="en-US" sz="1900" dirty="0"/>
                        <a:t>8-15 (</a:t>
                      </a:r>
                      <a:r>
                        <a:rPr lang="en-US" sz="1900" kern="1200" dirty="0"/>
                        <a:t>♂</a:t>
                      </a:r>
                      <a:r>
                        <a:rPr lang="en-US" sz="1900" dirty="0"/>
                        <a:t>)</a:t>
                      </a:r>
                      <a:endParaRPr lang="en-US" sz="1900" dirty="0">
                        <a:latin typeface="+mn-lt"/>
                        <a:ea typeface="Cambria"/>
                        <a:cs typeface="Times New Roman"/>
                      </a:endParaRPr>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At Risk</a:t>
                      </a:r>
                    </a:p>
                    <a:p>
                      <a:endParaRPr lang="en-US" sz="1900" dirty="0"/>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Brief Intervention (simple advice)</a:t>
                      </a:r>
                      <a:endParaRPr lang="en-US" sz="1900" dirty="0">
                        <a:latin typeface="+mn-lt"/>
                        <a:ea typeface="Cambria"/>
                        <a:cs typeface="Times New Roman"/>
                      </a:endParaRPr>
                    </a:p>
                  </a:txBody>
                  <a:tcPr marL="54155" marR="54155" marT="27078" marB="27078"/>
                </a:tc>
                <a:extLst>
                  <a:ext uri="{0D108BD9-81ED-4DB2-BD59-A6C34878D82A}">
                    <a16:rowId xmlns:a16="http://schemas.microsoft.com/office/drawing/2014/main" xmlns="" val="10001"/>
                  </a:ext>
                </a:extLst>
              </a:tr>
              <a:tr h="9206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9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16-19</a:t>
                      </a:r>
                    </a:p>
                    <a:p>
                      <a:endParaRPr lang="en-US" sz="1900" dirty="0"/>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Harmful Use</a:t>
                      </a:r>
                    </a:p>
                    <a:p>
                      <a:endParaRPr lang="en-US" sz="1900" dirty="0"/>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Brief Intervention &amp; Extended Intervention(s) or Brief Treatment</a:t>
                      </a:r>
                      <a:endParaRPr lang="en-US" sz="1900" dirty="0">
                        <a:latin typeface="+mn-lt"/>
                        <a:ea typeface="Cambria"/>
                        <a:cs typeface="Times New Roman"/>
                      </a:endParaRPr>
                    </a:p>
                  </a:txBody>
                  <a:tcPr marL="54155" marR="54155" marT="27078" marB="27078"/>
                </a:tc>
                <a:extLst>
                  <a:ext uri="{0D108BD9-81ED-4DB2-BD59-A6C34878D82A}">
                    <a16:rowId xmlns:a16="http://schemas.microsoft.com/office/drawing/2014/main" xmlns="" val="10002"/>
                  </a:ext>
                </a:extLst>
              </a:tr>
              <a:tr h="6318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20-40</a:t>
                      </a:r>
                    </a:p>
                    <a:p>
                      <a:endParaRPr lang="en-US" sz="1900" dirty="0"/>
                    </a:p>
                  </a:txBody>
                  <a:tcPr marL="54155" marR="54155" marT="27078" marB="27078"/>
                </a:tc>
                <a:tc>
                  <a:txBody>
                    <a:bodyPr/>
                    <a:lstStyle/>
                    <a:p>
                      <a:r>
                        <a:rPr lang="en-US" sz="1900" dirty="0"/>
                        <a:t>Likely Dependence</a:t>
                      </a:r>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Referral to specialist for assessment and treatment</a:t>
                      </a:r>
                      <a:endParaRPr lang="en-US" sz="1900" dirty="0">
                        <a:latin typeface="+mn-lt"/>
                        <a:ea typeface="Cambria"/>
                        <a:cs typeface="Times New Roman"/>
                      </a:endParaRPr>
                    </a:p>
                  </a:txBody>
                  <a:tcPr marL="54155" marR="54155" marT="27078" marB="27078"/>
                </a:tc>
                <a:extLst>
                  <a:ext uri="{0D108BD9-81ED-4DB2-BD59-A6C34878D82A}">
                    <a16:rowId xmlns:a16="http://schemas.microsoft.com/office/drawing/2014/main" xmlns="" val="10003"/>
                  </a:ext>
                </a:extLst>
              </a:tr>
            </a:tbl>
          </a:graphicData>
        </a:graphic>
      </p:graphicFrame>
      <p:sp>
        <p:nvSpPr>
          <p:cNvPr id="9" name="Rectangle 8">
            <a:extLst>
              <a:ext uri="{FF2B5EF4-FFF2-40B4-BE49-F238E27FC236}">
                <a16:creationId xmlns:a16="http://schemas.microsoft.com/office/drawing/2014/main" xmlns="" id="{00A721ED-8380-4DC6-B185-C02AA9D72765}"/>
              </a:ext>
            </a:extLst>
          </p:cNvPr>
          <p:cNvSpPr/>
          <p:nvPr/>
        </p:nvSpPr>
        <p:spPr>
          <a:xfrm>
            <a:off x="481013" y="6504688"/>
            <a:ext cx="2334998" cy="307777"/>
          </a:xfrm>
          <a:prstGeom prst="rect">
            <a:avLst/>
          </a:prstGeom>
        </p:spPr>
        <p:txBody>
          <a:bodyPr wrap="none">
            <a:spAutoFit/>
          </a:bodyPr>
          <a:lstStyle/>
          <a:p>
            <a:pPr>
              <a:defRPr/>
            </a:pPr>
            <a:r>
              <a:rPr lang="en-US" sz="1400" dirty="0">
                <a:solidFill>
                  <a:srgbClr val="8B2331"/>
                </a:solidFill>
              </a:rPr>
              <a:t>© Partners in Integrated Care</a:t>
            </a:r>
          </a:p>
        </p:txBody>
      </p:sp>
    </p:spTree>
    <p:extLst>
      <p:ext uri="{BB962C8B-B14F-4D97-AF65-F5344CB8AC3E}">
        <p14:creationId xmlns:p14="http://schemas.microsoft.com/office/powerpoint/2010/main" val="39392574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FD9D541-DAD6-4CA0-9953-DF085EE20668}"/>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rgbClr val="1B3055"/>
                </a:solidFill>
                <a:latin typeface="Georgia" panose="02040502050405020303" pitchFamily="18" charset="0"/>
                <a:ea typeface="+mj-ea"/>
                <a:cs typeface="+mj-cs"/>
              </a:defRPr>
            </a:lvl1pPr>
          </a:lstStyle>
          <a:p>
            <a:r>
              <a:rPr lang="en-US" dirty="0"/>
              <a:t>Screening Adults: Drugs</a:t>
            </a:r>
          </a:p>
        </p:txBody>
      </p:sp>
      <p:graphicFrame>
        <p:nvGraphicFramePr>
          <p:cNvPr id="6" name="Diagram 5">
            <a:extLst>
              <a:ext uri="{FF2B5EF4-FFF2-40B4-BE49-F238E27FC236}">
                <a16:creationId xmlns:a16="http://schemas.microsoft.com/office/drawing/2014/main" xmlns="" id="{DD48999E-C896-440D-8493-FBA4DE4228EF}"/>
              </a:ext>
            </a:extLst>
          </p:cNvPr>
          <p:cNvGraphicFramePr/>
          <p:nvPr>
            <p:extLst>
              <p:ext uri="{D42A27DB-BD31-4B8C-83A1-F6EECF244321}">
                <p14:modId xmlns:p14="http://schemas.microsoft.com/office/powerpoint/2010/main" val="371607139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a:extLst>
              <a:ext uri="{FF2B5EF4-FFF2-40B4-BE49-F238E27FC236}">
                <a16:creationId xmlns:a16="http://schemas.microsoft.com/office/drawing/2014/main" xmlns="" id="{6B3508BF-3550-419A-92C4-09136C57D78A}"/>
              </a:ext>
            </a:extLst>
          </p:cNvPr>
          <p:cNvCxnSpPr/>
          <p:nvPr/>
        </p:nvCxnSpPr>
        <p:spPr>
          <a:xfrm>
            <a:off x="5063613" y="2123766"/>
            <a:ext cx="6488307"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pic>
        <p:nvPicPr>
          <p:cNvPr id="3" name="Picture 2" descr="A hand holding an object in his hand&#10;&#10;Description automatically generated">
            <a:extLst>
              <a:ext uri="{FF2B5EF4-FFF2-40B4-BE49-F238E27FC236}">
                <a16:creationId xmlns:a16="http://schemas.microsoft.com/office/drawing/2014/main" xmlns="" id="{974D99DD-3739-4CBE-948F-FC45B9A03340}"/>
              </a:ext>
            </a:extLst>
          </p:cNvPr>
          <p:cNvPicPr>
            <a:picLocks noChangeAspect="1"/>
          </p:cNvPicPr>
          <p:nvPr/>
        </p:nvPicPr>
        <p:blipFill rotWithShape="1">
          <a:blip r:embed="rId7">
            <a:extLst>
              <a:ext uri="{28A0092B-C50C-407E-A947-70E740481C1C}">
                <a14:useLocalDpi xmlns:a14="http://schemas.microsoft.com/office/drawing/2010/main" val="0"/>
              </a:ext>
            </a:extLst>
          </a:blip>
          <a:srcRect r="17921"/>
          <a:stretch/>
        </p:blipFill>
        <p:spPr>
          <a:xfrm>
            <a:off x="0" y="0"/>
            <a:ext cx="4503174" cy="6858000"/>
          </a:xfrm>
          <a:prstGeom prst="rect">
            <a:avLst/>
          </a:prstGeom>
        </p:spPr>
      </p:pic>
    </p:spTree>
    <p:extLst>
      <p:ext uri="{BB962C8B-B14F-4D97-AF65-F5344CB8AC3E}">
        <p14:creationId xmlns:p14="http://schemas.microsoft.com/office/powerpoint/2010/main" val="3176120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food, plastic&#10;&#10;Description automatically generated">
            <a:extLst>
              <a:ext uri="{FF2B5EF4-FFF2-40B4-BE49-F238E27FC236}">
                <a16:creationId xmlns:a16="http://schemas.microsoft.com/office/drawing/2014/main" xmlns="" id="{BA558EF7-F4F8-479D-9D90-3816346BB476}"/>
              </a:ext>
            </a:extLst>
          </p:cNvPr>
          <p:cNvPicPr>
            <a:picLocks noChangeAspect="1"/>
          </p:cNvPicPr>
          <p:nvPr/>
        </p:nvPicPr>
        <p:blipFill rotWithShape="1">
          <a:blip r:embed="rId3">
            <a:extLst>
              <a:ext uri="{28A0092B-C50C-407E-A947-70E740481C1C}">
                <a14:useLocalDpi xmlns:a14="http://schemas.microsoft.com/office/drawing/2010/main" val="0"/>
              </a:ext>
            </a:extLst>
          </a:blip>
          <a:srcRect l="24508" r="13139" b="2"/>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7" name="TextBox 6">
            <a:extLst>
              <a:ext uri="{FF2B5EF4-FFF2-40B4-BE49-F238E27FC236}">
                <a16:creationId xmlns:a16="http://schemas.microsoft.com/office/drawing/2014/main" xmlns="" id="{25335D7A-931A-416F-8D0B-8BB6666AF1A9}"/>
              </a:ext>
            </a:extLst>
          </p:cNvPr>
          <p:cNvSpPr txBox="1"/>
          <p:nvPr/>
        </p:nvSpPr>
        <p:spPr>
          <a:xfrm>
            <a:off x="313786" y="334296"/>
            <a:ext cx="5476567" cy="461665"/>
          </a:xfrm>
          <a:prstGeom prst="rect">
            <a:avLst/>
          </a:prstGeom>
          <a:noFill/>
        </p:spPr>
        <p:txBody>
          <a:bodyPr wrap="square" rtlCol="0">
            <a:spAutoFit/>
          </a:bodyPr>
          <a:lstStyle/>
          <a:p>
            <a:r>
              <a:rPr lang="en-US" sz="2400" dirty="0">
                <a:solidFill>
                  <a:srgbClr val="1B3055"/>
                </a:solidFill>
                <a:latin typeface="Georgia" panose="02040502050405020303" pitchFamily="18" charset="0"/>
              </a:rPr>
              <a:t>Single Item Drug Question</a:t>
            </a:r>
          </a:p>
        </p:txBody>
      </p:sp>
      <p:sp>
        <p:nvSpPr>
          <p:cNvPr id="11" name="Straight Connector 3">
            <a:extLst>
              <a:ext uri="{FF2B5EF4-FFF2-40B4-BE49-F238E27FC236}">
                <a16:creationId xmlns:a16="http://schemas.microsoft.com/office/drawing/2014/main" xmlns="" id="{75E6D380-70AB-4BAA-B92D-0F10447ECDC2}"/>
              </a:ext>
            </a:extLst>
          </p:cNvPr>
          <p:cNvSpPr/>
          <p:nvPr/>
        </p:nvSpPr>
        <p:spPr>
          <a:xfrm>
            <a:off x="4611329" y="2970397"/>
            <a:ext cx="947412" cy="515455"/>
          </a:xfrm>
          <a:custGeom>
            <a:avLst/>
            <a:gdLst/>
            <a:ahLst/>
            <a:cxnLst/>
            <a:rect l="0" t="0" r="0" b="0"/>
            <a:pathLst>
              <a:path>
                <a:moveTo>
                  <a:pt x="0" y="0"/>
                </a:moveTo>
                <a:lnTo>
                  <a:pt x="0" y="542429"/>
                </a:lnTo>
                <a:lnTo>
                  <a:pt x="1520836" y="542429"/>
                </a:lnTo>
                <a:lnTo>
                  <a:pt x="1520836" y="827436"/>
                </a:lnTo>
              </a:path>
            </a:pathLst>
          </a:custGeom>
          <a:noFill/>
          <a:ln>
            <a:solidFill>
              <a:srgbClr val="1B3055"/>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2" name="Straight Connector 4">
            <a:extLst>
              <a:ext uri="{FF2B5EF4-FFF2-40B4-BE49-F238E27FC236}">
                <a16:creationId xmlns:a16="http://schemas.microsoft.com/office/drawing/2014/main" xmlns="" id="{FAA51FA5-D9C4-4FF8-8D9D-BACFD5700E30}"/>
              </a:ext>
            </a:extLst>
          </p:cNvPr>
          <p:cNvSpPr/>
          <p:nvPr/>
        </p:nvSpPr>
        <p:spPr>
          <a:xfrm>
            <a:off x="2547677" y="2950783"/>
            <a:ext cx="1285562" cy="483049"/>
          </a:xfrm>
          <a:custGeom>
            <a:avLst/>
            <a:gdLst/>
            <a:ahLst/>
            <a:cxnLst/>
            <a:rect l="0" t="0" r="0" b="0"/>
            <a:pathLst>
              <a:path>
                <a:moveTo>
                  <a:pt x="2063652" y="0"/>
                </a:moveTo>
                <a:lnTo>
                  <a:pt x="2063652" y="490409"/>
                </a:lnTo>
                <a:lnTo>
                  <a:pt x="0" y="490409"/>
                </a:lnTo>
                <a:lnTo>
                  <a:pt x="0" y="775416"/>
                </a:lnTo>
              </a:path>
            </a:pathLst>
          </a:custGeom>
          <a:noFill/>
          <a:ln>
            <a:solidFill>
              <a:srgbClr val="1B3055"/>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grpSp>
        <p:nvGrpSpPr>
          <p:cNvPr id="13" name="Group 12">
            <a:extLst>
              <a:ext uri="{FF2B5EF4-FFF2-40B4-BE49-F238E27FC236}">
                <a16:creationId xmlns:a16="http://schemas.microsoft.com/office/drawing/2014/main" xmlns="" id="{2671A14F-7CF1-4F26-8C08-10535938528B}"/>
              </a:ext>
            </a:extLst>
          </p:cNvPr>
          <p:cNvGrpSpPr/>
          <p:nvPr/>
        </p:nvGrpSpPr>
        <p:grpSpPr>
          <a:xfrm>
            <a:off x="228296" y="1632154"/>
            <a:ext cx="6232620" cy="1352421"/>
            <a:chOff x="10979" y="0"/>
            <a:chExt cx="10004932" cy="2170978"/>
          </a:xfrm>
          <a:solidFill>
            <a:schemeClr val="bg2"/>
          </a:solidFill>
        </p:grpSpPr>
        <p:sp>
          <p:nvSpPr>
            <p:cNvPr id="20" name="Rectangle 19">
              <a:extLst>
                <a:ext uri="{FF2B5EF4-FFF2-40B4-BE49-F238E27FC236}">
                  <a16:creationId xmlns:a16="http://schemas.microsoft.com/office/drawing/2014/main" xmlns="" id="{12EEA4DE-2A97-45F1-A359-69F8507AB1C4}"/>
                </a:ext>
              </a:extLst>
            </p:cNvPr>
            <p:cNvSpPr/>
            <p:nvPr/>
          </p:nvSpPr>
          <p:spPr>
            <a:xfrm>
              <a:off x="10979" y="0"/>
              <a:ext cx="10004932" cy="2170978"/>
            </a:xfrm>
            <a:prstGeom prst="rect">
              <a:avLst/>
            </a:prstGeom>
            <a:gr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xmlns="" id="{39C8E64A-52BD-4895-9755-B3EAF1A86EC1}"/>
                </a:ext>
              </a:extLst>
            </p:cNvPr>
            <p:cNvSpPr txBox="1"/>
            <p:nvPr/>
          </p:nvSpPr>
          <p:spPr>
            <a:xfrm>
              <a:off x="10979" y="0"/>
              <a:ext cx="10004932" cy="21709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2000" b="0" i="1" kern="1200" dirty="0">
                  <a:solidFill>
                    <a:schemeClr val="tx1"/>
                  </a:solidFill>
                </a:rPr>
                <a:t>How many times in the past year have you used an illegal drug or used a prescription medication for non-medical reasons?* </a:t>
              </a:r>
            </a:p>
            <a:p>
              <a:pPr marL="0" lvl="0" indent="0" algn="ctr" defTabSz="1422400">
                <a:lnSpc>
                  <a:spcPct val="90000"/>
                </a:lnSpc>
                <a:spcBef>
                  <a:spcPct val="0"/>
                </a:spcBef>
                <a:spcAft>
                  <a:spcPct val="35000"/>
                </a:spcAft>
                <a:buNone/>
              </a:pPr>
              <a:r>
                <a:rPr lang="en-US" sz="1600" i="0" kern="1200" dirty="0">
                  <a:solidFill>
                    <a:schemeClr val="tx1"/>
                  </a:solidFill>
                </a:rPr>
                <a:t>(*because of the experience or feeling that the drug(s) caused)</a:t>
              </a:r>
              <a:endParaRPr lang="en-US" sz="1600" b="1" i="0" kern="1200" dirty="0">
                <a:solidFill>
                  <a:schemeClr val="tx1"/>
                </a:solidFill>
              </a:endParaRPr>
            </a:p>
          </p:txBody>
        </p:sp>
      </p:grpSp>
      <p:grpSp>
        <p:nvGrpSpPr>
          <p:cNvPr id="14" name="Group 13">
            <a:extLst>
              <a:ext uri="{FF2B5EF4-FFF2-40B4-BE49-F238E27FC236}">
                <a16:creationId xmlns:a16="http://schemas.microsoft.com/office/drawing/2014/main" xmlns="" id="{A071A96D-42E7-4CE6-A179-83906B2F0C7C}"/>
              </a:ext>
            </a:extLst>
          </p:cNvPr>
          <p:cNvGrpSpPr/>
          <p:nvPr/>
        </p:nvGrpSpPr>
        <p:grpSpPr>
          <a:xfrm>
            <a:off x="1846655" y="3655933"/>
            <a:ext cx="873409" cy="366954"/>
            <a:chOff x="2248771" y="2946394"/>
            <a:chExt cx="1402043" cy="589054"/>
          </a:xfrm>
          <a:solidFill>
            <a:schemeClr val="bg2"/>
          </a:solidFill>
        </p:grpSpPr>
        <p:sp>
          <p:nvSpPr>
            <p:cNvPr id="18" name="Rectangle 17">
              <a:extLst>
                <a:ext uri="{FF2B5EF4-FFF2-40B4-BE49-F238E27FC236}">
                  <a16:creationId xmlns:a16="http://schemas.microsoft.com/office/drawing/2014/main" xmlns="" id="{B10C27AF-B26D-4E56-B5D2-292D7BB07868}"/>
                </a:ext>
              </a:extLst>
            </p:cNvPr>
            <p:cNvSpPr/>
            <p:nvPr/>
          </p:nvSpPr>
          <p:spPr>
            <a:xfrm>
              <a:off x="2248771" y="2946394"/>
              <a:ext cx="1402043" cy="589054"/>
            </a:xfrm>
            <a:prstGeom prst="rect">
              <a:avLst/>
            </a:prstGeom>
            <a:gr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xmlns="" id="{5BFF6DFF-52BA-4544-A909-210E32D9DF22}"/>
                </a:ext>
              </a:extLst>
            </p:cNvPr>
            <p:cNvSpPr txBox="1"/>
            <p:nvPr/>
          </p:nvSpPr>
          <p:spPr>
            <a:xfrm>
              <a:off x="2248771" y="2946394"/>
              <a:ext cx="1402043" cy="5890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chemeClr val="tx1"/>
                  </a:solidFill>
                </a:rPr>
                <a:t>None</a:t>
              </a:r>
              <a:endParaRPr lang="en-US" sz="2700" b="1" kern="1200" dirty="0">
                <a:solidFill>
                  <a:schemeClr val="tx1"/>
                </a:solidFill>
              </a:endParaRPr>
            </a:p>
          </p:txBody>
        </p:sp>
      </p:grpSp>
      <p:grpSp>
        <p:nvGrpSpPr>
          <p:cNvPr id="15" name="Group 14">
            <a:extLst>
              <a:ext uri="{FF2B5EF4-FFF2-40B4-BE49-F238E27FC236}">
                <a16:creationId xmlns:a16="http://schemas.microsoft.com/office/drawing/2014/main" xmlns="" id="{D360F057-120D-4959-A94B-778A2D02F494}"/>
              </a:ext>
            </a:extLst>
          </p:cNvPr>
          <p:cNvGrpSpPr/>
          <p:nvPr/>
        </p:nvGrpSpPr>
        <p:grpSpPr>
          <a:xfrm>
            <a:off x="5085035" y="3800921"/>
            <a:ext cx="2209370" cy="1023174"/>
            <a:chOff x="4760984" y="2998414"/>
            <a:chExt cx="3546597" cy="1642453"/>
          </a:xfrm>
          <a:solidFill>
            <a:schemeClr val="bg2"/>
          </a:solidFill>
        </p:grpSpPr>
        <p:sp>
          <p:nvSpPr>
            <p:cNvPr id="16" name="Rectangle 15">
              <a:extLst>
                <a:ext uri="{FF2B5EF4-FFF2-40B4-BE49-F238E27FC236}">
                  <a16:creationId xmlns:a16="http://schemas.microsoft.com/office/drawing/2014/main" xmlns="" id="{0A93358D-537C-47F5-A658-54969F419E0C}"/>
                </a:ext>
              </a:extLst>
            </p:cNvPr>
            <p:cNvSpPr/>
            <p:nvPr/>
          </p:nvSpPr>
          <p:spPr>
            <a:xfrm>
              <a:off x="4760984" y="2998414"/>
              <a:ext cx="3546597" cy="1642453"/>
            </a:xfrm>
            <a:prstGeom prst="rect">
              <a:avLst/>
            </a:prstGeom>
            <a:gr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xmlns="" id="{AE8FDBFA-A782-4E23-9F8E-2CDE0B2C5032}"/>
                </a:ext>
              </a:extLst>
            </p:cNvPr>
            <p:cNvSpPr txBox="1"/>
            <p:nvPr/>
          </p:nvSpPr>
          <p:spPr>
            <a:xfrm>
              <a:off x="4760984" y="2998414"/>
              <a:ext cx="3546597" cy="164245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1600" b="1" kern="1200" dirty="0">
                  <a:solidFill>
                    <a:schemeClr val="tx1"/>
                  </a:solidFill>
                </a:rPr>
                <a:t>Score of  ≥ 1 : continue with assessment,</a:t>
              </a:r>
            </a:p>
            <a:p>
              <a:pPr marL="0" lvl="0" indent="0" algn="ctr" defTabSz="1066800">
                <a:lnSpc>
                  <a:spcPct val="90000"/>
                </a:lnSpc>
                <a:spcBef>
                  <a:spcPct val="0"/>
                </a:spcBef>
                <a:spcAft>
                  <a:spcPct val="35000"/>
                </a:spcAft>
                <a:buNone/>
              </a:pPr>
              <a:r>
                <a:rPr lang="en-US" sz="1600" b="1" kern="1200" dirty="0">
                  <a:solidFill>
                    <a:schemeClr val="tx1"/>
                  </a:solidFill>
                </a:rPr>
                <a:t> i.e. CAGE-AID, DAST 10 </a:t>
              </a:r>
            </a:p>
          </p:txBody>
        </p:sp>
      </p:grpSp>
      <p:cxnSp>
        <p:nvCxnSpPr>
          <p:cNvPr id="23" name="Straight Connector 22">
            <a:extLst>
              <a:ext uri="{FF2B5EF4-FFF2-40B4-BE49-F238E27FC236}">
                <a16:creationId xmlns:a16="http://schemas.microsoft.com/office/drawing/2014/main" xmlns="" id="{D165112A-5F31-47EA-BB97-C5724801343C}"/>
              </a:ext>
            </a:extLst>
          </p:cNvPr>
          <p:cNvCxnSpPr/>
          <p:nvPr/>
        </p:nvCxnSpPr>
        <p:spPr>
          <a:xfrm>
            <a:off x="383458" y="953729"/>
            <a:ext cx="4404852"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6980AA6F-17FF-4BF4-B204-E2F32A4869B9}"/>
              </a:ext>
            </a:extLst>
          </p:cNvPr>
          <p:cNvSpPr txBox="1"/>
          <p:nvPr/>
        </p:nvSpPr>
        <p:spPr>
          <a:xfrm>
            <a:off x="5085035" y="4963593"/>
            <a:ext cx="3276600" cy="312738"/>
          </a:xfrm>
          <a:prstGeom prst="rect">
            <a:avLst/>
          </a:prstGeom>
          <a:ln/>
        </p:spPr>
        <p:style>
          <a:lnRef idx="2">
            <a:schemeClr val="accent3"/>
          </a:lnRef>
          <a:fillRef idx="1">
            <a:schemeClr val="lt1"/>
          </a:fillRef>
          <a:effectRef idx="0">
            <a:schemeClr val="accent3"/>
          </a:effectRef>
          <a:fontRef idx="minor">
            <a:schemeClr val="dk1"/>
          </a:fontRef>
        </p:style>
        <p:txBody>
          <a:bodyPr anchor="ctr">
            <a:spAutoFit/>
          </a:bodyPr>
          <a:lstStyle/>
          <a:p>
            <a:pPr algn="ctr">
              <a:lnSpc>
                <a:spcPct val="90000"/>
              </a:lnSpc>
              <a:defRPr/>
            </a:pPr>
            <a:r>
              <a:rPr lang="en-US" sz="1600" b="1" dirty="0">
                <a:solidFill>
                  <a:prstClr val="black"/>
                </a:solidFill>
              </a:rPr>
              <a:t>Sensitivity/Specificity: 100%/74%</a:t>
            </a:r>
          </a:p>
        </p:txBody>
      </p:sp>
      <p:sp>
        <p:nvSpPr>
          <p:cNvPr id="25" name="TextBox 3">
            <a:extLst>
              <a:ext uri="{FF2B5EF4-FFF2-40B4-BE49-F238E27FC236}">
                <a16:creationId xmlns:a16="http://schemas.microsoft.com/office/drawing/2014/main" xmlns="" id="{1BA5684F-C7E4-4617-9425-B4FA282EDB69}"/>
              </a:ext>
            </a:extLst>
          </p:cNvPr>
          <p:cNvSpPr txBox="1">
            <a:spLocks noChangeArrowheads="1"/>
          </p:cNvSpPr>
          <p:nvPr/>
        </p:nvSpPr>
        <p:spPr bwMode="auto">
          <a:xfrm>
            <a:off x="37987" y="6277900"/>
            <a:ext cx="8683454" cy="523220"/>
          </a:xfrm>
          <a:prstGeom prst="rect">
            <a:avLst/>
          </a:prstGeom>
          <a:noFill/>
          <a:ln w="9525">
            <a:noFill/>
            <a:miter lim="800000"/>
            <a:headEnd/>
            <a:tailEnd/>
          </a:ln>
        </p:spPr>
        <p:txBody>
          <a:bodyPr wrap="square">
            <a:spAutoFit/>
          </a:bodyPr>
          <a:lstStyle/>
          <a:p>
            <a:pPr marL="0" lvl="1">
              <a:spcBef>
                <a:spcPts val="600"/>
              </a:spcBef>
              <a:buClr>
                <a:srgbClr val="1F497D"/>
              </a:buClr>
              <a:buSzPct val="75000"/>
            </a:pPr>
            <a:r>
              <a:rPr lang="en-US" sz="1400" dirty="0">
                <a:solidFill>
                  <a:srgbClr val="000000"/>
                </a:solidFill>
              </a:rPr>
              <a:t>Smith P.C., Schmidt S.M., </a:t>
            </a:r>
            <a:r>
              <a:rPr lang="en-US" sz="1400" dirty="0" err="1">
                <a:solidFill>
                  <a:srgbClr val="000000"/>
                </a:solidFill>
              </a:rPr>
              <a:t>Allensworth</a:t>
            </a:r>
            <a:r>
              <a:rPr lang="en-US" sz="1400" dirty="0">
                <a:solidFill>
                  <a:srgbClr val="000000"/>
                </a:solidFill>
              </a:rPr>
              <a:t>-Davies D, </a:t>
            </a:r>
            <a:r>
              <a:rPr lang="en-US" sz="1400" dirty="0" err="1">
                <a:solidFill>
                  <a:srgbClr val="000000"/>
                </a:solidFill>
              </a:rPr>
              <a:t>Saitz</a:t>
            </a:r>
            <a:r>
              <a:rPr lang="en-US" sz="1400" dirty="0">
                <a:solidFill>
                  <a:srgbClr val="000000"/>
                </a:solidFill>
              </a:rPr>
              <a:t> R.  A single-question screening test for drug use in primary care. </a:t>
            </a:r>
            <a:r>
              <a:rPr lang="en-US" sz="1400" i="1" dirty="0">
                <a:solidFill>
                  <a:srgbClr val="000000"/>
                </a:solidFill>
              </a:rPr>
              <a:t>Arch Intern Med 2010; 170(13):1155-60.</a:t>
            </a:r>
            <a:endParaRPr lang="en-US" sz="1400" dirty="0">
              <a:solidFill>
                <a:srgbClr val="000000"/>
              </a:solidFill>
            </a:endParaRPr>
          </a:p>
        </p:txBody>
      </p:sp>
    </p:spTree>
    <p:extLst>
      <p:ext uri="{BB962C8B-B14F-4D97-AF65-F5344CB8AC3E}">
        <p14:creationId xmlns:p14="http://schemas.microsoft.com/office/powerpoint/2010/main" val="2361809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xmlns="" id="{84E4C5F3-C6E9-4B5A-906A-7AB7C73400BB}"/>
              </a:ext>
            </a:extLst>
          </p:cNvPr>
          <p:cNvPicPr>
            <a:picLocks noChangeAspect="1"/>
          </p:cNvPicPr>
          <p:nvPr/>
        </p:nvPicPr>
        <p:blipFill rotWithShape="1">
          <a:blip r:embed="rId2">
            <a:extLst>
              <a:ext uri="{28A0092B-C50C-407E-A947-70E740481C1C}">
                <a14:useLocalDpi xmlns:a14="http://schemas.microsoft.com/office/drawing/2010/main" val="0"/>
              </a:ext>
            </a:extLst>
          </a:blip>
          <a:srcRect t="14579" b="1152"/>
          <a:stretch/>
        </p:blipFill>
        <p:spPr>
          <a:xfrm>
            <a:off x="-1" y="10"/>
            <a:ext cx="12192000" cy="6857990"/>
          </a:xfrm>
          <a:prstGeom prst="rect">
            <a:avLst/>
          </a:prstGeom>
        </p:spPr>
      </p:pic>
      <p:sp>
        <p:nvSpPr>
          <p:cNvPr id="71"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rtlCol="0">
            <a:normAutofit/>
          </a:bodyPr>
          <a:lstStyle/>
          <a:p>
            <a:pPr algn="ctr">
              <a:defRPr/>
            </a:pPr>
            <a:r>
              <a:rPr lang="en-US" sz="3600" dirty="0">
                <a:solidFill>
                  <a:srgbClr val="1B3055"/>
                </a:solidFill>
                <a:latin typeface="Georgia" panose="02040502050405020303" pitchFamily="18" charset="0"/>
              </a:rPr>
              <a:t>AGENDA</a:t>
            </a:r>
          </a:p>
        </p:txBody>
      </p:sp>
      <p:cxnSp>
        <p:nvCxnSpPr>
          <p:cNvPr id="73" name="Straight Connector 72">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7410" name="Content Placeholder 2"/>
          <p:cNvSpPr>
            <a:spLocks noGrp="1"/>
          </p:cNvSpPr>
          <p:nvPr>
            <p:ph idx="1"/>
          </p:nvPr>
        </p:nvSpPr>
        <p:spPr>
          <a:xfrm>
            <a:off x="525516" y="3417573"/>
            <a:ext cx="4593021" cy="2619839"/>
          </a:xfrm>
        </p:spPr>
        <p:txBody>
          <a:bodyPr anchor="ctr">
            <a:normAutofit/>
          </a:bodyPr>
          <a:lstStyle/>
          <a:p>
            <a:pPr>
              <a:spcBef>
                <a:spcPct val="50000"/>
              </a:spcBef>
              <a:buClr>
                <a:srgbClr val="000066"/>
              </a:buClr>
              <a:buFont typeface="Wingdings" pitchFamily="2" charset="2"/>
              <a:buChar char="§"/>
            </a:pPr>
            <a:r>
              <a:rPr lang="en-US" sz="1800" dirty="0">
                <a:solidFill>
                  <a:schemeClr val="tx1">
                    <a:lumMod val="85000"/>
                    <a:lumOff val="15000"/>
                  </a:schemeClr>
                </a:solidFill>
              </a:rPr>
              <a:t>What is SBIRT?</a:t>
            </a:r>
          </a:p>
          <a:p>
            <a:pPr>
              <a:spcBef>
                <a:spcPct val="50000"/>
              </a:spcBef>
              <a:buClr>
                <a:srgbClr val="000066"/>
              </a:buClr>
              <a:buFont typeface="Wingdings" pitchFamily="2" charset="2"/>
              <a:buChar char="§"/>
            </a:pPr>
            <a:r>
              <a:rPr lang="en-US" sz="1800" dirty="0">
                <a:solidFill>
                  <a:schemeClr val="tx1">
                    <a:lumMod val="85000"/>
                    <a:lumOff val="15000"/>
                  </a:schemeClr>
                </a:solidFill>
              </a:rPr>
              <a:t>Why is it important? </a:t>
            </a:r>
          </a:p>
          <a:p>
            <a:pPr>
              <a:spcBef>
                <a:spcPct val="50000"/>
              </a:spcBef>
              <a:buClr>
                <a:srgbClr val="000066"/>
              </a:buClr>
              <a:buFont typeface="Wingdings" pitchFamily="2" charset="2"/>
              <a:buChar char="§"/>
            </a:pPr>
            <a:r>
              <a:rPr lang="en-US" sz="1800" dirty="0">
                <a:solidFill>
                  <a:schemeClr val="tx1">
                    <a:lumMod val="85000"/>
                    <a:lumOff val="15000"/>
                  </a:schemeClr>
                </a:solidFill>
              </a:rPr>
              <a:t>How is it done?</a:t>
            </a:r>
          </a:p>
          <a:p>
            <a:pPr>
              <a:spcBef>
                <a:spcPct val="50000"/>
              </a:spcBef>
              <a:buClr>
                <a:srgbClr val="000066"/>
              </a:buClr>
              <a:buFont typeface="Wingdings" pitchFamily="2" charset="2"/>
              <a:buChar char="§"/>
            </a:pPr>
            <a:r>
              <a:rPr lang="en-US" sz="1800" dirty="0">
                <a:solidFill>
                  <a:schemeClr val="tx1">
                    <a:lumMod val="85000"/>
                    <a:lumOff val="15000"/>
                  </a:schemeClr>
                </a:solidFill>
              </a:rPr>
              <a:t>How/where is it implemented?</a:t>
            </a:r>
          </a:p>
          <a:p>
            <a:pPr>
              <a:spcBef>
                <a:spcPct val="50000"/>
              </a:spcBef>
              <a:buClr>
                <a:srgbClr val="000066"/>
              </a:buClr>
              <a:buFont typeface="Wingdings" pitchFamily="2" charset="2"/>
              <a:buChar char="§"/>
            </a:pPr>
            <a:r>
              <a:rPr lang="en-US" sz="1800" dirty="0">
                <a:solidFill>
                  <a:schemeClr val="tx1">
                    <a:lumMod val="85000"/>
                    <a:lumOff val="15000"/>
                  </a:schemeClr>
                </a:solidFill>
              </a:rPr>
              <a:t>SBIRT &amp; your profession </a:t>
            </a:r>
          </a:p>
        </p:txBody>
      </p:sp>
    </p:spTree>
    <p:extLst>
      <p:ext uri="{BB962C8B-B14F-4D97-AF65-F5344CB8AC3E}">
        <p14:creationId xmlns:p14="http://schemas.microsoft.com/office/powerpoint/2010/main" val="2908003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33CBC6A-1A58-46B3-B4C9-F919842893DA}"/>
              </a:ext>
            </a:extLst>
          </p:cNvPr>
          <p:cNvSpPr/>
          <p:nvPr/>
        </p:nvSpPr>
        <p:spPr>
          <a:xfrm>
            <a:off x="7582563" y="302068"/>
            <a:ext cx="4442289" cy="6383869"/>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DB3F9986-32F4-4C82-AD1E-E78D1189C58D}"/>
              </a:ext>
            </a:extLst>
          </p:cNvPr>
          <p:cNvSpPr/>
          <p:nvPr/>
        </p:nvSpPr>
        <p:spPr>
          <a:xfrm>
            <a:off x="327547" y="5034118"/>
            <a:ext cx="7058306" cy="1651819"/>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EF174C3B-2667-4CD9-9332-4ADFDA938BF7}"/>
              </a:ext>
            </a:extLst>
          </p:cNvPr>
          <p:cNvSpPr>
            <a:spLocks noGrp="1"/>
          </p:cNvSpPr>
          <p:nvPr>
            <p:ph type="title"/>
          </p:nvPr>
        </p:nvSpPr>
        <p:spPr>
          <a:xfrm>
            <a:off x="524256" y="5573319"/>
            <a:ext cx="6594189" cy="679999"/>
          </a:xfrm>
        </p:spPr>
        <p:txBody>
          <a:bodyPr>
            <a:normAutofit/>
          </a:bodyPr>
          <a:lstStyle/>
          <a:p>
            <a:pPr algn="r"/>
            <a:r>
              <a:rPr lang="en-US" dirty="0">
                <a:solidFill>
                  <a:srgbClr val="FFFFFF"/>
                </a:solidFill>
                <a:ea typeface="ＭＳ Ｐゴシック" pitchFamily="-112" charset="-128"/>
              </a:rPr>
              <a:t>DAST-10</a:t>
            </a:r>
            <a:endParaRPr lang="en-US" b="1" dirty="0">
              <a:solidFill>
                <a:srgbClr val="FFFFFF"/>
              </a:solidFill>
            </a:endParaRPr>
          </a:p>
        </p:txBody>
      </p:sp>
      <p:pic>
        <p:nvPicPr>
          <p:cNvPr id="8" name="Content Placeholder 4" descr="A group of people standing in front of a crowd&#10;&#10;Description automatically generated">
            <a:extLst>
              <a:ext uri="{FF2B5EF4-FFF2-40B4-BE49-F238E27FC236}">
                <a16:creationId xmlns:a16="http://schemas.microsoft.com/office/drawing/2014/main" xmlns="" id="{94392FC2-2694-4826-A15F-82D3C9B194C2}"/>
              </a:ext>
            </a:extLst>
          </p:cNvPr>
          <p:cNvPicPr>
            <a:picLocks noChangeAspect="1"/>
          </p:cNvPicPr>
          <p:nvPr/>
        </p:nvPicPr>
        <p:blipFill rotWithShape="1">
          <a:blip r:embed="rId3">
            <a:extLst>
              <a:ext uri="{28A0092B-C50C-407E-A947-70E740481C1C}">
                <a14:useLocalDpi xmlns:a14="http://schemas.microsoft.com/office/drawing/2010/main" val="0"/>
              </a:ext>
            </a:extLst>
          </a:blip>
          <a:srcRect l="1" t="3098" r="1" b="13"/>
          <a:stretch/>
        </p:blipFill>
        <p:spPr>
          <a:xfrm>
            <a:off x="327547" y="302068"/>
            <a:ext cx="7058306" cy="4564899"/>
          </a:xfrm>
          <a:prstGeom prst="rect">
            <a:avLst/>
          </a:prstGeom>
        </p:spPr>
      </p:pic>
      <p:sp>
        <p:nvSpPr>
          <p:cNvPr id="9" name="Content Placeholder 2">
            <a:extLst>
              <a:ext uri="{FF2B5EF4-FFF2-40B4-BE49-F238E27FC236}">
                <a16:creationId xmlns:a16="http://schemas.microsoft.com/office/drawing/2014/main" xmlns="" id="{0E23B933-A4E7-4959-A1B9-FFABC3253ADC}"/>
              </a:ext>
            </a:extLst>
          </p:cNvPr>
          <p:cNvSpPr>
            <a:spLocks noGrp="1"/>
          </p:cNvSpPr>
          <p:nvPr>
            <p:ph idx="1"/>
          </p:nvPr>
        </p:nvSpPr>
        <p:spPr>
          <a:xfrm>
            <a:off x="7582563" y="593255"/>
            <a:ext cx="4206314" cy="5345423"/>
          </a:xfrm>
        </p:spPr>
        <p:txBody>
          <a:bodyPr anchor="ctr">
            <a:noAutofit/>
          </a:bodyPr>
          <a:lstStyle/>
          <a:p>
            <a:pPr>
              <a:lnSpc>
                <a:spcPct val="120000"/>
              </a:lnSpc>
              <a:buFont typeface="Arial" panose="020B0604020202020204" pitchFamily="34" charset="0"/>
              <a:buNone/>
            </a:pPr>
            <a:r>
              <a:rPr lang="en-US" sz="1300" dirty="0">
                <a:solidFill>
                  <a:schemeClr val="bg1"/>
                </a:solidFill>
                <a:ea typeface="ＭＳ Ｐゴシック" pitchFamily="-112" charset="-128"/>
              </a:rPr>
              <a:t>1.   Have you used drugs other than those required for medical reasons?</a:t>
            </a:r>
          </a:p>
          <a:p>
            <a:pPr>
              <a:lnSpc>
                <a:spcPct val="120000"/>
              </a:lnSpc>
              <a:buFont typeface="Arial" panose="020B0604020202020204" pitchFamily="34" charset="0"/>
              <a:buNone/>
            </a:pPr>
            <a:r>
              <a:rPr lang="en-US" sz="1300" dirty="0">
                <a:solidFill>
                  <a:schemeClr val="bg1"/>
                </a:solidFill>
                <a:ea typeface="ＭＳ Ｐゴシック" pitchFamily="-112" charset="-128"/>
              </a:rPr>
              <a:t>2.   Do you abuse more than one drug at a time?</a:t>
            </a:r>
          </a:p>
          <a:p>
            <a:pPr>
              <a:lnSpc>
                <a:spcPct val="120000"/>
              </a:lnSpc>
              <a:buFont typeface="Arial" panose="020B0604020202020204" pitchFamily="34" charset="0"/>
              <a:buNone/>
            </a:pPr>
            <a:r>
              <a:rPr lang="en-US" sz="1300" dirty="0">
                <a:solidFill>
                  <a:schemeClr val="bg1"/>
                </a:solidFill>
                <a:ea typeface="ＭＳ Ｐゴシック" pitchFamily="-112" charset="-128"/>
              </a:rPr>
              <a:t>3.   Are you unable to stop using drugs when you want to?</a:t>
            </a:r>
          </a:p>
          <a:p>
            <a:pPr>
              <a:lnSpc>
                <a:spcPct val="120000"/>
              </a:lnSpc>
              <a:buFont typeface="Arial" panose="020B0604020202020204" pitchFamily="34" charset="0"/>
              <a:buNone/>
            </a:pPr>
            <a:r>
              <a:rPr lang="en-US" sz="1300" dirty="0">
                <a:solidFill>
                  <a:schemeClr val="bg1"/>
                </a:solidFill>
                <a:ea typeface="ＭＳ Ｐゴシック" pitchFamily="-112" charset="-128"/>
              </a:rPr>
              <a:t>4.   Have you ever had blackouts or flashbacks as a result of drug use?</a:t>
            </a:r>
          </a:p>
          <a:p>
            <a:pPr>
              <a:lnSpc>
                <a:spcPct val="120000"/>
              </a:lnSpc>
              <a:buFont typeface="Arial" panose="020B0604020202020204" pitchFamily="34" charset="0"/>
              <a:buNone/>
            </a:pPr>
            <a:r>
              <a:rPr lang="en-US" sz="1300" dirty="0">
                <a:solidFill>
                  <a:schemeClr val="bg1"/>
                </a:solidFill>
                <a:ea typeface="ＭＳ Ｐゴシック" pitchFamily="-112" charset="-128"/>
              </a:rPr>
              <a:t>5.   Do you ever feel bad or guilty about your drug use?</a:t>
            </a:r>
          </a:p>
          <a:p>
            <a:pPr>
              <a:lnSpc>
                <a:spcPct val="120000"/>
              </a:lnSpc>
              <a:buFont typeface="Arial" panose="020B0604020202020204" pitchFamily="34" charset="0"/>
              <a:buNone/>
            </a:pPr>
            <a:r>
              <a:rPr lang="en-US" sz="1300" dirty="0">
                <a:solidFill>
                  <a:schemeClr val="bg1"/>
                </a:solidFill>
                <a:ea typeface="ＭＳ Ｐゴシック" pitchFamily="-112" charset="-128"/>
              </a:rPr>
              <a:t>6.   Does your spouse (or parents) ever complain about your involvement with drugs?</a:t>
            </a:r>
          </a:p>
          <a:p>
            <a:pPr>
              <a:lnSpc>
                <a:spcPct val="120000"/>
              </a:lnSpc>
              <a:buFont typeface="Arial" panose="020B0604020202020204" pitchFamily="34" charset="0"/>
              <a:buNone/>
            </a:pPr>
            <a:r>
              <a:rPr lang="en-US" sz="1300" dirty="0">
                <a:solidFill>
                  <a:schemeClr val="bg1"/>
                </a:solidFill>
                <a:ea typeface="ＭＳ Ｐゴシック" pitchFamily="-112" charset="-128"/>
              </a:rPr>
              <a:t>7.   Have you neglected your family because of your use of drugs?</a:t>
            </a:r>
          </a:p>
          <a:p>
            <a:pPr>
              <a:lnSpc>
                <a:spcPct val="120000"/>
              </a:lnSpc>
              <a:buFont typeface="Arial" panose="020B0604020202020204" pitchFamily="34" charset="0"/>
              <a:buNone/>
            </a:pPr>
            <a:r>
              <a:rPr lang="en-US" sz="1300" dirty="0">
                <a:solidFill>
                  <a:schemeClr val="bg1"/>
                </a:solidFill>
                <a:ea typeface="ＭＳ Ｐゴシック" pitchFamily="-112" charset="-128"/>
              </a:rPr>
              <a:t>8.   Have you engaged in illegal activities in order to obtain drugs?</a:t>
            </a:r>
          </a:p>
          <a:p>
            <a:pPr>
              <a:lnSpc>
                <a:spcPct val="120000"/>
              </a:lnSpc>
              <a:buFont typeface="Arial" panose="020B0604020202020204" pitchFamily="34" charset="0"/>
              <a:buNone/>
            </a:pPr>
            <a:r>
              <a:rPr lang="en-US" sz="1300" dirty="0">
                <a:solidFill>
                  <a:schemeClr val="bg1"/>
                </a:solidFill>
                <a:ea typeface="ＭＳ Ｐゴシック" pitchFamily="-112" charset="-128"/>
              </a:rPr>
              <a:t>9.   Have you ever experienced withdrawal symptoms (felt sick) when you   stopped taking drugs?</a:t>
            </a:r>
          </a:p>
          <a:p>
            <a:pPr>
              <a:lnSpc>
                <a:spcPct val="120000"/>
              </a:lnSpc>
              <a:buFont typeface="Arial" panose="020B0604020202020204" pitchFamily="34" charset="0"/>
              <a:buNone/>
            </a:pPr>
            <a:r>
              <a:rPr lang="en-US" sz="1300" dirty="0">
                <a:solidFill>
                  <a:schemeClr val="bg1"/>
                </a:solidFill>
                <a:ea typeface="ＭＳ Ｐゴシック" pitchFamily="-112" charset="-128"/>
              </a:rPr>
              <a:t>10. Have you had medical problems as a result of your drug use (e.g., memory loss, hepatitis, convulsions, bleeding)?</a:t>
            </a:r>
          </a:p>
        </p:txBody>
      </p:sp>
      <p:sp>
        <p:nvSpPr>
          <p:cNvPr id="11" name="Footer Placeholder 1">
            <a:extLst>
              <a:ext uri="{FF2B5EF4-FFF2-40B4-BE49-F238E27FC236}">
                <a16:creationId xmlns:a16="http://schemas.microsoft.com/office/drawing/2014/main" xmlns="" id="{B1BB508F-D98A-401B-8213-36F3206FAB47}"/>
              </a:ext>
            </a:extLst>
          </p:cNvPr>
          <p:cNvSpPr>
            <a:spLocks noGrp="1"/>
          </p:cNvSpPr>
          <p:nvPr>
            <p:ph type="ftr" sz="quarter" idx="11"/>
          </p:nvPr>
        </p:nvSpPr>
        <p:spPr>
          <a:xfrm>
            <a:off x="7582563" y="6361474"/>
            <a:ext cx="1836740" cy="192856"/>
          </a:xfrm>
        </p:spPr>
        <p:txBody>
          <a:bodyPr/>
          <a:lstStyle/>
          <a:p>
            <a:pPr>
              <a:defRPr/>
            </a:pPr>
            <a:r>
              <a:rPr lang="en-US" sz="1050" dirty="0">
                <a:solidFill>
                  <a:schemeClr val="bg1">
                    <a:lumMod val="65000"/>
                  </a:schemeClr>
                </a:solidFill>
              </a:rPr>
              <a:t>© Partners in Integrated Care</a:t>
            </a:r>
          </a:p>
        </p:txBody>
      </p:sp>
      <p:sp>
        <p:nvSpPr>
          <p:cNvPr id="12" name="Text Box 2">
            <a:extLst>
              <a:ext uri="{FF2B5EF4-FFF2-40B4-BE49-F238E27FC236}">
                <a16:creationId xmlns:a16="http://schemas.microsoft.com/office/drawing/2014/main" xmlns="" id="{05E5B9A1-280C-4B1B-9475-90026A3D6C2A}"/>
              </a:ext>
            </a:extLst>
          </p:cNvPr>
          <p:cNvSpPr txBox="1">
            <a:spLocks noChangeArrowheads="1"/>
          </p:cNvSpPr>
          <p:nvPr/>
        </p:nvSpPr>
        <p:spPr bwMode="auto">
          <a:xfrm>
            <a:off x="9548070" y="6307860"/>
            <a:ext cx="2490788" cy="300082"/>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p>
            <a:pPr fontAlgn="base">
              <a:spcBef>
                <a:spcPct val="0"/>
              </a:spcBef>
              <a:spcAft>
                <a:spcPts val="750"/>
              </a:spcAft>
            </a:pPr>
            <a:r>
              <a:rPr lang="en-US" sz="750" i="1" dirty="0">
                <a:solidFill>
                  <a:schemeClr val="bg1">
                    <a:lumMod val="65000"/>
                  </a:schemeClr>
                </a:solidFill>
                <a:latin typeface="Calibri" pitchFamily="34" charset="0"/>
              </a:rPr>
              <a:t>DAST © Copyright 1982 by Harvey A. Skinner, PhD, and the Centre for Addiction and Mental Health, Toronto, Canada</a:t>
            </a:r>
            <a:endParaRPr lang="en-US" sz="1350" dirty="0">
              <a:solidFill>
                <a:schemeClr val="bg1">
                  <a:lumMod val="65000"/>
                </a:schemeClr>
              </a:solidFill>
              <a:latin typeface="Arial" pitchFamily="34" charset="0"/>
            </a:endParaRPr>
          </a:p>
        </p:txBody>
      </p:sp>
    </p:spTree>
    <p:extLst>
      <p:ext uri="{BB962C8B-B14F-4D97-AF65-F5344CB8AC3E}">
        <p14:creationId xmlns:p14="http://schemas.microsoft.com/office/powerpoint/2010/main" val="4644277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xmlns="" id="{5C7630B7-E79D-4539-AEA9-07D10A05B241}"/>
              </a:ext>
            </a:extLst>
          </p:cNvPr>
          <p:cNvPicPr>
            <a:picLocks noChangeAspect="1"/>
          </p:cNvPicPr>
          <p:nvPr/>
        </p:nvPicPr>
        <p:blipFill rotWithShape="1">
          <a:blip r:embed="rId3">
            <a:extLst>
              <a:ext uri="{28A0092B-C50C-407E-A947-70E740481C1C}">
                <a14:useLocalDpi xmlns:a14="http://schemas.microsoft.com/office/drawing/2010/main" val="0"/>
              </a:ext>
            </a:extLst>
          </a:blip>
          <a:srcRect t="3846"/>
          <a:stretch/>
        </p:blipFill>
        <p:spPr>
          <a:xfrm>
            <a:off x="20" y="10"/>
            <a:ext cx="12191980" cy="6857990"/>
          </a:xfrm>
          <a:prstGeom prst="rect">
            <a:avLst/>
          </a:prstGeom>
        </p:spPr>
      </p:pic>
      <p:sp>
        <p:nvSpPr>
          <p:cNvPr id="6" name="Title 1">
            <a:extLst>
              <a:ext uri="{FF2B5EF4-FFF2-40B4-BE49-F238E27FC236}">
                <a16:creationId xmlns:a16="http://schemas.microsoft.com/office/drawing/2014/main" xmlns="" id="{7FAC87B4-8567-4771-8E1B-AC159072EFA4}"/>
              </a:ext>
            </a:extLst>
          </p:cNvPr>
          <p:cNvSpPr>
            <a:spLocks noGrp="1"/>
          </p:cNvSpPr>
          <p:nvPr>
            <p:ph type="title"/>
          </p:nvPr>
        </p:nvSpPr>
        <p:spPr>
          <a:xfrm>
            <a:off x="100510" y="298792"/>
            <a:ext cx="6594189" cy="1038395"/>
          </a:xfrm>
        </p:spPr>
        <p:txBody>
          <a:bodyPr>
            <a:noAutofit/>
          </a:bodyPr>
          <a:lstStyle/>
          <a:p>
            <a:r>
              <a:rPr lang="en-US" dirty="0">
                <a:ea typeface="ＭＳ Ｐゴシック" pitchFamily="-112" charset="-128"/>
              </a:rPr>
              <a:t>DAST-10 </a:t>
            </a:r>
            <a:br>
              <a:rPr lang="en-US" dirty="0">
                <a:ea typeface="ＭＳ Ｐゴシック" pitchFamily="-112" charset="-128"/>
              </a:rPr>
            </a:br>
            <a:r>
              <a:rPr lang="en-US" dirty="0">
                <a:ea typeface="ＭＳ Ｐゴシック" pitchFamily="-112" charset="-128"/>
              </a:rPr>
              <a:t>Translating Scores into Practice</a:t>
            </a:r>
            <a:endParaRPr lang="en-US" b="1" dirty="0">
              <a:solidFill>
                <a:srgbClr val="FFFFFF"/>
              </a:solidFill>
            </a:endParaRPr>
          </a:p>
        </p:txBody>
      </p:sp>
      <p:graphicFrame>
        <p:nvGraphicFramePr>
          <p:cNvPr id="7" name="Table 6">
            <a:extLst>
              <a:ext uri="{FF2B5EF4-FFF2-40B4-BE49-F238E27FC236}">
                <a16:creationId xmlns:a16="http://schemas.microsoft.com/office/drawing/2014/main" xmlns="" id="{2603C8E5-F82B-47A4-B176-3EE16C43CDB6}"/>
              </a:ext>
            </a:extLst>
          </p:cNvPr>
          <p:cNvGraphicFramePr>
            <a:graphicFrameLocks noGrp="1"/>
          </p:cNvGraphicFramePr>
          <p:nvPr>
            <p:extLst>
              <p:ext uri="{D42A27DB-BD31-4B8C-83A1-F6EECF244321}">
                <p14:modId xmlns:p14="http://schemas.microsoft.com/office/powerpoint/2010/main" val="3045838703"/>
              </p:ext>
            </p:extLst>
          </p:nvPr>
        </p:nvGraphicFramePr>
        <p:xfrm>
          <a:off x="254353" y="2164967"/>
          <a:ext cx="6286501" cy="4305300"/>
        </p:xfrm>
        <a:graphic>
          <a:graphicData uri="http://schemas.openxmlformats.org/drawingml/2006/table">
            <a:tbl>
              <a:tblPr firstRow="1" bandRow="1">
                <a:tableStyleId>{F5AB1C69-6EDB-4FF4-983F-18BD219EF322}</a:tableStyleId>
              </a:tblPr>
              <a:tblGrid>
                <a:gridCol w="1378619">
                  <a:extLst>
                    <a:ext uri="{9D8B030D-6E8A-4147-A177-3AD203B41FA5}">
                      <a16:colId xmlns:a16="http://schemas.microsoft.com/office/drawing/2014/main" xmlns="" val="20000"/>
                    </a:ext>
                  </a:extLst>
                </a:gridCol>
                <a:gridCol w="1819776">
                  <a:extLst>
                    <a:ext uri="{9D8B030D-6E8A-4147-A177-3AD203B41FA5}">
                      <a16:colId xmlns:a16="http://schemas.microsoft.com/office/drawing/2014/main" xmlns="" val="20001"/>
                    </a:ext>
                  </a:extLst>
                </a:gridCol>
                <a:gridCol w="3088106">
                  <a:extLst>
                    <a:ext uri="{9D8B030D-6E8A-4147-A177-3AD203B41FA5}">
                      <a16:colId xmlns:a16="http://schemas.microsoft.com/office/drawing/2014/main" xmlns="" val="20002"/>
                    </a:ext>
                  </a:extLst>
                </a:gridCol>
              </a:tblGrid>
              <a:tr h="754380">
                <a:tc>
                  <a:txBody>
                    <a:bodyPr/>
                    <a:lstStyle/>
                    <a:p>
                      <a:r>
                        <a:rPr lang="en-US" sz="2000" u="sng" dirty="0"/>
                        <a:t>Positive </a:t>
                      </a:r>
                      <a:r>
                        <a:rPr lang="en-US" sz="2000" dirty="0"/>
                        <a:t>DAST score</a:t>
                      </a:r>
                      <a:endParaRPr lang="en-US" sz="2000" dirty="0">
                        <a:solidFill>
                          <a:schemeClr val="tx1"/>
                        </a:solidFill>
                      </a:endParaRPr>
                    </a:p>
                  </a:txBody>
                  <a:tcPr marL="68580" marR="68580" marT="34290" marB="34290"/>
                </a:tc>
                <a:tc>
                  <a:txBody>
                    <a:bodyPr/>
                    <a:lstStyle/>
                    <a:p>
                      <a:r>
                        <a:rPr lang="en-US" sz="2000" dirty="0"/>
                        <a:t>Degree</a:t>
                      </a:r>
                      <a:r>
                        <a:rPr lang="en-US" sz="2000" baseline="0" dirty="0"/>
                        <a:t> of Problems Related to Drug Abuse</a:t>
                      </a:r>
                      <a:endParaRPr lang="en-US" sz="2000" dirty="0">
                        <a:solidFill>
                          <a:schemeClr val="tx1"/>
                        </a:solidFill>
                      </a:endParaRPr>
                    </a:p>
                  </a:txBody>
                  <a:tcPr marL="68580" marR="68580" marT="34290" marB="34290"/>
                </a:tc>
                <a:tc>
                  <a:txBody>
                    <a:bodyPr/>
                    <a:lstStyle/>
                    <a:p>
                      <a:r>
                        <a:rPr lang="en-US" sz="2000" dirty="0"/>
                        <a:t>Recommendation</a:t>
                      </a:r>
                      <a:endParaRPr lang="en-US" sz="2000" dirty="0">
                        <a:solidFill>
                          <a:schemeClr val="tx1"/>
                        </a:solidFill>
                      </a:endParaRPr>
                    </a:p>
                  </a:txBody>
                  <a:tcPr marL="68580" marR="68580" marT="34290" marB="34290"/>
                </a:tc>
                <a:extLst>
                  <a:ext uri="{0D108BD9-81ED-4DB2-BD59-A6C34878D82A}">
                    <a16:rowId xmlns:a16="http://schemas.microsoft.com/office/drawing/2014/main" xmlns="" val="10000"/>
                  </a:ext>
                </a:extLst>
              </a:tr>
              <a:tr h="52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2</a:t>
                      </a:r>
                    </a:p>
                    <a:p>
                      <a:endParaRPr lang="en-US" sz="2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Low</a:t>
                      </a:r>
                    </a:p>
                    <a:p>
                      <a:endParaRPr lang="en-US" sz="2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Brief Intervention</a:t>
                      </a:r>
                      <a:endParaRPr lang="en-US" sz="2000" dirty="0">
                        <a:latin typeface="+mn-lt"/>
                        <a:ea typeface="Cambria"/>
                        <a:cs typeface="Times New Roman"/>
                      </a:endParaRPr>
                    </a:p>
                  </a:txBody>
                  <a:tcPr marL="68580" marR="68580" marT="34290" marB="34290"/>
                </a:tc>
                <a:extLst>
                  <a:ext uri="{0D108BD9-81ED-4DB2-BD59-A6C34878D82A}">
                    <a16:rowId xmlns:a16="http://schemas.microsoft.com/office/drawing/2014/main" xmlns="" val="10001"/>
                  </a:ext>
                </a:extLst>
              </a:tr>
              <a:tr h="52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3-5</a:t>
                      </a:r>
                    </a:p>
                    <a:p>
                      <a:endParaRPr lang="en-US" sz="2000" dirty="0"/>
                    </a:p>
                  </a:txBody>
                  <a:tcPr marL="68580" marR="68580" marT="34290" marB="34290"/>
                </a:tc>
                <a:tc>
                  <a:txBody>
                    <a:bodyPr/>
                    <a:lstStyle/>
                    <a:p>
                      <a:r>
                        <a:rPr lang="en-US" sz="2000" dirty="0"/>
                        <a:t>Moderate</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Brief Intervention &amp; Extended Intervention</a:t>
                      </a:r>
                      <a:endParaRPr lang="en-US" sz="2000" dirty="0">
                        <a:latin typeface="+mn-lt"/>
                        <a:ea typeface="Cambria"/>
                        <a:cs typeface="Times New Roman"/>
                      </a:endParaRPr>
                    </a:p>
                  </a:txBody>
                  <a:tcPr marL="68580" marR="68580" marT="34290" marB="34290"/>
                </a:tc>
                <a:extLst>
                  <a:ext uri="{0D108BD9-81ED-4DB2-BD59-A6C34878D82A}">
                    <a16:rowId xmlns:a16="http://schemas.microsoft.com/office/drawing/2014/main" xmlns="" val="10002"/>
                  </a:ext>
                </a:extLst>
              </a:tr>
              <a:tr h="525780">
                <a:tc>
                  <a:txBody>
                    <a:bodyPr/>
                    <a:lstStyle/>
                    <a:p>
                      <a:r>
                        <a:rPr lang="en-US" sz="2000" dirty="0"/>
                        <a:t>6-8</a:t>
                      </a:r>
                    </a:p>
                  </a:txBody>
                  <a:tcPr marL="68580" marR="68580" marT="34290" marB="34290"/>
                </a:tc>
                <a:tc>
                  <a:txBody>
                    <a:bodyPr/>
                    <a:lstStyle/>
                    <a:p>
                      <a:r>
                        <a:rPr lang="en-US" sz="2000" dirty="0"/>
                        <a:t>Substantial</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Brief Intervention,</a:t>
                      </a:r>
                      <a:r>
                        <a:rPr lang="en-US" sz="2000" baseline="0" dirty="0"/>
                        <a:t> Extended Intervention, and Referral</a:t>
                      </a:r>
                      <a:endParaRPr lang="en-US" sz="2000" dirty="0">
                        <a:latin typeface="+mn-lt"/>
                        <a:ea typeface="Cambria"/>
                        <a:cs typeface="Times New Roman"/>
                      </a:endParaRPr>
                    </a:p>
                  </a:txBody>
                  <a:tcPr marL="68580" marR="68580" marT="34290" marB="34290"/>
                </a:tc>
                <a:extLst>
                  <a:ext uri="{0D108BD9-81ED-4DB2-BD59-A6C34878D82A}">
                    <a16:rowId xmlns:a16="http://schemas.microsoft.com/office/drawing/2014/main" xmlns="" val="10003"/>
                  </a:ext>
                </a:extLst>
              </a:tr>
              <a:tr h="525780">
                <a:tc>
                  <a:txBody>
                    <a:bodyPr/>
                    <a:lstStyle/>
                    <a:p>
                      <a:r>
                        <a:rPr lang="en-US" sz="2000" dirty="0"/>
                        <a:t>9-10</a:t>
                      </a:r>
                    </a:p>
                  </a:txBody>
                  <a:tcPr marL="68580" marR="68580" marT="34290" marB="34290"/>
                </a:tc>
                <a:tc>
                  <a:txBody>
                    <a:bodyPr/>
                    <a:lstStyle/>
                    <a:p>
                      <a:r>
                        <a:rPr lang="en-US" sz="2000" dirty="0"/>
                        <a:t>Severe</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Referral to specialist for assessment and possible treatment</a:t>
                      </a:r>
                      <a:endParaRPr lang="en-US" sz="2000" dirty="0">
                        <a:latin typeface="+mn-lt"/>
                        <a:ea typeface="Cambria"/>
                        <a:cs typeface="Times New Roman"/>
                      </a:endParaRPr>
                    </a:p>
                  </a:txBody>
                  <a:tcPr marL="68580" marR="68580" marT="34290" marB="34290"/>
                </a:tc>
                <a:extLst>
                  <a:ext uri="{0D108BD9-81ED-4DB2-BD59-A6C34878D82A}">
                    <a16:rowId xmlns:a16="http://schemas.microsoft.com/office/drawing/2014/main" xmlns="" val="10004"/>
                  </a:ext>
                </a:extLst>
              </a:tr>
            </a:tbl>
          </a:graphicData>
        </a:graphic>
      </p:graphicFrame>
      <p:sp>
        <p:nvSpPr>
          <p:cNvPr id="8" name="Footer Placeholder 1">
            <a:extLst>
              <a:ext uri="{FF2B5EF4-FFF2-40B4-BE49-F238E27FC236}">
                <a16:creationId xmlns:a16="http://schemas.microsoft.com/office/drawing/2014/main" xmlns="" id="{39893D84-6487-4204-93D7-969157DF54BE}"/>
              </a:ext>
            </a:extLst>
          </p:cNvPr>
          <p:cNvSpPr>
            <a:spLocks noGrp="1"/>
          </p:cNvSpPr>
          <p:nvPr>
            <p:ph type="ftr" sz="quarter" idx="11"/>
          </p:nvPr>
        </p:nvSpPr>
        <p:spPr>
          <a:xfrm>
            <a:off x="254353" y="6559208"/>
            <a:ext cx="4114800" cy="217192"/>
          </a:xfrm>
        </p:spPr>
        <p:txBody>
          <a:bodyPr/>
          <a:lstStyle/>
          <a:p>
            <a:pPr algn="l">
              <a:defRPr/>
            </a:pPr>
            <a:r>
              <a:rPr lang="en-US" dirty="0">
                <a:solidFill>
                  <a:schemeClr val="bg1"/>
                </a:solidFill>
              </a:rPr>
              <a:t>© Partners in Integrated Care</a:t>
            </a:r>
          </a:p>
        </p:txBody>
      </p:sp>
      <p:sp>
        <p:nvSpPr>
          <p:cNvPr id="9" name="Content Placeholder 2">
            <a:extLst>
              <a:ext uri="{FF2B5EF4-FFF2-40B4-BE49-F238E27FC236}">
                <a16:creationId xmlns:a16="http://schemas.microsoft.com/office/drawing/2014/main" xmlns="" id="{14826BAF-B2D8-4894-862C-809D947F9C32}"/>
              </a:ext>
            </a:extLst>
          </p:cNvPr>
          <p:cNvSpPr>
            <a:spLocks noGrp="1"/>
          </p:cNvSpPr>
          <p:nvPr>
            <p:ph idx="1"/>
          </p:nvPr>
        </p:nvSpPr>
        <p:spPr>
          <a:xfrm>
            <a:off x="254353" y="1563776"/>
            <a:ext cx="4032512" cy="442453"/>
          </a:xfrm>
        </p:spPr>
        <p:txBody>
          <a:bodyPr>
            <a:normAutofit lnSpcReduction="10000"/>
          </a:bodyPr>
          <a:lstStyle/>
          <a:p>
            <a:pPr eaLnBrk="1" hangingPunct="1">
              <a:buNone/>
            </a:pPr>
            <a:r>
              <a:rPr lang="en-US" dirty="0">
                <a:solidFill>
                  <a:srgbClr val="8B2331"/>
                </a:solidFill>
                <a:ea typeface="ＭＳ Ｐゴシック" pitchFamily="-112" charset="-128"/>
              </a:rPr>
              <a:t>Add 1 point for each “yes”</a:t>
            </a:r>
          </a:p>
        </p:txBody>
      </p:sp>
      <p:cxnSp>
        <p:nvCxnSpPr>
          <p:cNvPr id="10" name="Straight Connector 9">
            <a:extLst>
              <a:ext uri="{FF2B5EF4-FFF2-40B4-BE49-F238E27FC236}">
                <a16:creationId xmlns:a16="http://schemas.microsoft.com/office/drawing/2014/main" xmlns="" id="{D8D909FC-F062-4738-B059-FD3E37585681}"/>
              </a:ext>
            </a:extLst>
          </p:cNvPr>
          <p:cNvCxnSpPr>
            <a:cxnSpLocks/>
          </p:cNvCxnSpPr>
          <p:nvPr/>
        </p:nvCxnSpPr>
        <p:spPr>
          <a:xfrm>
            <a:off x="254353" y="1474839"/>
            <a:ext cx="6440346"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3276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5320A-2350-40B5-8828-E1E95A1A5373}"/>
              </a:ext>
            </a:extLst>
          </p:cNvPr>
          <p:cNvSpPr>
            <a:spLocks noGrp="1"/>
          </p:cNvSpPr>
          <p:nvPr>
            <p:ph type="title"/>
          </p:nvPr>
        </p:nvSpPr>
        <p:spPr>
          <a:xfrm>
            <a:off x="566830" y="904576"/>
            <a:ext cx="5120114" cy="1163184"/>
          </a:xfrm>
        </p:spPr>
        <p:txBody>
          <a:bodyPr>
            <a:normAutofit/>
          </a:bodyPr>
          <a:lstStyle/>
          <a:p>
            <a:r>
              <a:rPr lang="en-US" dirty="0"/>
              <a:t>Why SBIRT For Youth?</a:t>
            </a:r>
          </a:p>
        </p:txBody>
      </p:sp>
      <p:cxnSp>
        <p:nvCxnSpPr>
          <p:cNvPr id="13" name="Straight Arrow Connector 12">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xmlns="" id="{C2FB7366-CB22-4468-B925-ACE675582B84}"/>
              </a:ext>
            </a:extLst>
          </p:cNvPr>
          <p:cNvSpPr>
            <a:spLocks noGrp="1"/>
          </p:cNvSpPr>
          <p:nvPr>
            <p:ph idx="1"/>
          </p:nvPr>
        </p:nvSpPr>
        <p:spPr>
          <a:xfrm>
            <a:off x="655321" y="2575034"/>
            <a:ext cx="5120113" cy="3462228"/>
          </a:xfrm>
        </p:spPr>
        <p:txBody>
          <a:bodyPr>
            <a:normAutofit fontScale="92500"/>
          </a:bodyPr>
          <a:lstStyle/>
          <a:p>
            <a:pPr marL="0" indent="0">
              <a:buNone/>
            </a:pPr>
            <a:r>
              <a:rPr lang="en-US" sz="1800" b="1" u="sng" dirty="0"/>
              <a:t>Reduces substance use</a:t>
            </a:r>
            <a:r>
              <a:rPr lang="en-US" sz="1800" dirty="0"/>
              <a:t> related harm during adolescence</a:t>
            </a:r>
          </a:p>
          <a:p>
            <a:pPr marL="0" indent="0">
              <a:buNone/>
            </a:pPr>
            <a:endParaRPr lang="en-US" sz="1800" dirty="0"/>
          </a:p>
          <a:p>
            <a:pPr marL="0" indent="0">
              <a:buNone/>
            </a:pPr>
            <a:r>
              <a:rPr lang="en-US" sz="1800" b="1" u="sng" dirty="0"/>
              <a:t>Provides education and intervention</a:t>
            </a:r>
            <a:r>
              <a:rPr lang="en-US" sz="1800" b="1" dirty="0"/>
              <a:t> </a:t>
            </a:r>
            <a:r>
              <a:rPr lang="en-US" sz="1800" dirty="0"/>
              <a:t>for both primary and secondary prevention to keep all patients healthy</a:t>
            </a:r>
          </a:p>
          <a:p>
            <a:pPr marL="0" indent="0">
              <a:buNone/>
            </a:pPr>
            <a:endParaRPr lang="en-US" sz="1800" dirty="0"/>
          </a:p>
          <a:p>
            <a:pPr marL="0" indent="0">
              <a:buNone/>
            </a:pPr>
            <a:r>
              <a:rPr lang="en-US" sz="1800" b="1" u="sng" dirty="0"/>
              <a:t>Provides early identification</a:t>
            </a:r>
            <a:r>
              <a:rPr lang="en-US" sz="1800" b="1" dirty="0"/>
              <a:t> </a:t>
            </a:r>
            <a:r>
              <a:rPr lang="en-US" sz="1800" dirty="0"/>
              <a:t>of risky behaviors to assist providers with treatment planning</a:t>
            </a:r>
          </a:p>
          <a:p>
            <a:pPr marL="0" indent="0">
              <a:buNone/>
            </a:pPr>
            <a:endParaRPr lang="en-US" sz="1800" dirty="0"/>
          </a:p>
          <a:p>
            <a:pPr marL="0" indent="0">
              <a:buNone/>
            </a:pPr>
            <a:r>
              <a:rPr lang="en-US" sz="1800" b="1" u="sng" dirty="0"/>
              <a:t>Identifies need for referral</a:t>
            </a:r>
            <a:r>
              <a:rPr lang="en-US" sz="1800" b="1" dirty="0"/>
              <a:t> </a:t>
            </a:r>
            <a:r>
              <a:rPr lang="en-US" sz="1800" dirty="0"/>
              <a:t>to prevent harm at the earliest possible stages among patients</a:t>
            </a:r>
          </a:p>
        </p:txBody>
      </p:sp>
      <p:pic>
        <p:nvPicPr>
          <p:cNvPr id="8" name="Content Placeholder 4">
            <a:extLst>
              <a:ext uri="{FF2B5EF4-FFF2-40B4-BE49-F238E27FC236}">
                <a16:creationId xmlns:a16="http://schemas.microsoft.com/office/drawing/2014/main" xmlns="" id="{4E212D97-2C87-4809-851C-0E3991BFD346}"/>
              </a:ext>
            </a:extLst>
          </p:cNvPr>
          <p:cNvPicPr>
            <a:picLocks noChangeAspect="1"/>
          </p:cNvPicPr>
          <p:nvPr/>
        </p:nvPicPr>
        <p:blipFill rotWithShape="1">
          <a:blip r:embed="rId2">
            <a:extLst>
              <a:ext uri="{28A0092B-C50C-407E-A947-70E740481C1C}">
                <a14:useLocalDpi xmlns:a14="http://schemas.microsoft.com/office/drawing/2010/main" val="0"/>
              </a:ext>
            </a:extLst>
          </a:blip>
          <a:srcRect l="26317" r="2190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686041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C4E1EE-E714-4A3E-8801-900DCCA25E96}"/>
              </a:ext>
            </a:extLst>
          </p:cNvPr>
          <p:cNvSpPr>
            <a:spLocks noGrp="1"/>
          </p:cNvSpPr>
          <p:nvPr>
            <p:ph type="title"/>
          </p:nvPr>
        </p:nvSpPr>
        <p:spPr>
          <a:xfrm>
            <a:off x="762001" y="803325"/>
            <a:ext cx="5314536" cy="1325563"/>
          </a:xfrm>
        </p:spPr>
        <p:txBody>
          <a:bodyPr>
            <a:normAutofit fontScale="90000"/>
          </a:bodyPr>
          <a:lstStyle/>
          <a:p>
            <a:pPr>
              <a:defRPr/>
            </a:pPr>
            <a:r>
              <a:rPr lang="en-US" sz="2700" dirty="0">
                <a:solidFill>
                  <a:schemeClr val="tx1"/>
                </a:solidFill>
              </a:rPr>
              <a:t>Prevalence of Lifetime DX of SUD by Age of Onset of Drinking:</a:t>
            </a:r>
            <a:r>
              <a:rPr lang="en-US" sz="2000" b="1" dirty="0">
                <a:solidFill>
                  <a:schemeClr val="tx1"/>
                </a:solidFill>
              </a:rPr>
              <a:t/>
            </a:r>
            <a:br>
              <a:rPr lang="en-US" sz="2000" b="1" dirty="0">
                <a:solidFill>
                  <a:schemeClr val="tx1"/>
                </a:solidFill>
              </a:rPr>
            </a:br>
            <a:r>
              <a:rPr lang="en-US" sz="2000" b="1" dirty="0">
                <a:solidFill>
                  <a:schemeClr val="tx1"/>
                </a:solidFill>
              </a:rPr>
              <a:t/>
            </a:r>
            <a:br>
              <a:rPr lang="en-US" sz="2000" b="1" dirty="0">
                <a:solidFill>
                  <a:schemeClr val="tx1"/>
                </a:solidFill>
              </a:rPr>
            </a:br>
            <a:r>
              <a:rPr lang="en-US" sz="2000" dirty="0">
                <a:solidFill>
                  <a:schemeClr val="tx1"/>
                </a:solidFill>
              </a:rPr>
              <a:t>It’s Bad To Start Drinking Early</a:t>
            </a:r>
            <a:r>
              <a:rPr lang="en-US" sz="2000" b="1" dirty="0">
                <a:solidFill>
                  <a:schemeClr val="tx1"/>
                </a:solidFill>
              </a:rPr>
              <a:t> </a:t>
            </a:r>
            <a:endParaRPr lang="en-US" sz="2000" dirty="0">
              <a:solidFill>
                <a:schemeClr val="tx1"/>
              </a:solidFill>
            </a:endParaRPr>
          </a:p>
        </p:txBody>
      </p:sp>
      <p:sp>
        <p:nvSpPr>
          <p:cNvPr id="13" name="Freeform: Shape 12">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0FC5D362-E3FA-46E7-A39F-D5D807337314}"/>
              </a:ext>
            </a:extLst>
          </p:cNvPr>
          <p:cNvPicPr>
            <a:picLocks noChangeAspect="1"/>
          </p:cNvPicPr>
          <p:nvPr/>
        </p:nvPicPr>
        <p:blipFill rotWithShape="1">
          <a:blip r:embed="rId3">
            <a:extLst>
              <a:ext uri="{28A0092B-C50C-407E-A947-70E740481C1C}">
                <a14:useLocalDpi xmlns:a14="http://schemas.microsoft.com/office/drawing/2010/main" val="0"/>
              </a:ext>
            </a:extLst>
          </a:blip>
          <a:srcRect r="35767"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11" name="Chart 10">
            <a:extLst>
              <a:ext uri="{FF2B5EF4-FFF2-40B4-BE49-F238E27FC236}">
                <a16:creationId xmlns:a16="http://schemas.microsoft.com/office/drawing/2014/main" xmlns="" id="{6883B40C-8807-4386-8F81-B549A9602047}"/>
              </a:ext>
            </a:extLst>
          </p:cNvPr>
          <p:cNvGraphicFramePr>
            <a:graphicFrameLocks noGrp="1"/>
          </p:cNvGraphicFramePr>
          <p:nvPr>
            <p:extLst>
              <p:ext uri="{D42A27DB-BD31-4B8C-83A1-F6EECF244321}">
                <p14:modId xmlns:p14="http://schemas.microsoft.com/office/powerpoint/2010/main" val="3333714865"/>
              </p:ext>
            </p:extLst>
          </p:nvPr>
        </p:nvGraphicFramePr>
        <p:xfrm>
          <a:off x="189270" y="2827468"/>
          <a:ext cx="6064046" cy="3927192"/>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xmlns="" id="{E2CBFBA1-DD3C-4456-AA1E-542270A2FCA4}"/>
              </a:ext>
            </a:extLst>
          </p:cNvPr>
          <p:cNvSpPr/>
          <p:nvPr/>
        </p:nvSpPr>
        <p:spPr>
          <a:xfrm>
            <a:off x="7098888" y="5960849"/>
            <a:ext cx="4972666" cy="830997"/>
          </a:xfrm>
          <a:prstGeom prst="rect">
            <a:avLst/>
          </a:prstGeom>
        </p:spPr>
        <p:txBody>
          <a:bodyPr wrap="square">
            <a:spAutoFit/>
          </a:bodyPr>
          <a:lstStyle/>
          <a:p>
            <a:pPr algn="r"/>
            <a:r>
              <a:rPr lang="en-US" sz="1200" dirty="0">
                <a:latin typeface="Times New Roman" pitchFamily="18" charset="0"/>
              </a:rPr>
              <a:t>©2007 Center for Adolescent </a:t>
            </a:r>
          </a:p>
          <a:p>
            <a:pPr algn="r"/>
            <a:r>
              <a:rPr lang="en-US" sz="1200" dirty="0">
                <a:latin typeface="Times New Roman" pitchFamily="18" charset="0"/>
              </a:rPr>
              <a:t>Substance Abuse Research,</a:t>
            </a:r>
          </a:p>
          <a:p>
            <a:pPr algn="r"/>
            <a:r>
              <a:rPr lang="en-US" sz="1200" dirty="0">
                <a:latin typeface="Times New Roman" pitchFamily="18" charset="0"/>
              </a:rPr>
              <a:t>Children’s Hospital Boston. All rights reserved</a:t>
            </a:r>
            <a:r>
              <a:rPr lang="en-US" sz="1200" dirty="0">
                <a:solidFill>
                  <a:schemeClr val="folHlink"/>
                </a:solidFill>
                <a:latin typeface="Times New Roman" pitchFamily="18" charset="0"/>
              </a:rPr>
              <a:t>.</a:t>
            </a:r>
          </a:p>
          <a:p>
            <a:pPr algn="r"/>
            <a:r>
              <a:rPr lang="en-US" sz="1200" dirty="0">
                <a:latin typeface="Times New Roman" pitchFamily="18" charset="0"/>
              </a:rPr>
              <a:t>Source: </a:t>
            </a:r>
            <a:r>
              <a:rPr lang="en-US" sz="1200" dirty="0" err="1">
                <a:latin typeface="Times New Roman" pitchFamily="18" charset="0"/>
              </a:rPr>
              <a:t>Hingson</a:t>
            </a:r>
            <a:r>
              <a:rPr lang="en-US" sz="1200" dirty="0">
                <a:latin typeface="Times New Roman" pitchFamily="18" charset="0"/>
              </a:rPr>
              <a:t> et al., 2006</a:t>
            </a:r>
            <a:endParaRPr lang="en-US" dirty="0">
              <a:solidFill>
                <a:schemeClr val="folHlink"/>
              </a:solidFill>
              <a:latin typeface="Times New Roman" pitchFamily="18" charset="0"/>
            </a:endParaRPr>
          </a:p>
        </p:txBody>
      </p:sp>
      <p:sp>
        <p:nvSpPr>
          <p:cNvPr id="12" name="TextBox 11">
            <a:extLst>
              <a:ext uri="{FF2B5EF4-FFF2-40B4-BE49-F238E27FC236}">
                <a16:creationId xmlns:a16="http://schemas.microsoft.com/office/drawing/2014/main" xmlns="" id="{E7EC23B0-702A-44D0-9F20-BC5F544849B1}"/>
              </a:ext>
            </a:extLst>
          </p:cNvPr>
          <p:cNvSpPr txBox="1"/>
          <p:nvPr/>
        </p:nvSpPr>
        <p:spPr>
          <a:xfrm>
            <a:off x="1308282" y="6167518"/>
            <a:ext cx="4972667" cy="369332"/>
          </a:xfrm>
          <a:prstGeom prst="rect">
            <a:avLst/>
          </a:prstGeom>
          <a:noFill/>
        </p:spPr>
        <p:txBody>
          <a:bodyPr wrap="square" rtlCol="0">
            <a:spAutoFit/>
          </a:bodyPr>
          <a:lstStyle/>
          <a:p>
            <a:r>
              <a:rPr lang="en-US" dirty="0"/>
              <a:t>&lt;13     14      15      16     17      18      19     20      21+</a:t>
            </a:r>
          </a:p>
        </p:txBody>
      </p:sp>
    </p:spTree>
    <p:extLst>
      <p:ext uri="{BB962C8B-B14F-4D97-AF65-F5344CB8AC3E}">
        <p14:creationId xmlns:p14="http://schemas.microsoft.com/office/powerpoint/2010/main" val="32148392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group of people standing on top of a grass covered field&#10;&#10;Description automatically generated">
            <a:extLst>
              <a:ext uri="{FF2B5EF4-FFF2-40B4-BE49-F238E27FC236}">
                <a16:creationId xmlns:a16="http://schemas.microsoft.com/office/drawing/2014/main" xmlns="" id="{723FA437-AED8-4086-8F2E-1A6711088E3D}"/>
              </a:ext>
            </a:extLst>
          </p:cNvPr>
          <p:cNvPicPr>
            <a:picLocks noChangeAspect="1"/>
          </p:cNvPicPr>
          <p:nvPr/>
        </p:nvPicPr>
        <p:blipFill rotWithShape="1">
          <a:blip r:embed="rId2">
            <a:extLst>
              <a:ext uri="{28A0092B-C50C-407E-A947-70E740481C1C}">
                <a14:useLocalDpi xmlns:a14="http://schemas.microsoft.com/office/drawing/2010/main" val="0"/>
              </a:ext>
            </a:extLst>
          </a:blip>
          <a:srcRect t="9924" r="9091" b="13180"/>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xmlns="" id="{F45E442E-BC2A-4610-BF29-A213ECCF7A81}"/>
              </a:ext>
            </a:extLst>
          </p:cNvPr>
          <p:cNvSpPr>
            <a:spLocks noGrp="1"/>
          </p:cNvSpPr>
          <p:nvPr>
            <p:ph idx="1"/>
          </p:nvPr>
        </p:nvSpPr>
        <p:spPr>
          <a:xfrm>
            <a:off x="520242" y="1774372"/>
            <a:ext cx="4062642" cy="2754086"/>
          </a:xfrm>
        </p:spPr>
        <p:txBody>
          <a:bodyPr anchor="t">
            <a:normAutofit fontScale="47500" lnSpcReduction="20000"/>
          </a:bodyPr>
          <a:lstStyle/>
          <a:p>
            <a:pPr marL="0" indent="0">
              <a:lnSpc>
                <a:spcPct val="120000"/>
              </a:lnSpc>
              <a:buNone/>
            </a:pPr>
            <a:r>
              <a:rPr lang="en-US" sz="4400" i="1" dirty="0">
                <a:solidFill>
                  <a:srgbClr val="8B2331"/>
                </a:solidFill>
              </a:rPr>
              <a:t>Most</a:t>
            </a:r>
            <a:r>
              <a:rPr lang="en-US" sz="4400" dirty="0">
                <a:solidFill>
                  <a:srgbClr val="8B2331"/>
                </a:solidFill>
              </a:rPr>
              <a:t> students go through school &amp; don’t ever use drugs or get drunk.</a:t>
            </a:r>
          </a:p>
          <a:p>
            <a:pPr marL="0" indent="0">
              <a:buNone/>
            </a:pPr>
            <a:endParaRPr lang="en-US" dirty="0"/>
          </a:p>
          <a:p>
            <a:pPr marL="0" indent="0">
              <a:lnSpc>
                <a:spcPct val="120000"/>
              </a:lnSpc>
              <a:buNone/>
            </a:pPr>
            <a:r>
              <a:rPr lang="en-US" sz="3800" dirty="0"/>
              <a:t>The Monitoring the Future (MTF) survey  found that:</a:t>
            </a:r>
          </a:p>
          <a:p>
            <a:pPr marL="457200" lvl="1" indent="0">
              <a:buNone/>
            </a:pPr>
            <a:endParaRPr lang="en-US" sz="2800" dirty="0"/>
          </a:p>
          <a:p>
            <a:pPr lvl="1"/>
            <a:r>
              <a:rPr lang="en-US" sz="3400" dirty="0"/>
              <a:t>53.3% never used any illegal drug</a:t>
            </a:r>
          </a:p>
          <a:p>
            <a:pPr lvl="1"/>
            <a:r>
              <a:rPr lang="en-US" sz="3400" dirty="0"/>
              <a:t>58% never smoked marijuana.</a:t>
            </a:r>
          </a:p>
          <a:p>
            <a:pPr marL="0" indent="0">
              <a:buNone/>
            </a:pPr>
            <a:endParaRPr lang="en-US" sz="1800" dirty="0"/>
          </a:p>
        </p:txBody>
      </p:sp>
      <p:sp>
        <p:nvSpPr>
          <p:cNvPr id="6" name="TextBox 5">
            <a:extLst>
              <a:ext uri="{FF2B5EF4-FFF2-40B4-BE49-F238E27FC236}">
                <a16:creationId xmlns:a16="http://schemas.microsoft.com/office/drawing/2014/main" xmlns="" id="{5518639E-27D0-42CF-BD98-63BE42B6B775}"/>
              </a:ext>
            </a:extLst>
          </p:cNvPr>
          <p:cNvSpPr txBox="1"/>
          <p:nvPr/>
        </p:nvSpPr>
        <p:spPr>
          <a:xfrm>
            <a:off x="245327" y="571310"/>
            <a:ext cx="4427034" cy="892552"/>
          </a:xfrm>
          <a:prstGeom prst="rect">
            <a:avLst/>
          </a:prstGeom>
          <a:noFill/>
        </p:spPr>
        <p:txBody>
          <a:bodyPr wrap="square" rtlCol="0">
            <a:spAutoFit/>
          </a:bodyPr>
          <a:lstStyle/>
          <a:p>
            <a:r>
              <a:rPr lang="en-US" sz="2800" dirty="0">
                <a:solidFill>
                  <a:srgbClr val="1B3055"/>
                </a:solidFill>
                <a:latin typeface="Georgia" panose="02040502050405020303" pitchFamily="18" charset="0"/>
              </a:rPr>
              <a:t>Teens and Substance Use;</a:t>
            </a:r>
          </a:p>
          <a:p>
            <a:r>
              <a:rPr lang="en-US" sz="2400" dirty="0">
                <a:solidFill>
                  <a:srgbClr val="1B3055"/>
                </a:solidFill>
                <a:latin typeface="Georgia" panose="02040502050405020303" pitchFamily="18" charset="0"/>
              </a:rPr>
              <a:t>Some Good News</a:t>
            </a:r>
          </a:p>
        </p:txBody>
      </p:sp>
      <p:cxnSp>
        <p:nvCxnSpPr>
          <p:cNvPr id="7" name="Straight Connector 6">
            <a:extLst>
              <a:ext uri="{FF2B5EF4-FFF2-40B4-BE49-F238E27FC236}">
                <a16:creationId xmlns:a16="http://schemas.microsoft.com/office/drawing/2014/main" xmlns="" id="{1CC19EDE-6D45-4FCB-81C4-AE9C224CED16}"/>
              </a:ext>
            </a:extLst>
          </p:cNvPr>
          <p:cNvCxnSpPr/>
          <p:nvPr/>
        </p:nvCxnSpPr>
        <p:spPr>
          <a:xfrm>
            <a:off x="245327" y="1612490"/>
            <a:ext cx="46079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6553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D5D367-1F1E-484D-BD28-C4F802289A8D}"/>
              </a:ext>
            </a:extLst>
          </p:cNvPr>
          <p:cNvSpPr>
            <a:spLocks noGrp="1"/>
          </p:cNvSpPr>
          <p:nvPr>
            <p:ph type="title"/>
          </p:nvPr>
        </p:nvSpPr>
        <p:spPr>
          <a:xfrm>
            <a:off x="648929" y="629266"/>
            <a:ext cx="3651467" cy="1676603"/>
          </a:xfrm>
        </p:spPr>
        <p:txBody>
          <a:bodyPr>
            <a:normAutofit/>
          </a:bodyPr>
          <a:lstStyle/>
          <a:p>
            <a:r>
              <a:rPr lang="en-US" dirty="0"/>
              <a:t>Brains Develop Back to Front</a:t>
            </a:r>
          </a:p>
        </p:txBody>
      </p:sp>
      <p:sp>
        <p:nvSpPr>
          <p:cNvPr id="10" name="Content Placeholder 9">
            <a:extLst>
              <a:ext uri="{FF2B5EF4-FFF2-40B4-BE49-F238E27FC236}">
                <a16:creationId xmlns:a16="http://schemas.microsoft.com/office/drawing/2014/main" xmlns="" id="{2DB71861-1204-4108-8AE6-C763A86D3477}"/>
              </a:ext>
            </a:extLst>
          </p:cNvPr>
          <p:cNvSpPr>
            <a:spLocks noGrp="1"/>
          </p:cNvSpPr>
          <p:nvPr>
            <p:ph idx="1"/>
          </p:nvPr>
        </p:nvSpPr>
        <p:spPr>
          <a:xfrm>
            <a:off x="648931" y="2438400"/>
            <a:ext cx="3651466" cy="3785419"/>
          </a:xfrm>
        </p:spPr>
        <p:txBody>
          <a:bodyPr>
            <a:normAutofit fontScale="92500"/>
          </a:bodyPr>
          <a:lstStyle/>
          <a:p>
            <a:pPr marL="0" indent="0">
              <a:buNone/>
            </a:pPr>
            <a:r>
              <a:rPr lang="en-US" sz="1800" dirty="0">
                <a:solidFill>
                  <a:srgbClr val="8B2331"/>
                </a:solidFill>
                <a:latin typeface="Georgia" panose="02040502050405020303" pitchFamily="18" charset="0"/>
              </a:rPr>
              <a:t>You may have noticed some of these effects:</a:t>
            </a:r>
          </a:p>
          <a:p>
            <a:r>
              <a:rPr lang="en-US" sz="1800" dirty="0"/>
              <a:t>Difficulty holding back or controlling emotions</a:t>
            </a:r>
          </a:p>
          <a:p>
            <a:r>
              <a:rPr lang="en-US" sz="1800" dirty="0"/>
              <a:t>A preference for physical activity</a:t>
            </a:r>
          </a:p>
          <a:p>
            <a:r>
              <a:rPr lang="en-US" sz="1800" dirty="0"/>
              <a:t>A preference for high-excitement and low-effort activities (video games, sex, drugs, rock ‘n’ roll)</a:t>
            </a:r>
          </a:p>
          <a:p>
            <a:r>
              <a:rPr lang="en-US" sz="1800" dirty="0"/>
              <a:t>Poor planning and judgement; rarely thinking of negative consequences</a:t>
            </a:r>
          </a:p>
          <a:p>
            <a:r>
              <a:rPr lang="en-US" sz="1800" dirty="0"/>
              <a:t>More risky, impulsive behaviors – including experimenting with drugs and alcohol</a:t>
            </a:r>
          </a:p>
        </p:txBody>
      </p:sp>
      <p:pic>
        <p:nvPicPr>
          <p:cNvPr id="8" name="Content Placeholder 4" descr="A picture containing object&#10;&#10;Description automatically generated">
            <a:extLst>
              <a:ext uri="{FF2B5EF4-FFF2-40B4-BE49-F238E27FC236}">
                <a16:creationId xmlns:a16="http://schemas.microsoft.com/office/drawing/2014/main" xmlns="" id="{AAB1622C-5CF3-4216-B261-8D49C74AFE5A}"/>
              </a:ext>
            </a:extLst>
          </p:cNvPr>
          <p:cNvPicPr>
            <a:picLocks noChangeAspect="1"/>
          </p:cNvPicPr>
          <p:nvPr/>
        </p:nvPicPr>
        <p:blipFill rotWithShape="1">
          <a:blip r:embed="rId3">
            <a:extLst>
              <a:ext uri="{28A0092B-C50C-407E-A947-70E740481C1C}">
                <a14:useLocalDpi xmlns:a14="http://schemas.microsoft.com/office/drawing/2010/main" val="0"/>
              </a:ext>
            </a:extLst>
          </a:blip>
          <a:srcRect l="1705" r="1128" b="2"/>
          <a:stretch/>
        </p:blipFill>
        <p:spPr>
          <a:xfrm>
            <a:off x="4965290" y="629266"/>
            <a:ext cx="7226710" cy="6228734"/>
          </a:xfrm>
          <a:prstGeom prst="rect">
            <a:avLst/>
          </a:prstGeom>
          <a:effectLst/>
        </p:spPr>
      </p:pic>
      <p:sp>
        <p:nvSpPr>
          <p:cNvPr id="6" name="TextBox 5">
            <a:extLst>
              <a:ext uri="{FF2B5EF4-FFF2-40B4-BE49-F238E27FC236}">
                <a16:creationId xmlns:a16="http://schemas.microsoft.com/office/drawing/2014/main" xmlns="" id="{DAFEC3B5-C9DF-4401-99CA-EED76783CF36}"/>
              </a:ext>
            </a:extLst>
          </p:cNvPr>
          <p:cNvSpPr txBox="1"/>
          <p:nvPr/>
        </p:nvSpPr>
        <p:spPr>
          <a:xfrm>
            <a:off x="10859727" y="4331109"/>
            <a:ext cx="1366683" cy="1015663"/>
          </a:xfrm>
          <a:prstGeom prst="rect">
            <a:avLst/>
          </a:prstGeom>
          <a:noFill/>
        </p:spPr>
        <p:txBody>
          <a:bodyPr wrap="square" rtlCol="0">
            <a:spAutoFit/>
          </a:bodyPr>
          <a:lstStyle/>
          <a:p>
            <a:r>
              <a:rPr lang="en-US" dirty="0">
                <a:solidFill>
                  <a:srgbClr val="1B3055"/>
                </a:solidFill>
              </a:rPr>
              <a:t>Judgement</a:t>
            </a:r>
          </a:p>
          <a:p>
            <a:r>
              <a:rPr lang="en-US" sz="1400" i="1" dirty="0">
                <a:solidFill>
                  <a:srgbClr val="1B3055"/>
                </a:solidFill>
              </a:rPr>
              <a:t>This part isn’t quite ready to referee</a:t>
            </a:r>
          </a:p>
        </p:txBody>
      </p:sp>
      <p:cxnSp>
        <p:nvCxnSpPr>
          <p:cNvPr id="9" name="Straight Arrow Connector 8">
            <a:extLst>
              <a:ext uri="{FF2B5EF4-FFF2-40B4-BE49-F238E27FC236}">
                <a16:creationId xmlns:a16="http://schemas.microsoft.com/office/drawing/2014/main" xmlns="" id="{9D03BECE-C653-4D44-A565-0B1D567294E3}"/>
              </a:ext>
            </a:extLst>
          </p:cNvPr>
          <p:cNvCxnSpPr>
            <a:cxnSpLocks/>
          </p:cNvCxnSpPr>
          <p:nvPr/>
        </p:nvCxnSpPr>
        <p:spPr>
          <a:xfrm flipH="1" flipV="1">
            <a:off x="11385755" y="3175819"/>
            <a:ext cx="245806" cy="115529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xmlns="" id="{D4D8F249-B11A-479B-A013-87C9B0E8D114}"/>
              </a:ext>
            </a:extLst>
          </p:cNvPr>
          <p:cNvSpPr txBox="1"/>
          <p:nvPr/>
        </p:nvSpPr>
        <p:spPr>
          <a:xfrm>
            <a:off x="4683853" y="5770912"/>
            <a:ext cx="1524003" cy="646331"/>
          </a:xfrm>
          <a:prstGeom prst="rect">
            <a:avLst/>
          </a:prstGeom>
          <a:noFill/>
        </p:spPr>
        <p:txBody>
          <a:bodyPr wrap="square" rtlCol="0">
            <a:spAutoFit/>
          </a:bodyPr>
          <a:lstStyle/>
          <a:p>
            <a:r>
              <a:rPr lang="en-US" dirty="0">
                <a:solidFill>
                  <a:srgbClr val="1B3055"/>
                </a:solidFill>
              </a:rPr>
              <a:t>Physical Coordination!</a:t>
            </a:r>
          </a:p>
        </p:txBody>
      </p:sp>
      <p:cxnSp>
        <p:nvCxnSpPr>
          <p:cNvPr id="14" name="Straight Arrow Connector 13">
            <a:extLst>
              <a:ext uri="{FF2B5EF4-FFF2-40B4-BE49-F238E27FC236}">
                <a16:creationId xmlns:a16="http://schemas.microsoft.com/office/drawing/2014/main" xmlns="" id="{8E886490-DC3D-4BC4-B81F-E38932A1024E}"/>
              </a:ext>
            </a:extLst>
          </p:cNvPr>
          <p:cNvCxnSpPr>
            <a:cxnSpLocks/>
          </p:cNvCxnSpPr>
          <p:nvPr/>
        </p:nvCxnSpPr>
        <p:spPr>
          <a:xfrm flipV="1">
            <a:off x="5751871" y="5122606"/>
            <a:ext cx="1052052" cy="86523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xmlns="" id="{AED1A413-B024-4FAB-8230-2BBDCED159D0}"/>
              </a:ext>
            </a:extLst>
          </p:cNvPr>
          <p:cNvSpPr txBox="1"/>
          <p:nvPr/>
        </p:nvSpPr>
        <p:spPr>
          <a:xfrm>
            <a:off x="8173407" y="5803179"/>
            <a:ext cx="1206567" cy="369332"/>
          </a:xfrm>
          <a:prstGeom prst="rect">
            <a:avLst/>
          </a:prstGeom>
          <a:noFill/>
        </p:spPr>
        <p:txBody>
          <a:bodyPr wrap="square" rtlCol="0">
            <a:spAutoFit/>
          </a:bodyPr>
          <a:lstStyle/>
          <a:p>
            <a:r>
              <a:rPr lang="en-US" dirty="0">
                <a:solidFill>
                  <a:srgbClr val="1B3055"/>
                </a:solidFill>
              </a:rPr>
              <a:t>Emotion!</a:t>
            </a:r>
          </a:p>
        </p:txBody>
      </p:sp>
      <p:cxnSp>
        <p:nvCxnSpPr>
          <p:cNvPr id="18" name="Straight Arrow Connector 17">
            <a:extLst>
              <a:ext uri="{FF2B5EF4-FFF2-40B4-BE49-F238E27FC236}">
                <a16:creationId xmlns:a16="http://schemas.microsoft.com/office/drawing/2014/main" xmlns="" id="{7F8CA93C-14BB-4CBF-8B5A-5C033A6AC4BE}"/>
              </a:ext>
            </a:extLst>
          </p:cNvPr>
          <p:cNvCxnSpPr>
            <a:cxnSpLocks/>
          </p:cNvCxnSpPr>
          <p:nvPr/>
        </p:nvCxnSpPr>
        <p:spPr>
          <a:xfrm flipH="1" flipV="1">
            <a:off x="8773560" y="4522839"/>
            <a:ext cx="66170" cy="124807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xmlns="" id="{C585DA40-2C69-4A40-96EC-726D3516F08E}"/>
              </a:ext>
            </a:extLst>
          </p:cNvPr>
          <p:cNvSpPr txBox="1"/>
          <p:nvPr/>
        </p:nvSpPr>
        <p:spPr>
          <a:xfrm>
            <a:off x="9309297" y="5433847"/>
            <a:ext cx="1319374" cy="369332"/>
          </a:xfrm>
          <a:prstGeom prst="rect">
            <a:avLst/>
          </a:prstGeom>
          <a:noFill/>
        </p:spPr>
        <p:txBody>
          <a:bodyPr wrap="square" rtlCol="0">
            <a:spAutoFit/>
          </a:bodyPr>
          <a:lstStyle/>
          <a:p>
            <a:r>
              <a:rPr lang="en-US" dirty="0">
                <a:solidFill>
                  <a:srgbClr val="1B3055"/>
                </a:solidFill>
              </a:rPr>
              <a:t>Motivation!</a:t>
            </a:r>
          </a:p>
        </p:txBody>
      </p:sp>
      <p:cxnSp>
        <p:nvCxnSpPr>
          <p:cNvPr id="23" name="Straight Arrow Connector 22">
            <a:extLst>
              <a:ext uri="{FF2B5EF4-FFF2-40B4-BE49-F238E27FC236}">
                <a16:creationId xmlns:a16="http://schemas.microsoft.com/office/drawing/2014/main" xmlns="" id="{849EB0E7-B400-4395-A59E-A217E87A09A9}"/>
              </a:ext>
            </a:extLst>
          </p:cNvPr>
          <p:cNvCxnSpPr>
            <a:cxnSpLocks/>
          </p:cNvCxnSpPr>
          <p:nvPr/>
        </p:nvCxnSpPr>
        <p:spPr>
          <a:xfrm flipH="1" flipV="1">
            <a:off x="9134168" y="4611329"/>
            <a:ext cx="778415" cy="79025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xmlns="" id="{876BC3B1-1C97-4329-BCC4-8EEB68504431}"/>
              </a:ext>
            </a:extLst>
          </p:cNvPr>
          <p:cNvSpPr txBox="1"/>
          <p:nvPr/>
        </p:nvSpPr>
        <p:spPr>
          <a:xfrm>
            <a:off x="5445854" y="306100"/>
            <a:ext cx="1674574" cy="646331"/>
          </a:xfrm>
          <a:prstGeom prst="rect">
            <a:avLst/>
          </a:prstGeom>
          <a:noFill/>
        </p:spPr>
        <p:txBody>
          <a:bodyPr wrap="square" rtlCol="0">
            <a:spAutoFit/>
          </a:bodyPr>
          <a:lstStyle/>
          <a:p>
            <a:r>
              <a:rPr lang="en-US" b="1" dirty="0">
                <a:solidFill>
                  <a:srgbClr val="1B3055"/>
                </a:solidFill>
              </a:rPr>
              <a:t>These parts are shouting but…</a:t>
            </a:r>
          </a:p>
        </p:txBody>
      </p:sp>
      <p:cxnSp>
        <p:nvCxnSpPr>
          <p:cNvPr id="15" name="Straight Connector 14">
            <a:extLst>
              <a:ext uri="{FF2B5EF4-FFF2-40B4-BE49-F238E27FC236}">
                <a16:creationId xmlns:a16="http://schemas.microsoft.com/office/drawing/2014/main" xmlns="" id="{0E53D44A-0F25-45C7-8393-EDD55135B5F9}"/>
              </a:ext>
            </a:extLst>
          </p:cNvPr>
          <p:cNvCxnSpPr>
            <a:cxnSpLocks/>
          </p:cNvCxnSpPr>
          <p:nvPr/>
        </p:nvCxnSpPr>
        <p:spPr>
          <a:xfrm>
            <a:off x="648929" y="2202426"/>
            <a:ext cx="4034924"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8234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3D833-30E2-433A-907F-DAA7E48087EC}"/>
              </a:ext>
            </a:extLst>
          </p:cNvPr>
          <p:cNvSpPr>
            <a:spLocks noGrp="1"/>
          </p:cNvSpPr>
          <p:nvPr>
            <p:ph type="title"/>
          </p:nvPr>
        </p:nvSpPr>
        <p:spPr>
          <a:xfrm>
            <a:off x="6265650" y="365125"/>
            <a:ext cx="5088150" cy="1325563"/>
          </a:xfrm>
        </p:spPr>
        <p:txBody>
          <a:bodyPr>
            <a:normAutofit/>
          </a:bodyPr>
          <a:lstStyle/>
          <a:p>
            <a:r>
              <a:rPr lang="en-US" dirty="0"/>
              <a:t>Pre-Screen Questions: High School</a:t>
            </a:r>
          </a:p>
        </p:txBody>
      </p:sp>
      <p:pic>
        <p:nvPicPr>
          <p:cNvPr id="4" name="Picture 3" descr="A close up of a toy&#10;&#10;Description automatically generated">
            <a:extLst>
              <a:ext uri="{FF2B5EF4-FFF2-40B4-BE49-F238E27FC236}">
                <a16:creationId xmlns:a16="http://schemas.microsoft.com/office/drawing/2014/main" xmlns="" id="{3E0F1DD9-B7FE-4C35-90E6-C2C570206C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706" r="3" b="13328"/>
          <a:stretch/>
        </p:blipFill>
        <p:spPr>
          <a:xfrm>
            <a:off x="20" y="10"/>
            <a:ext cx="2917436" cy="3407764"/>
          </a:xfrm>
          <a:prstGeom prst="rect">
            <a:avLst/>
          </a:prstGeom>
        </p:spPr>
      </p:pic>
      <p:pic>
        <p:nvPicPr>
          <p:cNvPr id="5" name="Picture 4" descr="A picture containing person, cutting, indoor, man&#10;&#10;Description automatically generated">
            <a:extLst>
              <a:ext uri="{FF2B5EF4-FFF2-40B4-BE49-F238E27FC236}">
                <a16:creationId xmlns:a16="http://schemas.microsoft.com/office/drawing/2014/main" xmlns="" id="{D3EF4C27-0BF6-4423-9DB7-73C647BCA6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57" r="17996" b="-2"/>
          <a:stretch/>
        </p:blipFill>
        <p:spPr>
          <a:xfrm>
            <a:off x="3008896" y="-2655"/>
            <a:ext cx="2917457" cy="3407774"/>
          </a:xfrm>
          <a:prstGeom prst="rect">
            <a:avLst/>
          </a:prstGeom>
        </p:spPr>
      </p:pic>
      <p:pic>
        <p:nvPicPr>
          <p:cNvPr id="6" name="Content Placeholder 4" descr="A person sitting on a table&#10;&#10;Description automatically generated">
            <a:extLst>
              <a:ext uri="{FF2B5EF4-FFF2-40B4-BE49-F238E27FC236}">
                <a16:creationId xmlns:a16="http://schemas.microsoft.com/office/drawing/2014/main" xmlns="" id="{0EDB8BFD-17C4-4A56-AFA4-693382753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6" r="1" b="14724"/>
          <a:stretch/>
        </p:blipFill>
        <p:spPr>
          <a:xfrm>
            <a:off x="20" y="3494314"/>
            <a:ext cx="5926333" cy="3363686"/>
          </a:xfrm>
          <a:prstGeom prst="rect">
            <a:avLst/>
          </a:prstGeom>
        </p:spPr>
      </p:pic>
      <p:sp>
        <p:nvSpPr>
          <p:cNvPr id="7" name="Content Placeholder 5">
            <a:extLst>
              <a:ext uri="{FF2B5EF4-FFF2-40B4-BE49-F238E27FC236}">
                <a16:creationId xmlns:a16="http://schemas.microsoft.com/office/drawing/2014/main" xmlns="" id="{6654D179-CC0C-4A25-94F6-29680A7E8A8C}"/>
              </a:ext>
            </a:extLst>
          </p:cNvPr>
          <p:cNvSpPr>
            <a:spLocks noGrp="1"/>
          </p:cNvSpPr>
          <p:nvPr>
            <p:ph idx="1"/>
          </p:nvPr>
        </p:nvSpPr>
        <p:spPr>
          <a:xfrm>
            <a:off x="6265648" y="2372868"/>
            <a:ext cx="5572391" cy="2926719"/>
          </a:xfrm>
        </p:spPr>
        <p:txBody>
          <a:bodyPr>
            <a:normAutofit/>
          </a:bodyPr>
          <a:lstStyle/>
          <a:p>
            <a:pPr>
              <a:lnSpc>
                <a:spcPct val="100000"/>
              </a:lnSpc>
            </a:pPr>
            <a:r>
              <a:rPr lang="en-US" sz="1800" dirty="0"/>
              <a:t>How many times in the past year did you…</a:t>
            </a:r>
          </a:p>
          <a:p>
            <a:pPr lvl="1">
              <a:lnSpc>
                <a:spcPct val="100000"/>
              </a:lnSpc>
            </a:pPr>
            <a:r>
              <a:rPr lang="en-US" sz="1800" dirty="0"/>
              <a:t>Drink any alcohol?</a:t>
            </a:r>
          </a:p>
          <a:p>
            <a:pPr lvl="1">
              <a:lnSpc>
                <a:spcPct val="100000"/>
              </a:lnSpc>
            </a:pPr>
            <a:r>
              <a:rPr lang="en-US" sz="1800" dirty="0"/>
              <a:t>Smoke any marijuana?</a:t>
            </a:r>
          </a:p>
          <a:p>
            <a:pPr lvl="1">
              <a:lnSpc>
                <a:spcPct val="100000"/>
              </a:lnSpc>
            </a:pPr>
            <a:r>
              <a:rPr lang="en-US" sz="1800" dirty="0"/>
              <a:t>Use anything else to get high? </a:t>
            </a:r>
          </a:p>
          <a:p>
            <a:pPr marL="750888" lvl="1" indent="-293688">
              <a:lnSpc>
                <a:spcPct val="100000"/>
              </a:lnSpc>
              <a:spcBef>
                <a:spcPts val="0"/>
              </a:spcBef>
              <a:buNone/>
              <a:tabLst>
                <a:tab pos="750888" algn="l"/>
              </a:tabLst>
            </a:pPr>
            <a:r>
              <a:rPr lang="en-US" sz="1800" i="1" dirty="0"/>
              <a:t>	(“Anything else” includes illegal drugs, over the counter and prescription drugs, and things that you sniff or “huff”.)</a:t>
            </a:r>
          </a:p>
          <a:p>
            <a:pPr marL="750888" lvl="1" indent="-293688">
              <a:lnSpc>
                <a:spcPct val="100000"/>
              </a:lnSpc>
              <a:spcBef>
                <a:spcPts val="0"/>
              </a:spcBef>
              <a:buNone/>
              <a:tabLst>
                <a:tab pos="750888" algn="l"/>
              </a:tabLst>
            </a:pPr>
            <a:endParaRPr lang="en-US" sz="1800" i="1" dirty="0"/>
          </a:p>
          <a:p>
            <a:pPr>
              <a:lnSpc>
                <a:spcPct val="100000"/>
              </a:lnSpc>
            </a:pPr>
            <a:r>
              <a:rPr lang="en-US" sz="1800" b="1" dirty="0"/>
              <a:t>If all answers are “No”, ask </a:t>
            </a:r>
            <a:r>
              <a:rPr lang="en-US" sz="1800" b="1" u="sng" dirty="0"/>
              <a:t>CAR question;</a:t>
            </a:r>
            <a:r>
              <a:rPr lang="en-US" sz="1800" b="1" dirty="0"/>
              <a:t> then stop</a:t>
            </a:r>
          </a:p>
          <a:p>
            <a:pPr lvl="1">
              <a:buFont typeface="Wingdings 3" panose="05040102010807070707" pitchFamily="18" charset="2"/>
              <a:buChar char=""/>
            </a:pPr>
            <a:endParaRPr lang="en-US" sz="1400" i="1" dirty="0"/>
          </a:p>
          <a:p>
            <a:pPr lvl="1"/>
            <a:endParaRPr lang="en-US" sz="1400" dirty="0"/>
          </a:p>
        </p:txBody>
      </p:sp>
      <p:sp>
        <p:nvSpPr>
          <p:cNvPr id="8" name="TextBox 7">
            <a:extLst>
              <a:ext uri="{FF2B5EF4-FFF2-40B4-BE49-F238E27FC236}">
                <a16:creationId xmlns:a16="http://schemas.microsoft.com/office/drawing/2014/main" xmlns="" id="{63404745-5903-449A-8656-DB9911294FCF}"/>
              </a:ext>
            </a:extLst>
          </p:cNvPr>
          <p:cNvSpPr txBox="1"/>
          <p:nvPr/>
        </p:nvSpPr>
        <p:spPr>
          <a:xfrm>
            <a:off x="7885471" y="6362070"/>
            <a:ext cx="3588774" cy="261610"/>
          </a:xfrm>
          <a:prstGeom prst="rect">
            <a:avLst/>
          </a:prstGeom>
          <a:noFill/>
        </p:spPr>
        <p:txBody>
          <a:bodyPr wrap="square" rtlCol="0">
            <a:spAutoFit/>
          </a:bodyPr>
          <a:lstStyle/>
          <a:p>
            <a:pPr algn="r"/>
            <a:r>
              <a:rPr lang="en-US" sz="1100" dirty="0"/>
              <a:t>Source: </a:t>
            </a:r>
            <a:r>
              <a:rPr lang="en-US" sz="1100" dirty="0">
                <a:hlinkClick r:id="rId5"/>
              </a:rPr>
              <a:t>http://www.ceasar-boston.org/clinicians/crafft.php</a:t>
            </a:r>
            <a:endParaRPr lang="en-US" sz="1100" dirty="0"/>
          </a:p>
        </p:txBody>
      </p:sp>
      <p:cxnSp>
        <p:nvCxnSpPr>
          <p:cNvPr id="10" name="Straight Connector 9">
            <a:extLst>
              <a:ext uri="{FF2B5EF4-FFF2-40B4-BE49-F238E27FC236}">
                <a16:creationId xmlns:a16="http://schemas.microsoft.com/office/drawing/2014/main" xmlns="" id="{69D8E0A2-CD23-4775-B3AE-3EF7E466FE3E}"/>
              </a:ext>
            </a:extLst>
          </p:cNvPr>
          <p:cNvCxnSpPr>
            <a:cxnSpLocks/>
          </p:cNvCxnSpPr>
          <p:nvPr/>
        </p:nvCxnSpPr>
        <p:spPr>
          <a:xfrm>
            <a:off x="6265648" y="1956620"/>
            <a:ext cx="5572391"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750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B181E26-89C4-4A14-92DE-0F4C4B0E94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hand holding an object in his hand&#10;&#10;Description automatically generated">
            <a:extLst>
              <a:ext uri="{FF2B5EF4-FFF2-40B4-BE49-F238E27FC236}">
                <a16:creationId xmlns:a16="http://schemas.microsoft.com/office/drawing/2014/main" xmlns="" id="{2013FC34-A802-438C-B674-3E08FF43B3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116" r="2" b="801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0" name="Content Placeholder 4" descr="A close up of a bottle&#10;&#10;Description automatically generated">
            <a:extLst>
              <a:ext uri="{FF2B5EF4-FFF2-40B4-BE49-F238E27FC236}">
                <a16:creationId xmlns:a16="http://schemas.microsoft.com/office/drawing/2014/main" xmlns="" id="{E97A33A4-B7E4-4CB8-9E5E-23D48712E7D8}"/>
              </a:ext>
            </a:extLst>
          </p:cNvPr>
          <p:cNvPicPr>
            <a:picLocks noChangeAspect="1"/>
          </p:cNvPicPr>
          <p:nvPr/>
        </p:nvPicPr>
        <p:blipFill rotWithShape="1">
          <a:blip r:embed="rId3">
            <a:extLst>
              <a:ext uri="{28A0092B-C50C-407E-A947-70E740481C1C}">
                <a14:useLocalDpi xmlns:a14="http://schemas.microsoft.com/office/drawing/2010/main" val="0"/>
              </a:ext>
            </a:extLst>
          </a:blip>
          <a:srcRect t="1862" r="-2" b="47513"/>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7" name="Freeform 37">
            <a:extLst>
              <a:ext uri="{FF2B5EF4-FFF2-40B4-BE49-F238E27FC236}">
                <a16:creationId xmlns:a16="http://schemas.microsoft.com/office/drawing/2014/main" xmlns="" id="{13958066-7CBD-4B89-8F46-614C4F28B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5BFFBB5F-D313-423B-B7CD-E604C635CB68}"/>
              </a:ext>
            </a:extLst>
          </p:cNvPr>
          <p:cNvSpPr>
            <a:spLocks noGrp="1"/>
          </p:cNvSpPr>
          <p:nvPr>
            <p:ph type="title"/>
          </p:nvPr>
        </p:nvSpPr>
        <p:spPr>
          <a:xfrm>
            <a:off x="218769" y="282830"/>
            <a:ext cx="7902676" cy="1325563"/>
          </a:xfrm>
        </p:spPr>
        <p:txBody>
          <a:bodyPr>
            <a:normAutofit/>
          </a:bodyPr>
          <a:lstStyle/>
          <a:p>
            <a:r>
              <a:rPr lang="en-US" dirty="0"/>
              <a:t>Pre-Screen Questions: Middle School</a:t>
            </a:r>
            <a:endParaRPr lang="en-US" dirty="0">
              <a:solidFill>
                <a:schemeClr val="bg1"/>
              </a:solidFill>
            </a:endParaRPr>
          </a:p>
        </p:txBody>
      </p:sp>
      <p:sp>
        <p:nvSpPr>
          <p:cNvPr id="12" name="Content Placeholder 11">
            <a:extLst>
              <a:ext uri="{FF2B5EF4-FFF2-40B4-BE49-F238E27FC236}">
                <a16:creationId xmlns:a16="http://schemas.microsoft.com/office/drawing/2014/main" xmlns="" id="{04403C8E-2E0A-4604-9E91-DBA0AA2F3214}"/>
              </a:ext>
            </a:extLst>
          </p:cNvPr>
          <p:cNvSpPr>
            <a:spLocks noGrp="1"/>
          </p:cNvSpPr>
          <p:nvPr>
            <p:ph idx="1"/>
          </p:nvPr>
        </p:nvSpPr>
        <p:spPr>
          <a:xfrm>
            <a:off x="218769" y="1955724"/>
            <a:ext cx="5604670" cy="4473604"/>
          </a:xfrm>
        </p:spPr>
        <p:txBody>
          <a:bodyPr anchor="t">
            <a:noAutofit/>
          </a:bodyPr>
          <a:lstStyle/>
          <a:p>
            <a:pPr marL="457200" indent="-457200">
              <a:lnSpc>
                <a:spcPct val="120000"/>
              </a:lnSpc>
              <a:buFont typeface="+mj-lt"/>
              <a:buAutoNum type="arabicPeriod"/>
              <a:tabLst>
                <a:tab pos="457200" algn="l"/>
              </a:tabLst>
            </a:pPr>
            <a:r>
              <a:rPr lang="en-US" sz="1400" dirty="0"/>
              <a:t>Do you have any friends who drank beer, wine or any drink containing alcohol in the past year?</a:t>
            </a:r>
          </a:p>
          <a:p>
            <a:pPr marL="457200" indent="-457200">
              <a:lnSpc>
                <a:spcPct val="120000"/>
              </a:lnSpc>
              <a:buFont typeface="+mj-lt"/>
              <a:buAutoNum type="arabicPeriod"/>
              <a:tabLst>
                <a:tab pos="457200" algn="l"/>
              </a:tabLst>
            </a:pPr>
            <a:endParaRPr lang="en-US" sz="1400" dirty="0"/>
          </a:p>
          <a:p>
            <a:pPr marL="457200" indent="-457200">
              <a:lnSpc>
                <a:spcPct val="120000"/>
              </a:lnSpc>
              <a:buFont typeface="+mj-lt"/>
              <a:buAutoNum type="arabicPeriod"/>
              <a:tabLst>
                <a:tab pos="457200" algn="l"/>
              </a:tabLst>
            </a:pPr>
            <a:r>
              <a:rPr lang="en-US" sz="1400" dirty="0"/>
              <a:t>How about you ? – in the past year how many days have you had more than a few sips of beer, wine or any drink containing alcohol </a:t>
            </a:r>
            <a:br>
              <a:rPr lang="en-US" sz="1400" dirty="0"/>
            </a:br>
            <a:r>
              <a:rPr lang="en-US" sz="1400" dirty="0"/>
              <a:t>in the past year? </a:t>
            </a:r>
          </a:p>
          <a:p>
            <a:pPr marL="914400" lvl="1" indent="-457200">
              <a:lnSpc>
                <a:spcPct val="120000"/>
              </a:lnSpc>
              <a:buFont typeface="+mj-lt"/>
              <a:buAutoNum type="arabicPeriod"/>
              <a:tabLst>
                <a:tab pos="457200" algn="l"/>
              </a:tabLst>
            </a:pPr>
            <a:endParaRPr lang="en-US" sz="1400" dirty="0"/>
          </a:p>
          <a:p>
            <a:pPr marL="457200" indent="-457200">
              <a:lnSpc>
                <a:spcPct val="120000"/>
              </a:lnSpc>
              <a:buFont typeface="+mj-lt"/>
              <a:buAutoNum type="arabicPeriod"/>
              <a:tabLst>
                <a:tab pos="457200" algn="l"/>
              </a:tabLst>
            </a:pPr>
            <a:r>
              <a:rPr lang="en-US" sz="1400" dirty="0"/>
              <a:t>What about other substances? Do you have any friends who use tobacco, marijuana, inhalants, prescription drugs that were not prescribed to them or anything else to get high?</a:t>
            </a:r>
          </a:p>
          <a:p>
            <a:pPr marL="457200" indent="-457200">
              <a:lnSpc>
                <a:spcPct val="120000"/>
              </a:lnSpc>
              <a:buFont typeface="+mj-lt"/>
              <a:buAutoNum type="arabicPeriod"/>
              <a:tabLst>
                <a:tab pos="457200" algn="l"/>
              </a:tabLst>
            </a:pPr>
            <a:endParaRPr lang="en-US" sz="1400" dirty="0"/>
          </a:p>
          <a:p>
            <a:pPr marL="457200" indent="-457200">
              <a:lnSpc>
                <a:spcPct val="120000"/>
              </a:lnSpc>
              <a:buFont typeface="+mj-lt"/>
              <a:buAutoNum type="arabicPeriod"/>
              <a:tabLst>
                <a:tab pos="457200" algn="l"/>
              </a:tabLst>
            </a:pPr>
            <a:r>
              <a:rPr lang="en-US" sz="1400" dirty="0"/>
              <a:t>How about you ? – in the past year how many days have you  used tobacco, marijuana, inhalants, prescription drugs that were not prescribed to them or anything else to get high?</a:t>
            </a:r>
          </a:p>
        </p:txBody>
      </p:sp>
    </p:spTree>
    <p:extLst>
      <p:ext uri="{BB962C8B-B14F-4D97-AF65-F5344CB8AC3E}">
        <p14:creationId xmlns:p14="http://schemas.microsoft.com/office/powerpoint/2010/main" val="27980235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B98020-2BFC-4EC6-987F-EDDE8AF72173}"/>
              </a:ext>
            </a:extLst>
          </p:cNvPr>
          <p:cNvSpPr>
            <a:spLocks noGrp="1"/>
          </p:cNvSpPr>
          <p:nvPr>
            <p:ph type="title"/>
          </p:nvPr>
        </p:nvSpPr>
        <p:spPr>
          <a:xfrm>
            <a:off x="648929" y="629267"/>
            <a:ext cx="6586491" cy="658760"/>
          </a:xfrm>
        </p:spPr>
        <p:txBody>
          <a:bodyPr>
            <a:normAutofit/>
          </a:bodyPr>
          <a:lstStyle/>
          <a:p>
            <a:r>
              <a:rPr lang="en-US" dirty="0"/>
              <a:t>CRAFFT</a:t>
            </a:r>
          </a:p>
        </p:txBody>
      </p:sp>
      <p:sp>
        <p:nvSpPr>
          <p:cNvPr id="10" name="Content Placeholder 9">
            <a:extLst>
              <a:ext uri="{FF2B5EF4-FFF2-40B4-BE49-F238E27FC236}">
                <a16:creationId xmlns:a16="http://schemas.microsoft.com/office/drawing/2014/main" xmlns="" id="{C219A99E-DF94-4701-B195-D0F04448981D}"/>
              </a:ext>
            </a:extLst>
          </p:cNvPr>
          <p:cNvSpPr>
            <a:spLocks noGrp="1"/>
          </p:cNvSpPr>
          <p:nvPr>
            <p:ph idx="1"/>
          </p:nvPr>
        </p:nvSpPr>
        <p:spPr>
          <a:xfrm>
            <a:off x="648929" y="2054942"/>
            <a:ext cx="6705599" cy="4316361"/>
          </a:xfrm>
        </p:spPr>
        <p:txBody>
          <a:bodyPr>
            <a:normAutofit fontScale="62500" lnSpcReduction="20000"/>
          </a:bodyPr>
          <a:lstStyle/>
          <a:p>
            <a:pPr marL="457200" indent="-457200">
              <a:lnSpc>
                <a:spcPct val="120000"/>
              </a:lnSpc>
              <a:buFont typeface="+mj-lt"/>
              <a:buAutoNum type="arabicPeriod"/>
            </a:pPr>
            <a:r>
              <a:rPr lang="en-US" sz="2400" dirty="0"/>
              <a:t>Have you ever ridden in a </a:t>
            </a:r>
            <a:r>
              <a:rPr lang="en-US" sz="2400" u="sng" dirty="0"/>
              <a:t>CAR</a:t>
            </a:r>
            <a:r>
              <a:rPr lang="en-US" sz="2400" dirty="0"/>
              <a:t> driven by someone (including yourself) who was “high” or had been using alcohol or drugs? </a:t>
            </a:r>
            <a:r>
              <a:rPr lang="en-US" sz="2400" b="1" dirty="0"/>
              <a:t>No   Yes</a:t>
            </a:r>
            <a:r>
              <a:rPr lang="en-US" sz="2400" dirty="0"/>
              <a:t>		 		</a:t>
            </a:r>
          </a:p>
          <a:p>
            <a:pPr marL="457200" indent="-457200">
              <a:lnSpc>
                <a:spcPct val="120000"/>
              </a:lnSpc>
              <a:buFont typeface="+mj-lt"/>
              <a:buAutoNum type="arabicPeriod"/>
            </a:pPr>
            <a:r>
              <a:rPr lang="en-US" sz="2400" dirty="0"/>
              <a:t>Do you ever use alcohol or drugs to </a:t>
            </a:r>
            <a:r>
              <a:rPr lang="en-US" sz="2400" u="sng" dirty="0"/>
              <a:t>RELAX</a:t>
            </a:r>
            <a:r>
              <a:rPr lang="en-US" sz="2400" dirty="0"/>
              <a:t>, feel better about yourself, or fit in?  </a:t>
            </a:r>
            <a:r>
              <a:rPr lang="en-US" sz="2400" b="1" dirty="0"/>
              <a:t>No   Yes</a:t>
            </a:r>
            <a:br>
              <a:rPr lang="en-US" sz="2400" b="1" dirty="0"/>
            </a:br>
            <a:endParaRPr lang="en-US" sz="2400" b="1" dirty="0"/>
          </a:p>
          <a:p>
            <a:pPr marL="457200" indent="-457200">
              <a:lnSpc>
                <a:spcPct val="120000"/>
              </a:lnSpc>
              <a:buFont typeface="+mj-lt"/>
              <a:buAutoNum type="arabicPeriod"/>
            </a:pPr>
            <a:r>
              <a:rPr lang="en-US" sz="2400" dirty="0"/>
              <a:t>Do you ever use alcohol or drugs while you are by yourself, or </a:t>
            </a:r>
            <a:r>
              <a:rPr lang="en-US" sz="2400" u="sng" dirty="0"/>
              <a:t>ALONE</a:t>
            </a:r>
            <a:r>
              <a:rPr lang="en-US" sz="2400" dirty="0"/>
              <a:t>? </a:t>
            </a:r>
            <a:r>
              <a:rPr lang="en-US" sz="2400" b="1" dirty="0"/>
              <a:t>No   Yes</a:t>
            </a:r>
            <a:br>
              <a:rPr lang="en-US" sz="2400" b="1" dirty="0"/>
            </a:br>
            <a:endParaRPr lang="en-US" sz="2400" b="1" dirty="0"/>
          </a:p>
          <a:p>
            <a:pPr marL="457200" indent="-457200">
              <a:lnSpc>
                <a:spcPct val="120000"/>
              </a:lnSpc>
              <a:buFont typeface="+mj-lt"/>
              <a:buAutoNum type="arabicPeriod"/>
            </a:pPr>
            <a:r>
              <a:rPr lang="en-US" sz="2400" dirty="0"/>
              <a:t>Do you ever </a:t>
            </a:r>
            <a:r>
              <a:rPr lang="en-US" sz="2400" u="sng" dirty="0"/>
              <a:t>FORGET</a:t>
            </a:r>
            <a:r>
              <a:rPr lang="en-US" sz="2400" dirty="0"/>
              <a:t> things you did while using alcohol or drugs? </a:t>
            </a:r>
            <a:r>
              <a:rPr lang="en-US" sz="2400" b="1" dirty="0"/>
              <a:t>No   Yes</a:t>
            </a:r>
            <a:br>
              <a:rPr lang="en-US" sz="2400" b="1" dirty="0"/>
            </a:br>
            <a:r>
              <a:rPr lang="en-US" sz="2400" dirty="0"/>
              <a:t>	</a:t>
            </a:r>
          </a:p>
          <a:p>
            <a:pPr marL="457200" indent="-457200">
              <a:lnSpc>
                <a:spcPct val="120000"/>
              </a:lnSpc>
              <a:buFont typeface="+mj-lt"/>
              <a:buAutoNum type="arabicPeriod"/>
            </a:pPr>
            <a:r>
              <a:rPr lang="en-US" sz="2400" dirty="0"/>
              <a:t>Do your </a:t>
            </a:r>
            <a:r>
              <a:rPr lang="en-US" sz="2400" u="sng" dirty="0"/>
              <a:t>FAMILY or FRIENDS</a:t>
            </a:r>
            <a:r>
              <a:rPr lang="en-US" sz="2400" dirty="0"/>
              <a:t> ever tell you that you should cut down on your drinking or drug use? </a:t>
            </a:r>
            <a:r>
              <a:rPr lang="en-US" sz="2400" b="1" dirty="0"/>
              <a:t>No   Yes</a:t>
            </a:r>
            <a:br>
              <a:rPr lang="en-US" sz="2400" b="1" dirty="0"/>
            </a:br>
            <a:endParaRPr lang="en-US" sz="2400" b="1" dirty="0"/>
          </a:p>
          <a:p>
            <a:pPr marL="457200" indent="-457200">
              <a:lnSpc>
                <a:spcPct val="120000"/>
              </a:lnSpc>
              <a:buFont typeface="+mj-lt"/>
              <a:buAutoNum type="arabicPeriod"/>
            </a:pPr>
            <a:r>
              <a:rPr lang="en-US" sz="2400" dirty="0"/>
              <a:t>Have you ever gotten into </a:t>
            </a:r>
            <a:r>
              <a:rPr lang="en-US" sz="2400" u="sng" dirty="0"/>
              <a:t>TROUBLE</a:t>
            </a:r>
            <a:r>
              <a:rPr lang="en-US" sz="2400" dirty="0"/>
              <a:t> while you were using alcohol or drugs? </a:t>
            </a:r>
            <a:r>
              <a:rPr lang="en-US" sz="2400" b="1" dirty="0"/>
              <a:t>No   Yes</a:t>
            </a:r>
          </a:p>
        </p:txBody>
      </p:sp>
      <p:pic>
        <p:nvPicPr>
          <p:cNvPr id="8" name="Content Placeholder 4">
            <a:extLst>
              <a:ext uri="{FF2B5EF4-FFF2-40B4-BE49-F238E27FC236}">
                <a16:creationId xmlns:a16="http://schemas.microsoft.com/office/drawing/2014/main" xmlns="" id="{6E2EB3DD-B853-4FD1-A76B-237C229A0509}"/>
              </a:ext>
            </a:extLst>
          </p:cNvPr>
          <p:cNvPicPr>
            <a:picLocks noChangeAspect="1"/>
          </p:cNvPicPr>
          <p:nvPr/>
        </p:nvPicPr>
        <p:blipFill rotWithShape="1">
          <a:blip r:embed="rId2">
            <a:extLst>
              <a:ext uri="{28A0092B-C50C-407E-A947-70E740481C1C}">
                <a14:useLocalDpi xmlns:a14="http://schemas.microsoft.com/office/drawing/2010/main" val="0"/>
              </a:ext>
            </a:extLst>
          </a:blip>
          <a:srcRect t="1249" r="1" b="1"/>
          <a:stretch/>
        </p:blipFill>
        <p:spPr>
          <a:xfrm>
            <a:off x="7556408" y="10"/>
            <a:ext cx="4635591" cy="6857990"/>
          </a:xfrm>
          <a:prstGeom prst="rect">
            <a:avLst/>
          </a:prstGeom>
          <a:effectLst/>
        </p:spPr>
      </p:pic>
      <p:sp>
        <p:nvSpPr>
          <p:cNvPr id="6" name="Rectangle 5">
            <a:extLst>
              <a:ext uri="{FF2B5EF4-FFF2-40B4-BE49-F238E27FC236}">
                <a16:creationId xmlns:a16="http://schemas.microsoft.com/office/drawing/2014/main" xmlns="" id="{5C9A5ACA-82D5-4C14-B7B4-229943265D85}"/>
              </a:ext>
            </a:extLst>
          </p:cNvPr>
          <p:cNvSpPr/>
          <p:nvPr/>
        </p:nvSpPr>
        <p:spPr>
          <a:xfrm>
            <a:off x="648929" y="1516914"/>
            <a:ext cx="3111493" cy="402546"/>
          </a:xfrm>
          <a:prstGeom prst="rect">
            <a:avLst/>
          </a:prstGeom>
        </p:spPr>
        <p:txBody>
          <a:bodyPr wrap="none">
            <a:spAutoFit/>
          </a:bodyPr>
          <a:lstStyle/>
          <a:p>
            <a:pPr>
              <a:lnSpc>
                <a:spcPct val="120000"/>
              </a:lnSpc>
            </a:pPr>
            <a:r>
              <a:rPr lang="en-US" b="1" dirty="0">
                <a:solidFill>
                  <a:srgbClr val="8B2331"/>
                </a:solidFill>
              </a:rPr>
              <a:t>During the PAST 12 MONTHS - </a:t>
            </a:r>
          </a:p>
        </p:txBody>
      </p:sp>
      <p:cxnSp>
        <p:nvCxnSpPr>
          <p:cNvPr id="9" name="Straight Connector 8">
            <a:extLst>
              <a:ext uri="{FF2B5EF4-FFF2-40B4-BE49-F238E27FC236}">
                <a16:creationId xmlns:a16="http://schemas.microsoft.com/office/drawing/2014/main" xmlns="" id="{387BBF5A-EDFF-4D01-8C02-9AF04E1313A0}"/>
              </a:ext>
            </a:extLst>
          </p:cNvPr>
          <p:cNvCxnSpPr>
            <a:cxnSpLocks/>
          </p:cNvCxnSpPr>
          <p:nvPr/>
        </p:nvCxnSpPr>
        <p:spPr>
          <a:xfrm>
            <a:off x="717755" y="1386348"/>
            <a:ext cx="627298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8489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5406"/>
          </a:xfrm>
          <a:solidFill>
            <a:srgbClr val="1B3055"/>
          </a:solidFill>
        </p:spPr>
        <p:txBody>
          <a:bodyPr/>
          <a:lstStyle/>
          <a:p>
            <a:pPr algn="ctr"/>
            <a:r>
              <a:rPr lang="en-US" dirty="0">
                <a:solidFill>
                  <a:schemeClr val="bg1"/>
                </a:solidFill>
                <a:latin typeface="Georgia" panose="02040502050405020303" pitchFamily="18" charset="0"/>
              </a:rPr>
              <a:t>CRAFFT Scoring</a:t>
            </a:r>
          </a:p>
        </p:txBody>
      </p:sp>
      <p:sp>
        <p:nvSpPr>
          <p:cNvPr id="4" name="Content Placeholder 3"/>
          <p:cNvSpPr>
            <a:spLocks noGrp="1"/>
          </p:cNvSpPr>
          <p:nvPr>
            <p:ph sz="half" idx="1"/>
          </p:nvPr>
        </p:nvSpPr>
        <p:spPr>
          <a:xfrm>
            <a:off x="6673162" y="2936599"/>
            <a:ext cx="4825158" cy="1910709"/>
          </a:xfrm>
        </p:spPr>
        <p:txBody>
          <a:bodyPr>
            <a:normAutofit/>
          </a:bodyPr>
          <a:lstStyle/>
          <a:p>
            <a:r>
              <a:rPr lang="en-US" sz="2400" dirty="0">
                <a:solidFill>
                  <a:schemeClr val="tx1">
                    <a:lumMod val="85000"/>
                    <a:lumOff val="15000"/>
                  </a:schemeClr>
                </a:solidFill>
              </a:rPr>
              <a:t>Each “yes” = 1 point</a:t>
            </a:r>
          </a:p>
          <a:p>
            <a:r>
              <a:rPr lang="en-US" sz="2400" dirty="0">
                <a:solidFill>
                  <a:schemeClr val="tx1">
                    <a:lumMod val="85000"/>
                    <a:lumOff val="15000"/>
                  </a:schemeClr>
                </a:solidFill>
              </a:rPr>
              <a:t>A total score of </a:t>
            </a:r>
            <a:r>
              <a:rPr lang="en-US" sz="2400" b="1" dirty="0">
                <a:solidFill>
                  <a:schemeClr val="tx1">
                    <a:lumMod val="85000"/>
                    <a:lumOff val="15000"/>
                  </a:schemeClr>
                </a:solidFill>
              </a:rPr>
              <a:t>2+ is a positive screen</a:t>
            </a:r>
            <a:r>
              <a:rPr lang="en-US" sz="2400" dirty="0">
                <a:solidFill>
                  <a:schemeClr val="tx1">
                    <a:lumMod val="85000"/>
                    <a:lumOff val="15000"/>
                  </a:schemeClr>
                </a:solidFill>
              </a:rPr>
              <a:t> and indicates a need for additional assessment (brief intervention)</a:t>
            </a:r>
          </a:p>
        </p:txBody>
      </p:sp>
      <p:graphicFrame>
        <p:nvGraphicFramePr>
          <p:cNvPr id="11" name="Content Placeholder 10"/>
          <p:cNvGraphicFramePr>
            <a:graphicFrameLocks noGrp="1"/>
          </p:cNvGraphicFramePr>
          <p:nvPr>
            <p:ph sz="half" idx="2"/>
            <p:extLst>
              <p:ext uri="{D42A27DB-BD31-4B8C-83A1-F6EECF244321}">
                <p14:modId xmlns:p14="http://schemas.microsoft.com/office/powerpoint/2010/main" val="2814870866"/>
              </p:ext>
            </p:extLst>
          </p:nvPr>
        </p:nvGraphicFramePr>
        <p:xfrm>
          <a:off x="595406" y="1976976"/>
          <a:ext cx="5183367" cy="382995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6330725"/>
            <a:ext cx="12192000" cy="307777"/>
          </a:xfrm>
          <a:prstGeom prst="rect">
            <a:avLst/>
          </a:prstGeom>
          <a:noFill/>
        </p:spPr>
        <p:txBody>
          <a:bodyPr wrap="square" rtlCol="0">
            <a:spAutoFit/>
          </a:bodyPr>
          <a:lstStyle/>
          <a:p>
            <a:pPr algn="ctr"/>
            <a:r>
              <a:rPr lang="en-US" sz="1400" dirty="0"/>
              <a:t>Source: </a:t>
            </a:r>
            <a:r>
              <a:rPr lang="en-US" sz="1400" dirty="0">
                <a:hlinkClick r:id="rId3"/>
              </a:rPr>
              <a:t>http://www.ceasar-boston.org/clinicians/crafft.php</a:t>
            </a:r>
            <a:endParaRPr lang="en-US" sz="1400" dirty="0"/>
          </a:p>
        </p:txBody>
      </p:sp>
    </p:spTree>
    <p:extLst>
      <p:ext uri="{BB962C8B-B14F-4D97-AF65-F5344CB8AC3E}">
        <p14:creationId xmlns:p14="http://schemas.microsoft.com/office/powerpoint/2010/main" val="3934284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dirty="0">
                <a:solidFill>
                  <a:srgbClr val="1B3055"/>
                </a:solidFill>
                <a:latin typeface="Georgia" panose="02040502050405020303" pitchFamily="18" charset="0"/>
              </a:rPr>
              <a:t>Introductions</a:t>
            </a:r>
          </a:p>
        </p:txBody>
      </p:sp>
      <p:cxnSp>
        <p:nvCxnSpPr>
          <p:cNvPr id="10" name="Straight Arrow Connector 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1753679"/>
          </a:xfrm>
        </p:spPr>
        <p:txBody>
          <a:bodyPr>
            <a:normAutofit/>
          </a:bodyPr>
          <a:lstStyle/>
          <a:p>
            <a:r>
              <a:rPr lang="en-US" sz="1800" dirty="0">
                <a:solidFill>
                  <a:schemeClr val="tx1">
                    <a:lumMod val="85000"/>
                    <a:lumOff val="15000"/>
                  </a:schemeClr>
                </a:solidFill>
              </a:rPr>
              <a:t>Name</a:t>
            </a:r>
          </a:p>
          <a:p>
            <a:r>
              <a:rPr lang="en-US" sz="1800" dirty="0">
                <a:solidFill>
                  <a:schemeClr val="tx1">
                    <a:lumMod val="85000"/>
                    <a:lumOff val="15000"/>
                  </a:schemeClr>
                </a:solidFill>
              </a:rPr>
              <a:t>Where you work/intern; your position </a:t>
            </a:r>
          </a:p>
          <a:p>
            <a:r>
              <a:rPr lang="en-US" sz="1800" dirty="0">
                <a:solidFill>
                  <a:schemeClr val="tx1">
                    <a:lumMod val="85000"/>
                    <a:lumOff val="15000"/>
                  </a:schemeClr>
                </a:solidFill>
              </a:rPr>
              <a:t>On a 1-10 scale, how much do you know about SBIRT</a:t>
            </a:r>
          </a:p>
          <a:p>
            <a:r>
              <a:rPr lang="en-US" sz="1800" dirty="0">
                <a:solidFill>
                  <a:schemeClr val="tx1">
                    <a:lumMod val="85000"/>
                    <a:lumOff val="15000"/>
                  </a:schemeClr>
                </a:solidFill>
              </a:rPr>
              <a:t>What would you like to learn about SBIRT today? </a:t>
            </a:r>
          </a:p>
        </p:txBody>
      </p:sp>
      <p:pic>
        <p:nvPicPr>
          <p:cNvPr id="5" name="Picture 4" descr="A picture containing building&#10;&#10;Description automatically generated">
            <a:extLst>
              <a:ext uri="{FF2B5EF4-FFF2-40B4-BE49-F238E27FC236}">
                <a16:creationId xmlns:a16="http://schemas.microsoft.com/office/drawing/2014/main" xmlns="" id="{A6447E43-4DAB-42A4-94DB-E8DE03C582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8" r="34684"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ln>
            <a:noFill/>
          </a:ln>
        </p:spPr>
      </p:pic>
    </p:spTree>
    <p:extLst>
      <p:ext uri="{BB962C8B-B14F-4D97-AF65-F5344CB8AC3E}">
        <p14:creationId xmlns:p14="http://schemas.microsoft.com/office/powerpoint/2010/main" val="3754456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271A12D-7136-45C4-AD8C-6B88AFA1EBEA}"/>
              </a:ext>
            </a:extLst>
          </p:cNvPr>
          <p:cNvPicPr>
            <a:picLocks noChangeAspect="1"/>
          </p:cNvPicPr>
          <p:nvPr/>
        </p:nvPicPr>
        <p:blipFill rotWithShape="1">
          <a:blip r:embed="rId2">
            <a:extLst>
              <a:ext uri="{28A0092B-C50C-407E-A947-70E740481C1C}">
                <a14:useLocalDpi xmlns:a14="http://schemas.microsoft.com/office/drawing/2010/main" val="0"/>
              </a:ext>
            </a:extLst>
          </a:blip>
          <a:srcRect t="6437" b="9293"/>
          <a:stretch/>
        </p:blipFill>
        <p:spPr>
          <a:xfrm>
            <a:off x="20" y="10"/>
            <a:ext cx="12191980" cy="6857990"/>
          </a:xfrm>
          <a:prstGeom prst="rect">
            <a:avLst/>
          </a:prstGeom>
        </p:spPr>
      </p:pic>
      <p:sp>
        <p:nvSpPr>
          <p:cNvPr id="14"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a16="http://schemas.microsoft.com/office/drawing/2014/main" xmlns="" id="{916FA41C-FC31-48B9-AF62-C1047C1851BE}"/>
              </a:ext>
            </a:extLst>
          </p:cNvPr>
          <p:cNvSpPr txBox="1"/>
          <p:nvPr/>
        </p:nvSpPr>
        <p:spPr>
          <a:xfrm>
            <a:off x="3470108" y="1998676"/>
            <a:ext cx="6906736" cy="120032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dirty="0">
                <a:solidFill>
                  <a:schemeClr val="tx1">
                    <a:lumMod val="85000"/>
                    <a:lumOff val="15000"/>
                  </a:schemeClr>
                </a:solidFill>
                <a:latin typeface="Georgia" panose="02040502050405020303" pitchFamily="18" charset="0"/>
                <a:ea typeface="+mj-ea"/>
                <a:cs typeface="+mj-cs"/>
              </a:rPr>
              <a:t>Motivational Interviewing (MI): A Review</a:t>
            </a:r>
          </a:p>
        </p:txBody>
      </p:sp>
      <p:cxnSp>
        <p:nvCxnSpPr>
          <p:cNvPr id="16" name="Straight Connector 15">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22F1ECE1-0221-4376-8C20-8F0FF963F409}"/>
              </a:ext>
            </a:extLst>
          </p:cNvPr>
          <p:cNvSpPr txBox="1"/>
          <p:nvPr/>
        </p:nvSpPr>
        <p:spPr>
          <a:xfrm>
            <a:off x="3035178" y="3658996"/>
            <a:ext cx="7776595" cy="646331"/>
          </a:xfrm>
          <a:prstGeom prst="rect">
            <a:avLst/>
          </a:prstGeom>
          <a:noFill/>
        </p:spPr>
        <p:txBody>
          <a:bodyPr wrap="square" rtlCol="0">
            <a:spAutoFit/>
          </a:bodyPr>
          <a:lstStyle/>
          <a:p>
            <a:pPr algn="ctr"/>
            <a:r>
              <a:rPr lang="en-US" dirty="0"/>
              <a:t>A collaborative conversation style for strengthening a person’s own motivation and commitment for change.</a:t>
            </a:r>
          </a:p>
        </p:txBody>
      </p:sp>
      <p:sp>
        <p:nvSpPr>
          <p:cNvPr id="11" name="Rectangle 10">
            <a:extLst>
              <a:ext uri="{FF2B5EF4-FFF2-40B4-BE49-F238E27FC236}">
                <a16:creationId xmlns:a16="http://schemas.microsoft.com/office/drawing/2014/main" xmlns="" id="{CEDDE6B3-3660-48D2-BF03-DBBF3094BDE8}"/>
              </a:ext>
            </a:extLst>
          </p:cNvPr>
          <p:cNvSpPr/>
          <p:nvPr/>
        </p:nvSpPr>
        <p:spPr>
          <a:xfrm>
            <a:off x="8739151" y="5286210"/>
            <a:ext cx="2417778" cy="307777"/>
          </a:xfrm>
          <a:prstGeom prst="rect">
            <a:avLst/>
          </a:prstGeom>
        </p:spPr>
        <p:txBody>
          <a:bodyPr wrap="none">
            <a:spAutoFit/>
          </a:bodyPr>
          <a:lstStyle/>
          <a:p>
            <a:pPr algn="ctr"/>
            <a:r>
              <a:rPr lang="en-US" sz="1400" dirty="0"/>
              <a:t>Source: Miller &amp; Rollnick, 2013</a:t>
            </a:r>
          </a:p>
        </p:txBody>
      </p:sp>
      <p:cxnSp>
        <p:nvCxnSpPr>
          <p:cNvPr id="13" name="Straight Connector 12">
            <a:extLst>
              <a:ext uri="{FF2B5EF4-FFF2-40B4-BE49-F238E27FC236}">
                <a16:creationId xmlns:a16="http://schemas.microsoft.com/office/drawing/2014/main" xmlns="" id="{87D2D0E4-08E1-4E38-941F-D15033C3A396}"/>
              </a:ext>
            </a:extLst>
          </p:cNvPr>
          <p:cNvCxnSpPr/>
          <p:nvPr/>
        </p:nvCxnSpPr>
        <p:spPr>
          <a:xfrm>
            <a:off x="6096000" y="3384824"/>
            <a:ext cx="1651819"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396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EC195-3A85-41E3-946B-C57EE81791B1}"/>
              </a:ext>
            </a:extLst>
          </p:cNvPr>
          <p:cNvSpPr>
            <a:spLocks noGrp="1"/>
          </p:cNvSpPr>
          <p:nvPr>
            <p:ph type="title"/>
          </p:nvPr>
        </p:nvSpPr>
        <p:spPr>
          <a:xfrm>
            <a:off x="648929" y="629266"/>
            <a:ext cx="3651467" cy="1676603"/>
          </a:xfrm>
        </p:spPr>
        <p:txBody>
          <a:bodyPr>
            <a:normAutofit/>
          </a:bodyPr>
          <a:lstStyle/>
          <a:p>
            <a:r>
              <a:rPr lang="en-US" dirty="0">
                <a:solidFill>
                  <a:schemeClr val="tx1"/>
                </a:solidFill>
              </a:rPr>
              <a:t>Motivational Interviewing (MI): A Review</a:t>
            </a:r>
            <a:endParaRPr lang="en-US" dirty="0"/>
          </a:p>
        </p:txBody>
      </p:sp>
      <p:sp>
        <p:nvSpPr>
          <p:cNvPr id="10" name="Content Placeholder 9">
            <a:extLst>
              <a:ext uri="{FF2B5EF4-FFF2-40B4-BE49-F238E27FC236}">
                <a16:creationId xmlns:a16="http://schemas.microsoft.com/office/drawing/2014/main" xmlns="" id="{010E28BF-3DB5-4ABD-8CD4-4247BE484730}"/>
              </a:ext>
            </a:extLst>
          </p:cNvPr>
          <p:cNvSpPr>
            <a:spLocks noGrp="1"/>
          </p:cNvSpPr>
          <p:nvPr>
            <p:ph idx="1"/>
          </p:nvPr>
        </p:nvSpPr>
        <p:spPr>
          <a:xfrm>
            <a:off x="648930" y="2659422"/>
            <a:ext cx="3651466" cy="3785419"/>
          </a:xfrm>
        </p:spPr>
        <p:txBody>
          <a:bodyPr>
            <a:normAutofit/>
          </a:bodyPr>
          <a:lstStyle/>
          <a:p>
            <a:r>
              <a:rPr lang="en-US" sz="1800" u="sng" dirty="0"/>
              <a:t>Patient</a:t>
            </a:r>
            <a:r>
              <a:rPr lang="en-US" sz="1800" dirty="0"/>
              <a:t>-centered</a:t>
            </a:r>
          </a:p>
          <a:p>
            <a:r>
              <a:rPr lang="en-US" sz="1800" u="sng" dirty="0"/>
              <a:t>Goal</a:t>
            </a:r>
            <a:r>
              <a:rPr lang="en-US" sz="1800" dirty="0"/>
              <a:t>-directed (behavior change)</a:t>
            </a:r>
          </a:p>
          <a:p>
            <a:r>
              <a:rPr lang="en-US" sz="1800" dirty="0"/>
              <a:t>Helps to resolve </a:t>
            </a:r>
            <a:r>
              <a:rPr lang="en-US" sz="1800" u="sng" dirty="0"/>
              <a:t>ambivalence</a:t>
            </a:r>
          </a:p>
          <a:p>
            <a:endParaRPr lang="en-US" sz="1800" b="1" u="sng" dirty="0"/>
          </a:p>
          <a:p>
            <a:pPr marL="0" indent="0">
              <a:buNone/>
            </a:pPr>
            <a:r>
              <a:rPr lang="en-US" sz="2400" b="1" dirty="0"/>
              <a:t>A-C-E</a:t>
            </a:r>
          </a:p>
          <a:p>
            <a:r>
              <a:rPr lang="en-US" sz="1800" dirty="0"/>
              <a:t>Affirms patient’s </a:t>
            </a:r>
            <a:r>
              <a:rPr lang="en-US" sz="1800" u="sng" dirty="0"/>
              <a:t>autonomy</a:t>
            </a:r>
          </a:p>
          <a:p>
            <a:r>
              <a:rPr lang="en-US" sz="1800" u="sng" dirty="0"/>
              <a:t>Collaboration</a:t>
            </a:r>
            <a:r>
              <a:rPr lang="en-US" sz="1800" dirty="0"/>
              <a:t> between patient and provider </a:t>
            </a:r>
          </a:p>
          <a:p>
            <a:r>
              <a:rPr lang="en-US" sz="1800" u="sng" dirty="0"/>
              <a:t>Evokes</a:t>
            </a:r>
            <a:r>
              <a:rPr lang="en-US" sz="1800" dirty="0"/>
              <a:t> patient’s own motivation and reasons for change</a:t>
            </a:r>
          </a:p>
        </p:txBody>
      </p:sp>
      <p:pic>
        <p:nvPicPr>
          <p:cNvPr id="8" name="Content Placeholder 4">
            <a:extLst>
              <a:ext uri="{FF2B5EF4-FFF2-40B4-BE49-F238E27FC236}">
                <a16:creationId xmlns:a16="http://schemas.microsoft.com/office/drawing/2014/main" xmlns="" id="{DF4D500E-5E26-4DDF-A974-7C1DB8506CFF}"/>
              </a:ext>
            </a:extLst>
          </p:cNvPr>
          <p:cNvPicPr>
            <a:picLocks noChangeAspect="1"/>
          </p:cNvPicPr>
          <p:nvPr/>
        </p:nvPicPr>
        <p:blipFill rotWithShape="1">
          <a:blip r:embed="rId2">
            <a:extLst>
              <a:ext uri="{28A0092B-C50C-407E-A947-70E740481C1C}">
                <a14:useLocalDpi xmlns:a14="http://schemas.microsoft.com/office/drawing/2010/main" val="0"/>
              </a:ext>
            </a:extLst>
          </a:blip>
          <a:srcRect l="9009" r="17476" b="-1"/>
          <a:stretch/>
        </p:blipFill>
        <p:spPr>
          <a:xfrm>
            <a:off x="4639056" y="10"/>
            <a:ext cx="7552944" cy="6857990"/>
          </a:xfrm>
          <a:prstGeom prst="rect">
            <a:avLst/>
          </a:prstGeom>
          <a:effectLst/>
        </p:spPr>
      </p:pic>
      <p:cxnSp>
        <p:nvCxnSpPr>
          <p:cNvPr id="5" name="Straight Connector 4">
            <a:extLst>
              <a:ext uri="{FF2B5EF4-FFF2-40B4-BE49-F238E27FC236}">
                <a16:creationId xmlns:a16="http://schemas.microsoft.com/office/drawing/2014/main" xmlns="" id="{02276FE8-FFAE-4B16-A883-38B30D15D899}"/>
              </a:ext>
            </a:extLst>
          </p:cNvPr>
          <p:cNvCxnSpPr>
            <a:cxnSpLocks/>
          </p:cNvCxnSpPr>
          <p:nvPr/>
        </p:nvCxnSpPr>
        <p:spPr>
          <a:xfrm>
            <a:off x="648929" y="2458065"/>
            <a:ext cx="3651467"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58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vert="horz" lIns="91440" tIns="45720" rIns="91440" bIns="45720" rtlCol="0" anchor="b">
            <a:normAutofit/>
          </a:bodyPr>
          <a:lstStyle/>
          <a:p>
            <a:r>
              <a:rPr lang="en-US" sz="4100" dirty="0">
                <a:solidFill>
                  <a:schemeClr val="tx1"/>
                </a:solidFill>
              </a:rPr>
              <a:t>Giving Feedback &amp; Advice:</a:t>
            </a:r>
            <a:br>
              <a:rPr lang="en-US" sz="4100" dirty="0">
                <a:solidFill>
                  <a:schemeClr val="tx1"/>
                </a:solidFill>
              </a:rPr>
            </a:br>
            <a:r>
              <a:rPr lang="en-US" dirty="0">
                <a:solidFill>
                  <a:schemeClr val="tx1"/>
                </a:solidFill>
              </a:rPr>
              <a:t>The MI Sandwich</a:t>
            </a:r>
            <a:endParaRPr lang="en-US" sz="4100" dirty="0">
              <a:solidFill>
                <a:schemeClr val="tx1"/>
              </a:solidFill>
            </a:endParaRPr>
          </a:p>
        </p:txBody>
      </p:sp>
      <p:pic>
        <p:nvPicPr>
          <p:cNvPr id="8" name="Content Placeholder 7" descr="A sandwich cut in half and sitting on a table&#10;&#10;Description automatically generated">
            <a:extLst>
              <a:ext uri="{FF2B5EF4-FFF2-40B4-BE49-F238E27FC236}">
                <a16:creationId xmlns:a16="http://schemas.microsoft.com/office/drawing/2014/main" xmlns="" id="{992196A6-DB3C-4A7D-8FFD-247E02A61E8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992" r="15759"/>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F3F94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65431" y="2438400"/>
            <a:ext cx="6586489" cy="3785419"/>
          </a:xfrm>
          <a:prstGeom prst="rect">
            <a:avLst/>
          </a:prstGeom>
        </p:spPr>
        <p:txBody>
          <a:bodyPr vert="horz" lIns="91440" tIns="45720" rIns="91440" bIns="45720" rtlCol="0">
            <a:normAutofit/>
          </a:bodyPr>
          <a:lstStyle/>
          <a:p>
            <a:pPr marL="257175" indent="-228600">
              <a:lnSpc>
                <a:spcPct val="90000"/>
              </a:lnSpc>
              <a:spcAft>
                <a:spcPts val="600"/>
              </a:spcAft>
              <a:buFont typeface="Arial" panose="020B0604020202020204" pitchFamily="34" charset="0"/>
              <a:buChar char="•"/>
            </a:pPr>
            <a:r>
              <a:rPr lang="en-US" sz="2000" dirty="0"/>
              <a:t> </a:t>
            </a:r>
            <a:r>
              <a:rPr lang="en-US" sz="2000" u="sng" dirty="0"/>
              <a:t>Ask Permission</a:t>
            </a:r>
          </a:p>
          <a:p>
            <a:pPr marL="714375" lvl="1" indent="-228600">
              <a:lnSpc>
                <a:spcPct val="90000"/>
              </a:lnSpc>
              <a:spcAft>
                <a:spcPts val="600"/>
              </a:spcAft>
              <a:buFont typeface="Arial" panose="020B0604020202020204" pitchFamily="34" charset="0"/>
              <a:buChar char="•"/>
            </a:pPr>
            <a:r>
              <a:rPr lang="en-US" sz="2000" i="1" dirty="0"/>
              <a:t>“Is it OK if I share with you what is considered high risk drinking according to research studies?”</a:t>
            </a:r>
          </a:p>
          <a:p>
            <a:pPr marL="257175" indent="-228600">
              <a:lnSpc>
                <a:spcPct val="90000"/>
              </a:lnSpc>
              <a:spcAft>
                <a:spcPts val="600"/>
              </a:spcAft>
              <a:buFont typeface="Arial" panose="020B0604020202020204" pitchFamily="34" charset="0"/>
              <a:buChar char="•"/>
            </a:pPr>
            <a:endParaRPr lang="en-US" sz="2000" dirty="0"/>
          </a:p>
          <a:p>
            <a:pPr marL="257175" indent="-228600">
              <a:lnSpc>
                <a:spcPct val="90000"/>
              </a:lnSpc>
              <a:spcAft>
                <a:spcPts val="600"/>
              </a:spcAft>
              <a:buFont typeface="Arial" panose="020B0604020202020204" pitchFamily="34" charset="0"/>
              <a:buChar char="•"/>
            </a:pPr>
            <a:endParaRPr lang="en-US" sz="2000" dirty="0"/>
          </a:p>
          <a:p>
            <a:pPr marL="257175" indent="-228600">
              <a:lnSpc>
                <a:spcPct val="90000"/>
              </a:lnSpc>
              <a:spcAft>
                <a:spcPts val="600"/>
              </a:spcAft>
              <a:buFont typeface="Arial" panose="020B0604020202020204" pitchFamily="34" charset="0"/>
              <a:buChar char="•"/>
            </a:pPr>
            <a:r>
              <a:rPr lang="en-US" sz="2000" dirty="0"/>
              <a:t> </a:t>
            </a:r>
            <a:r>
              <a:rPr lang="en-US" sz="2000" u="sng" dirty="0"/>
              <a:t>Give Information or Feedback</a:t>
            </a:r>
          </a:p>
          <a:p>
            <a:pPr marL="257175" indent="-228600">
              <a:lnSpc>
                <a:spcPct val="90000"/>
              </a:lnSpc>
              <a:spcAft>
                <a:spcPts val="600"/>
              </a:spcAft>
              <a:buFont typeface="Arial" panose="020B0604020202020204" pitchFamily="34" charset="0"/>
              <a:buChar char="•"/>
            </a:pPr>
            <a:endParaRPr lang="en-US" sz="2000" dirty="0"/>
          </a:p>
          <a:p>
            <a:pPr marL="257175" indent="-228600">
              <a:lnSpc>
                <a:spcPct val="90000"/>
              </a:lnSpc>
              <a:spcAft>
                <a:spcPts val="600"/>
              </a:spcAft>
              <a:buFont typeface="Arial" panose="020B0604020202020204" pitchFamily="34" charset="0"/>
              <a:buChar char="•"/>
            </a:pPr>
            <a:endParaRPr lang="en-US" sz="2000" dirty="0"/>
          </a:p>
          <a:p>
            <a:pPr marL="257175" indent="-228600">
              <a:lnSpc>
                <a:spcPct val="90000"/>
              </a:lnSpc>
              <a:spcAft>
                <a:spcPts val="600"/>
              </a:spcAft>
              <a:buFont typeface="Arial" panose="020B0604020202020204" pitchFamily="34" charset="0"/>
              <a:buChar char="•"/>
            </a:pPr>
            <a:r>
              <a:rPr lang="en-US" sz="2000" dirty="0"/>
              <a:t> </a:t>
            </a:r>
            <a:r>
              <a:rPr lang="en-US" sz="2000" u="sng" dirty="0"/>
              <a:t>Ask for Response</a:t>
            </a:r>
            <a:r>
              <a:rPr lang="en-US" sz="2000" dirty="0"/>
              <a:t> </a:t>
            </a:r>
          </a:p>
          <a:p>
            <a:pPr marL="714375" lvl="1" indent="-228600">
              <a:lnSpc>
                <a:spcPct val="90000"/>
              </a:lnSpc>
              <a:spcAft>
                <a:spcPts val="600"/>
              </a:spcAft>
              <a:buFont typeface="Arial" panose="020B0604020202020204" pitchFamily="34" charset="0"/>
              <a:buChar char="•"/>
            </a:pPr>
            <a:r>
              <a:rPr lang="en-US" sz="2000" dirty="0"/>
              <a:t>“</a:t>
            </a:r>
            <a:r>
              <a:rPr lang="en-US" sz="2000" i="1" dirty="0"/>
              <a:t>What do you make of that?” </a:t>
            </a:r>
          </a:p>
        </p:txBody>
      </p:sp>
      <p:cxnSp>
        <p:nvCxnSpPr>
          <p:cNvPr id="11" name="Straight Connector 10">
            <a:extLst>
              <a:ext uri="{FF2B5EF4-FFF2-40B4-BE49-F238E27FC236}">
                <a16:creationId xmlns:a16="http://schemas.microsoft.com/office/drawing/2014/main" xmlns="" id="{9553FF94-2B2F-4AA7-966B-DDCDF5A127DE}"/>
              </a:ext>
            </a:extLst>
          </p:cNvPr>
          <p:cNvCxnSpPr>
            <a:cxnSpLocks/>
          </p:cNvCxnSpPr>
          <p:nvPr/>
        </p:nvCxnSpPr>
        <p:spPr>
          <a:xfrm>
            <a:off x="5080934" y="2115117"/>
            <a:ext cx="6309360" cy="0"/>
          </a:xfrm>
          <a:prstGeom prst="line">
            <a:avLst/>
          </a:prstGeom>
          <a:ln w="28575">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489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blackboard&#10;&#10;Description automatically generated">
            <a:extLst>
              <a:ext uri="{FF2B5EF4-FFF2-40B4-BE49-F238E27FC236}">
                <a16:creationId xmlns:a16="http://schemas.microsoft.com/office/drawing/2014/main" xmlns="" id="{2D9D460F-97CC-4736-A161-3C8E7FE74A1E}"/>
              </a:ext>
            </a:extLst>
          </p:cNvPr>
          <p:cNvPicPr>
            <a:picLocks noChangeAspect="1"/>
          </p:cNvPicPr>
          <p:nvPr/>
        </p:nvPicPr>
        <p:blipFill rotWithShape="1">
          <a:blip r:embed="rId3">
            <a:extLst>
              <a:ext uri="{28A0092B-C50C-407E-A947-70E740481C1C}">
                <a14:useLocalDpi xmlns:a14="http://schemas.microsoft.com/office/drawing/2010/main" val="0"/>
              </a:ext>
            </a:extLst>
          </a:blip>
          <a:srcRect t="8280" b="3485"/>
          <a:stretch/>
        </p:blipFill>
        <p:spPr>
          <a:xfrm>
            <a:off x="-1" y="10"/>
            <a:ext cx="12192000" cy="6857990"/>
          </a:xfrm>
          <a:prstGeom prst="rect">
            <a:avLst/>
          </a:prstGeom>
        </p:spPr>
      </p:pic>
      <p:sp>
        <p:nvSpPr>
          <p:cNvPr id="11"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09AC9A27-44DC-4BC1-80D4-B676B11270E0}"/>
              </a:ext>
            </a:extLst>
          </p:cNvPr>
          <p:cNvSpPr>
            <a:spLocks noGrp="1"/>
          </p:cNvSpPr>
          <p:nvPr>
            <p:ph type="title"/>
          </p:nvPr>
        </p:nvSpPr>
        <p:spPr>
          <a:xfrm>
            <a:off x="210883" y="1478958"/>
            <a:ext cx="5236187" cy="1342754"/>
          </a:xfrm>
        </p:spPr>
        <p:txBody>
          <a:bodyPr vert="horz" lIns="91440" tIns="45720" rIns="91440" bIns="45720" rtlCol="0" anchor="ctr">
            <a:normAutofit fontScale="90000"/>
          </a:bodyPr>
          <a:lstStyle/>
          <a:p>
            <a:pPr algn="ctr"/>
            <a:r>
              <a:rPr lang="en-US" sz="3600" dirty="0">
                <a:solidFill>
                  <a:srgbClr val="000000"/>
                </a:solidFill>
                <a:latin typeface="Georgia" panose="02040502050405020303" pitchFamily="18" charset="0"/>
              </a:rPr>
              <a:t>The Spirit of </a:t>
            </a:r>
            <a:br>
              <a:rPr lang="en-US" sz="3600" dirty="0">
                <a:solidFill>
                  <a:srgbClr val="000000"/>
                </a:solidFill>
                <a:latin typeface="Georgia" panose="02040502050405020303" pitchFamily="18" charset="0"/>
              </a:rPr>
            </a:br>
            <a:r>
              <a:rPr lang="en-US" sz="3600" dirty="0">
                <a:solidFill>
                  <a:srgbClr val="000000"/>
                </a:solidFill>
                <a:latin typeface="Georgia" panose="02040502050405020303" pitchFamily="18" charset="0"/>
              </a:rPr>
              <a:t>Motivational Interviewing</a:t>
            </a:r>
            <a:endParaRPr lang="en-US" sz="3600" dirty="0">
              <a:latin typeface="Georgia" panose="02040502050405020303" pitchFamily="18" charset="0"/>
            </a:endParaRPr>
          </a:p>
        </p:txBody>
      </p:sp>
      <p:cxnSp>
        <p:nvCxnSpPr>
          <p:cNvPr id="13" name="Straight Connector 12">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46F7012E-0E03-4546-90A4-5D21ACCDF994}"/>
              </a:ext>
            </a:extLst>
          </p:cNvPr>
          <p:cNvSpPr txBox="1"/>
          <p:nvPr/>
        </p:nvSpPr>
        <p:spPr>
          <a:xfrm>
            <a:off x="397695" y="3650420"/>
            <a:ext cx="4862561" cy="2363795"/>
          </a:xfrm>
          <a:prstGeom prst="rect">
            <a:avLst/>
          </a:prstGeom>
        </p:spPr>
        <p:txBody>
          <a:bodyPr vert="horz" lIns="91440" tIns="45720" rIns="91440" bIns="45720" rtlCol="0" anchor="ctr">
            <a:normAutofit/>
          </a:bodyPr>
          <a:lstStyle/>
          <a:p>
            <a:pPr marL="342900" indent="-342900">
              <a:spcAft>
                <a:spcPts val="600"/>
              </a:spcAft>
              <a:buFont typeface="Arial" panose="020B0604020202020204" pitchFamily="34" charset="0"/>
              <a:buChar char="•"/>
            </a:pPr>
            <a:r>
              <a:rPr lang="en-US" sz="2000" dirty="0">
                <a:solidFill>
                  <a:schemeClr val="bg2">
                    <a:lumMod val="25000"/>
                  </a:schemeClr>
                </a:solidFill>
              </a:rPr>
              <a:t>Change is within the client – to be discovered</a:t>
            </a:r>
          </a:p>
          <a:p>
            <a:pPr marL="342900" indent="-342900">
              <a:spcAft>
                <a:spcPts val="600"/>
              </a:spcAft>
              <a:buFont typeface="Arial" panose="020B0604020202020204" pitchFamily="34" charset="0"/>
              <a:buChar char="•"/>
            </a:pPr>
            <a:r>
              <a:rPr lang="en-US" sz="2000" dirty="0">
                <a:solidFill>
                  <a:schemeClr val="bg2">
                    <a:lumMod val="25000"/>
                  </a:schemeClr>
                </a:solidFill>
              </a:rPr>
              <a:t>Focus on strengths and resources rather than deficits</a:t>
            </a:r>
          </a:p>
          <a:p>
            <a:pPr marL="342900" indent="-342900">
              <a:spcAft>
                <a:spcPts val="600"/>
              </a:spcAft>
              <a:buFont typeface="Arial" panose="020B0604020202020204" pitchFamily="34" charset="0"/>
              <a:buChar char="•"/>
            </a:pPr>
            <a:r>
              <a:rPr lang="en-US" sz="2000" dirty="0">
                <a:solidFill>
                  <a:schemeClr val="bg2">
                    <a:lumMod val="25000"/>
                  </a:schemeClr>
                </a:solidFill>
              </a:rPr>
              <a:t>Evoke and strengthen the person’s own reasons for change</a:t>
            </a:r>
          </a:p>
        </p:txBody>
      </p:sp>
      <p:sp>
        <p:nvSpPr>
          <p:cNvPr id="7" name="Rectangle 6">
            <a:extLst>
              <a:ext uri="{FF2B5EF4-FFF2-40B4-BE49-F238E27FC236}">
                <a16:creationId xmlns:a16="http://schemas.microsoft.com/office/drawing/2014/main" xmlns="" id="{8476D552-BD34-4B83-9353-128BF6671D47}"/>
              </a:ext>
            </a:extLst>
          </p:cNvPr>
          <p:cNvSpPr/>
          <p:nvPr/>
        </p:nvSpPr>
        <p:spPr>
          <a:xfrm>
            <a:off x="1653013" y="2641607"/>
            <a:ext cx="2351926" cy="584775"/>
          </a:xfrm>
          <a:prstGeom prst="rect">
            <a:avLst/>
          </a:prstGeom>
        </p:spPr>
        <p:txBody>
          <a:bodyPr wrap="none">
            <a:spAutoFit/>
          </a:bodyPr>
          <a:lstStyle/>
          <a:p>
            <a:pPr algn="ctr"/>
            <a:r>
              <a:rPr lang="en-US" sz="3200" b="1" i="1" dirty="0">
                <a:solidFill>
                  <a:srgbClr val="8B2331"/>
                </a:solidFill>
                <a:latin typeface="Georgia" panose="02040502050405020303" pitchFamily="18" charset="0"/>
              </a:rPr>
              <a:t>Evocation</a:t>
            </a:r>
            <a:endParaRPr lang="en-US" sz="3200" dirty="0">
              <a:solidFill>
                <a:srgbClr val="8B2331"/>
              </a:solidFill>
            </a:endParaRPr>
          </a:p>
        </p:txBody>
      </p:sp>
    </p:spTree>
    <p:extLst>
      <p:ext uri="{BB962C8B-B14F-4D97-AF65-F5344CB8AC3E}">
        <p14:creationId xmlns:p14="http://schemas.microsoft.com/office/powerpoint/2010/main" val="981421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E888FD-1EC2-49E8-8838-E4AD09922767}"/>
              </a:ext>
            </a:extLst>
          </p:cNvPr>
          <p:cNvSpPr>
            <a:spLocks noGrp="1"/>
          </p:cNvSpPr>
          <p:nvPr>
            <p:ph type="title"/>
          </p:nvPr>
        </p:nvSpPr>
        <p:spPr>
          <a:xfrm>
            <a:off x="6333673" y="712244"/>
            <a:ext cx="5760005" cy="1175550"/>
          </a:xfrm>
        </p:spPr>
        <p:txBody>
          <a:bodyPr vert="horz" lIns="91440" tIns="45720" rIns="91440" bIns="45720" rtlCol="0" anchor="b">
            <a:normAutofit/>
          </a:bodyPr>
          <a:lstStyle/>
          <a:p>
            <a:r>
              <a:rPr lang="en-US" sz="3800" dirty="0">
                <a:latin typeface="Georgia" panose="02040502050405020303" pitchFamily="18" charset="0"/>
              </a:rPr>
              <a:t>The Spirit of Motivational Interviewing</a:t>
            </a:r>
          </a:p>
        </p:txBody>
      </p:sp>
      <p:sp>
        <p:nvSpPr>
          <p:cNvPr id="9" name="Freeform: Shape 8">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xmlns="" id="{EF351897-AF60-4CA4-B602-5FAB29EB1687}"/>
              </a:ext>
            </a:extLst>
          </p:cNvPr>
          <p:cNvPicPr>
            <a:picLocks noChangeAspect="1"/>
          </p:cNvPicPr>
          <p:nvPr/>
        </p:nvPicPr>
        <p:blipFill rotWithShape="1">
          <a:blip r:embed="rId2">
            <a:extLst>
              <a:ext uri="{28A0092B-C50C-407E-A947-70E740481C1C}">
                <a14:useLocalDpi xmlns:a14="http://schemas.microsoft.com/office/drawing/2010/main" val="0"/>
              </a:ext>
            </a:extLst>
          </a:blip>
          <a:srcRect t="19937" r="-1" b="4073"/>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Rectangle 5">
            <a:extLst>
              <a:ext uri="{FF2B5EF4-FFF2-40B4-BE49-F238E27FC236}">
                <a16:creationId xmlns:a16="http://schemas.microsoft.com/office/drawing/2014/main" xmlns="" id="{ED400EA8-ADE2-41DD-9AF5-1E28BC47865F}"/>
              </a:ext>
            </a:extLst>
          </p:cNvPr>
          <p:cNvSpPr/>
          <p:nvPr/>
        </p:nvSpPr>
        <p:spPr>
          <a:xfrm>
            <a:off x="6333673" y="3370007"/>
            <a:ext cx="5397910" cy="2585323"/>
          </a:xfrm>
          <a:prstGeom prst="rect">
            <a:avLst/>
          </a:prstGeom>
        </p:spPr>
        <p:txBody>
          <a:bodyPr wrap="square">
            <a:spAutoFit/>
          </a:bodyPr>
          <a:lstStyle/>
          <a:p>
            <a:pPr marL="285750" indent="-285750">
              <a:buFont typeface="Arial" panose="020B0604020202020204" pitchFamily="34" charset="0"/>
              <a:buChar char="•"/>
            </a:pPr>
            <a:r>
              <a:rPr lang="en-US" dirty="0"/>
              <a:t>Not DONE TO a passive recipient –MI is done FOR or WITH a person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Recognize the person is the expert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Specific methods or techniques are not prescribed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Let go of the assumption that the clinician is the expert with the solution –avoid the expert trap</a:t>
            </a:r>
          </a:p>
        </p:txBody>
      </p:sp>
      <p:sp>
        <p:nvSpPr>
          <p:cNvPr id="7" name="Rectangle 6">
            <a:extLst>
              <a:ext uri="{FF2B5EF4-FFF2-40B4-BE49-F238E27FC236}">
                <a16:creationId xmlns:a16="http://schemas.microsoft.com/office/drawing/2014/main" xmlns="" id="{8B390F3A-C305-47DC-86B7-7C166AD60BF8}"/>
              </a:ext>
            </a:extLst>
          </p:cNvPr>
          <p:cNvSpPr/>
          <p:nvPr/>
        </p:nvSpPr>
        <p:spPr>
          <a:xfrm>
            <a:off x="6333673" y="2045108"/>
            <a:ext cx="4677884" cy="461665"/>
          </a:xfrm>
          <a:prstGeom prst="rect">
            <a:avLst/>
          </a:prstGeom>
        </p:spPr>
        <p:txBody>
          <a:bodyPr wrap="none">
            <a:spAutoFit/>
          </a:bodyPr>
          <a:lstStyle/>
          <a:p>
            <a:r>
              <a:rPr lang="en-US" sz="2400" b="1" i="1" dirty="0">
                <a:latin typeface="Georgia" panose="02040502050405020303" pitchFamily="18" charset="0"/>
              </a:rPr>
              <a:t>Partnership / Collaboration</a:t>
            </a:r>
            <a:endParaRPr lang="en-US" sz="2400" dirty="0"/>
          </a:p>
        </p:txBody>
      </p:sp>
      <p:cxnSp>
        <p:nvCxnSpPr>
          <p:cNvPr id="10" name="Straight Connector 9">
            <a:extLst>
              <a:ext uri="{FF2B5EF4-FFF2-40B4-BE49-F238E27FC236}">
                <a16:creationId xmlns:a16="http://schemas.microsoft.com/office/drawing/2014/main" xmlns="" id="{B7A24B22-6D3C-45ED-8CC9-A77D1BCC4366}"/>
              </a:ext>
            </a:extLst>
          </p:cNvPr>
          <p:cNvCxnSpPr/>
          <p:nvPr/>
        </p:nvCxnSpPr>
        <p:spPr>
          <a:xfrm>
            <a:off x="6440129" y="1976282"/>
            <a:ext cx="5751871"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751743"/>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20110C-A653-4AF0-933B-DD3CB376DF91}"/>
              </a:ext>
            </a:extLst>
          </p:cNvPr>
          <p:cNvPicPr>
            <a:picLocks noChangeAspect="1"/>
          </p:cNvPicPr>
          <p:nvPr/>
        </p:nvPicPr>
        <p:blipFill rotWithShape="1">
          <a:blip r:embed="rId2">
            <a:extLst>
              <a:ext uri="{28A0092B-C50C-407E-A947-70E740481C1C}">
                <a14:useLocalDpi xmlns:a14="http://schemas.microsoft.com/office/drawing/2010/main" val="0"/>
              </a:ext>
            </a:extLst>
          </a:blip>
          <a:srcRect l="21613" t="17061" r="20657" b="25305"/>
          <a:stretch/>
        </p:blipFill>
        <p:spPr>
          <a:xfrm>
            <a:off x="5938684" y="2231923"/>
            <a:ext cx="5938684" cy="3952568"/>
          </a:xfrm>
          <a:prstGeom prst="rect">
            <a:avLst/>
          </a:prstGeom>
        </p:spPr>
      </p:pic>
      <p:sp>
        <p:nvSpPr>
          <p:cNvPr id="6" name="Title 1">
            <a:extLst>
              <a:ext uri="{FF2B5EF4-FFF2-40B4-BE49-F238E27FC236}">
                <a16:creationId xmlns:a16="http://schemas.microsoft.com/office/drawing/2014/main" xmlns="" id="{745F746E-7ABD-409A-A589-55D7A01A6DB2}"/>
              </a:ext>
            </a:extLst>
          </p:cNvPr>
          <p:cNvSpPr txBox="1">
            <a:spLocks/>
          </p:cNvSpPr>
          <p:nvPr/>
        </p:nvSpPr>
        <p:spPr>
          <a:xfrm>
            <a:off x="178679" y="663426"/>
            <a:ext cx="9014482" cy="6576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latin typeface="Georgia" panose="02040502050405020303" pitchFamily="18" charset="0"/>
              </a:rPr>
              <a:t>The Spirit of Motivational Interviewing</a:t>
            </a:r>
          </a:p>
        </p:txBody>
      </p:sp>
      <p:sp>
        <p:nvSpPr>
          <p:cNvPr id="7" name="Rectangle 6">
            <a:extLst>
              <a:ext uri="{FF2B5EF4-FFF2-40B4-BE49-F238E27FC236}">
                <a16:creationId xmlns:a16="http://schemas.microsoft.com/office/drawing/2014/main" xmlns="" id="{BB3E479A-6223-43BA-BA68-14A6D5CCE265}"/>
              </a:ext>
            </a:extLst>
          </p:cNvPr>
          <p:cNvSpPr/>
          <p:nvPr/>
        </p:nvSpPr>
        <p:spPr>
          <a:xfrm>
            <a:off x="178679" y="1478342"/>
            <a:ext cx="3998210" cy="461665"/>
          </a:xfrm>
          <a:prstGeom prst="rect">
            <a:avLst/>
          </a:prstGeom>
        </p:spPr>
        <p:txBody>
          <a:bodyPr wrap="none">
            <a:spAutoFit/>
          </a:bodyPr>
          <a:lstStyle/>
          <a:p>
            <a:r>
              <a:rPr lang="en-US" sz="2400" b="1" i="1" dirty="0">
                <a:latin typeface="Georgia" panose="02040502050405020303" pitchFamily="18" charset="0"/>
              </a:rPr>
              <a:t>Acceptance / Autonomy</a:t>
            </a:r>
            <a:endParaRPr lang="en-US" sz="2400" dirty="0"/>
          </a:p>
        </p:txBody>
      </p:sp>
      <p:cxnSp>
        <p:nvCxnSpPr>
          <p:cNvPr id="8" name="Straight Connector 7">
            <a:extLst>
              <a:ext uri="{FF2B5EF4-FFF2-40B4-BE49-F238E27FC236}">
                <a16:creationId xmlns:a16="http://schemas.microsoft.com/office/drawing/2014/main" xmlns="" id="{16A48D55-3233-4E8C-8025-3BB6329F4506}"/>
              </a:ext>
            </a:extLst>
          </p:cNvPr>
          <p:cNvCxnSpPr>
            <a:cxnSpLocks/>
          </p:cNvCxnSpPr>
          <p:nvPr/>
        </p:nvCxnSpPr>
        <p:spPr>
          <a:xfrm flipV="1">
            <a:off x="285135" y="1321027"/>
            <a:ext cx="8445910" cy="88489"/>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5A7FD8E-9E53-4C2B-98BE-9288A1EB5E16}"/>
              </a:ext>
            </a:extLst>
          </p:cNvPr>
          <p:cNvSpPr/>
          <p:nvPr/>
        </p:nvSpPr>
        <p:spPr>
          <a:xfrm>
            <a:off x="285135" y="2777046"/>
            <a:ext cx="5299588" cy="2862322"/>
          </a:xfrm>
          <a:prstGeom prst="rect">
            <a:avLst/>
          </a:prstGeom>
        </p:spPr>
        <p:txBody>
          <a:bodyPr wrap="square">
            <a:spAutoFit/>
          </a:bodyPr>
          <a:lstStyle/>
          <a:p>
            <a:pPr marL="285750" indent="-285750">
              <a:buFont typeface="Arial" panose="020B0604020202020204" pitchFamily="34" charset="0"/>
              <a:buChar char="•"/>
            </a:pPr>
            <a:r>
              <a:rPr lang="en-US" dirty="0">
                <a:solidFill>
                  <a:schemeClr val="tx1">
                    <a:lumMod val="85000"/>
                    <a:lumOff val="15000"/>
                  </a:schemeClr>
                </a:solidFill>
              </a:rPr>
              <a:t>Not to be confused with approval or disapproval</a:t>
            </a:r>
          </a:p>
          <a:p>
            <a:pPr marL="285750" indent="-285750">
              <a:buFont typeface="Arial" panose="020B0604020202020204" pitchFamily="34" charset="0"/>
              <a:buChar char="•"/>
            </a:pPr>
            <a:endParaRPr lang="en-US"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Accepting the worth of individuals as they are</a:t>
            </a:r>
          </a:p>
          <a:p>
            <a:pPr marL="285750" indent="-285750">
              <a:buFont typeface="Arial" panose="020B0604020202020204" pitchFamily="34" charset="0"/>
              <a:buChar char="•"/>
            </a:pPr>
            <a:endParaRPr lang="en-US"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Therapist assuming responsibility increases chances of tug-of-war</a:t>
            </a:r>
          </a:p>
          <a:p>
            <a:pPr marL="285750" indent="-285750">
              <a:buFont typeface="Arial" panose="020B0604020202020204" pitchFamily="34" charset="0"/>
              <a:buChar char="•"/>
            </a:pPr>
            <a:endParaRPr lang="en-US"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Honoring the person’s autonomy</a:t>
            </a:r>
          </a:p>
          <a:p>
            <a:pPr marL="285750" indent="-285750">
              <a:buFont typeface="Arial" panose="020B0604020202020204" pitchFamily="34" charset="0"/>
              <a:buChar char="•"/>
            </a:pPr>
            <a:endParaRPr lang="en-US"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Affirming the person’s strengths and efforts</a:t>
            </a:r>
          </a:p>
        </p:txBody>
      </p:sp>
    </p:spTree>
    <p:extLst>
      <p:ext uri="{BB962C8B-B14F-4D97-AF65-F5344CB8AC3E}">
        <p14:creationId xmlns:p14="http://schemas.microsoft.com/office/powerpoint/2010/main" val="1921253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xmlns="" id="{CD8AE37E-DDC3-4E03-8210-C8C34559680A}"/>
              </a:ext>
            </a:extLst>
          </p:cNvPr>
          <p:cNvSpPr>
            <a:spLocks noGrp="1"/>
          </p:cNvSpPr>
          <p:nvPr>
            <p:ph idx="1"/>
          </p:nvPr>
        </p:nvSpPr>
        <p:spPr>
          <a:xfrm>
            <a:off x="3657966" y="2350883"/>
            <a:ext cx="3618162" cy="2154648"/>
          </a:xfrm>
        </p:spPr>
        <p:txBody>
          <a:bodyPr anchor="ctr">
            <a:normAutofit/>
          </a:bodyPr>
          <a:lstStyle/>
          <a:p>
            <a:r>
              <a:rPr lang="en-US" dirty="0"/>
              <a:t>Open Questions</a:t>
            </a:r>
          </a:p>
          <a:p>
            <a:r>
              <a:rPr lang="en-US" dirty="0"/>
              <a:t>Affirmations</a:t>
            </a:r>
          </a:p>
          <a:p>
            <a:r>
              <a:rPr lang="en-US" dirty="0"/>
              <a:t>Reflections</a:t>
            </a:r>
          </a:p>
          <a:p>
            <a:r>
              <a:rPr lang="en-US" dirty="0"/>
              <a:t>Summaries</a:t>
            </a:r>
          </a:p>
        </p:txBody>
      </p:sp>
      <p:pic>
        <p:nvPicPr>
          <p:cNvPr id="8" name="Content Placeholder 4">
            <a:extLst>
              <a:ext uri="{FF2B5EF4-FFF2-40B4-BE49-F238E27FC236}">
                <a16:creationId xmlns:a16="http://schemas.microsoft.com/office/drawing/2014/main" xmlns=""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xmlns="" id="{8DA4ADD7-9BBB-4FE8-A691-D8E722F0091D}"/>
              </a:ext>
            </a:extLst>
          </p:cNvPr>
          <p:cNvCxnSpPr/>
          <p:nvPr/>
        </p:nvCxnSpPr>
        <p:spPr>
          <a:xfrm>
            <a:off x="568712" y="3744171"/>
            <a:ext cx="2453268"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AAA8ACAA-74C2-4DA5-A570-6DE39977449A}"/>
              </a:ext>
            </a:extLst>
          </p:cNvPr>
          <p:cNvSpPr/>
          <p:nvPr/>
        </p:nvSpPr>
        <p:spPr>
          <a:xfrm>
            <a:off x="520341" y="2887989"/>
            <a:ext cx="2540967" cy="769441"/>
          </a:xfrm>
          <a:prstGeom prst="rect">
            <a:avLst/>
          </a:prstGeom>
        </p:spPr>
        <p:txBody>
          <a:bodyPr wrap="square">
            <a:spAutoFit/>
          </a:bodyPr>
          <a:lstStyle/>
          <a:p>
            <a:r>
              <a:rPr lang="en-US" sz="4400" dirty="0">
                <a:solidFill>
                  <a:srgbClr val="1B3055"/>
                </a:solidFill>
                <a:latin typeface="Georgia" panose="02040502050405020303" pitchFamily="18" charset="0"/>
              </a:rPr>
              <a:t>O.A.R.S.</a:t>
            </a:r>
          </a:p>
        </p:txBody>
      </p:sp>
    </p:spTree>
    <p:extLst>
      <p:ext uri="{BB962C8B-B14F-4D97-AF65-F5344CB8AC3E}">
        <p14:creationId xmlns:p14="http://schemas.microsoft.com/office/powerpoint/2010/main" val="156404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xmlns="" id="{CD8AE37E-DDC3-4E03-8210-C8C34559680A}"/>
              </a:ext>
            </a:extLst>
          </p:cNvPr>
          <p:cNvSpPr>
            <a:spLocks noGrp="1"/>
          </p:cNvSpPr>
          <p:nvPr>
            <p:ph idx="1"/>
          </p:nvPr>
        </p:nvSpPr>
        <p:spPr>
          <a:xfrm>
            <a:off x="529383" y="2579064"/>
            <a:ext cx="6825146" cy="3339943"/>
          </a:xfrm>
        </p:spPr>
        <p:txBody>
          <a:bodyPr anchor="ctr">
            <a:normAutofit/>
          </a:bodyPr>
          <a:lstStyle/>
          <a:p>
            <a:r>
              <a:rPr lang="en-US" dirty="0"/>
              <a:t>Elicit a range of responses beyond yes/no</a:t>
            </a:r>
          </a:p>
          <a:p>
            <a:r>
              <a:rPr lang="en-US" dirty="0"/>
              <a:t>Prompt patients to think, reflect, and share feelings/opinions</a:t>
            </a:r>
          </a:p>
          <a:p>
            <a:r>
              <a:rPr lang="en-US" dirty="0"/>
              <a:t>Encourage patient autonomy</a:t>
            </a:r>
          </a:p>
          <a:p>
            <a:pPr marL="0" indent="0">
              <a:buNone/>
            </a:pPr>
            <a:endParaRPr lang="en-US" dirty="0"/>
          </a:p>
          <a:p>
            <a:pPr marL="0" indent="0">
              <a:buNone/>
            </a:pPr>
            <a:r>
              <a:rPr lang="en-US" sz="2400" i="1" dirty="0"/>
              <a:t>“Do you want to stop drinking?”</a:t>
            </a:r>
          </a:p>
          <a:p>
            <a:pPr marL="0" indent="0">
              <a:buNone/>
            </a:pPr>
            <a:r>
              <a:rPr lang="en-US" sz="2400" i="1" dirty="0"/>
              <a:t>“What are your thoughts about your drinking?”</a:t>
            </a:r>
          </a:p>
        </p:txBody>
      </p:sp>
      <p:pic>
        <p:nvPicPr>
          <p:cNvPr id="8" name="Content Placeholder 4">
            <a:extLst>
              <a:ext uri="{FF2B5EF4-FFF2-40B4-BE49-F238E27FC236}">
                <a16:creationId xmlns:a16="http://schemas.microsoft.com/office/drawing/2014/main" xmlns=""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xmlns="" id="{8DA4ADD7-9BBB-4FE8-A691-D8E722F0091D}"/>
              </a:ext>
            </a:extLst>
          </p:cNvPr>
          <p:cNvCxnSpPr>
            <a:cxnSpLocks/>
          </p:cNvCxnSpPr>
          <p:nvPr/>
        </p:nvCxnSpPr>
        <p:spPr>
          <a:xfrm>
            <a:off x="529383" y="2211029"/>
            <a:ext cx="666783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AAA8ACAA-74C2-4DA5-A570-6DE39977449A}"/>
              </a:ext>
            </a:extLst>
          </p:cNvPr>
          <p:cNvSpPr/>
          <p:nvPr/>
        </p:nvSpPr>
        <p:spPr>
          <a:xfrm>
            <a:off x="481012" y="1354847"/>
            <a:ext cx="7027056" cy="707886"/>
          </a:xfrm>
          <a:prstGeom prst="rect">
            <a:avLst/>
          </a:prstGeom>
        </p:spPr>
        <p:txBody>
          <a:bodyPr wrap="square">
            <a:spAutoFit/>
          </a:bodyPr>
          <a:lstStyle/>
          <a:p>
            <a:r>
              <a:rPr lang="en-US" sz="4000" dirty="0">
                <a:solidFill>
                  <a:srgbClr val="8B2331"/>
                </a:solidFill>
                <a:latin typeface="Georgia" panose="02040502050405020303" pitchFamily="18" charset="0"/>
              </a:rPr>
              <a:t>O</a:t>
            </a:r>
            <a:r>
              <a:rPr lang="en-US" sz="4000" dirty="0">
                <a:solidFill>
                  <a:srgbClr val="1B3055"/>
                </a:solidFill>
                <a:latin typeface="Georgia" panose="02040502050405020303" pitchFamily="18" charset="0"/>
              </a:rPr>
              <a:t>.A.R.S. </a:t>
            </a:r>
            <a:r>
              <a:rPr lang="en-US" sz="4000" dirty="0">
                <a:solidFill>
                  <a:srgbClr val="8B2331"/>
                </a:solidFill>
                <a:latin typeface="Georgia" panose="02040502050405020303" pitchFamily="18" charset="0"/>
              </a:rPr>
              <a:t>– Open Questions</a:t>
            </a:r>
          </a:p>
        </p:txBody>
      </p:sp>
    </p:spTree>
    <p:extLst>
      <p:ext uri="{BB962C8B-B14F-4D97-AF65-F5344CB8AC3E}">
        <p14:creationId xmlns:p14="http://schemas.microsoft.com/office/powerpoint/2010/main" val="147232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xmlns="" id="{CD8AE37E-DDC3-4E03-8210-C8C34559680A}"/>
              </a:ext>
            </a:extLst>
          </p:cNvPr>
          <p:cNvSpPr>
            <a:spLocks noGrp="1"/>
          </p:cNvSpPr>
          <p:nvPr>
            <p:ph idx="1"/>
          </p:nvPr>
        </p:nvSpPr>
        <p:spPr>
          <a:xfrm>
            <a:off x="529383" y="2579064"/>
            <a:ext cx="6825146" cy="3339943"/>
          </a:xfrm>
        </p:spPr>
        <p:txBody>
          <a:bodyPr anchor="ctr">
            <a:normAutofit/>
          </a:bodyPr>
          <a:lstStyle/>
          <a:p>
            <a:pPr>
              <a:spcBef>
                <a:spcPts val="600"/>
              </a:spcBef>
              <a:spcAft>
                <a:spcPts val="600"/>
              </a:spcAft>
              <a:defRPr/>
            </a:pPr>
            <a:r>
              <a:rPr lang="en-US" dirty="0"/>
              <a:t>Statement and gestures that recognize strengths and acknowledge behaviors that lead to positive change</a:t>
            </a:r>
          </a:p>
          <a:p>
            <a:r>
              <a:rPr lang="en-US" dirty="0"/>
              <a:t>Must be specific and genuine</a:t>
            </a:r>
          </a:p>
          <a:p>
            <a:pPr marL="0" indent="0">
              <a:buNone/>
            </a:pPr>
            <a:endParaRPr lang="en-US" i="1" dirty="0"/>
          </a:p>
          <a:p>
            <a:pPr marL="0" indent="0">
              <a:buNone/>
            </a:pPr>
            <a:r>
              <a:rPr lang="en-US" sz="2400" i="1" dirty="0"/>
              <a:t>“It’s great that you are watching how much you’ve been drinking.”</a:t>
            </a:r>
          </a:p>
        </p:txBody>
      </p:sp>
      <p:pic>
        <p:nvPicPr>
          <p:cNvPr id="8" name="Content Placeholder 4">
            <a:extLst>
              <a:ext uri="{FF2B5EF4-FFF2-40B4-BE49-F238E27FC236}">
                <a16:creationId xmlns:a16="http://schemas.microsoft.com/office/drawing/2014/main" xmlns=""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xmlns="" id="{8DA4ADD7-9BBB-4FE8-A691-D8E722F0091D}"/>
              </a:ext>
            </a:extLst>
          </p:cNvPr>
          <p:cNvCxnSpPr>
            <a:cxnSpLocks/>
          </p:cNvCxnSpPr>
          <p:nvPr/>
        </p:nvCxnSpPr>
        <p:spPr>
          <a:xfrm>
            <a:off x="529383" y="2211029"/>
            <a:ext cx="666783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AAA8ACAA-74C2-4DA5-A570-6DE39977449A}"/>
              </a:ext>
            </a:extLst>
          </p:cNvPr>
          <p:cNvSpPr/>
          <p:nvPr/>
        </p:nvSpPr>
        <p:spPr>
          <a:xfrm>
            <a:off x="481012" y="1354847"/>
            <a:ext cx="7027056" cy="707886"/>
          </a:xfrm>
          <a:prstGeom prst="rect">
            <a:avLst/>
          </a:prstGeom>
        </p:spPr>
        <p:txBody>
          <a:bodyPr wrap="square">
            <a:spAutoFit/>
          </a:bodyPr>
          <a:lstStyle/>
          <a:p>
            <a:r>
              <a:rPr lang="en-US" sz="4000" dirty="0">
                <a:solidFill>
                  <a:srgbClr val="1B3055"/>
                </a:solidFill>
                <a:latin typeface="Georgia" panose="02040502050405020303" pitchFamily="18" charset="0"/>
              </a:rPr>
              <a:t>O.</a:t>
            </a:r>
            <a:r>
              <a:rPr lang="en-US" sz="4000" dirty="0">
                <a:solidFill>
                  <a:srgbClr val="8B2331"/>
                </a:solidFill>
                <a:latin typeface="Georgia" panose="02040502050405020303" pitchFamily="18" charset="0"/>
              </a:rPr>
              <a:t>A</a:t>
            </a:r>
            <a:r>
              <a:rPr lang="en-US" sz="4000" dirty="0">
                <a:solidFill>
                  <a:srgbClr val="1B3055"/>
                </a:solidFill>
                <a:latin typeface="Georgia" panose="02040502050405020303" pitchFamily="18" charset="0"/>
              </a:rPr>
              <a:t>.R.S. </a:t>
            </a:r>
            <a:r>
              <a:rPr lang="en-US" sz="4000" dirty="0">
                <a:solidFill>
                  <a:srgbClr val="8B2331"/>
                </a:solidFill>
                <a:latin typeface="Georgia" panose="02040502050405020303" pitchFamily="18" charset="0"/>
              </a:rPr>
              <a:t>– Affirmations</a:t>
            </a:r>
          </a:p>
        </p:txBody>
      </p:sp>
      <p:sp>
        <p:nvSpPr>
          <p:cNvPr id="3" name="Rectangle 2">
            <a:extLst>
              <a:ext uri="{FF2B5EF4-FFF2-40B4-BE49-F238E27FC236}">
                <a16:creationId xmlns:a16="http://schemas.microsoft.com/office/drawing/2014/main" xmlns="" id="{10681642-BEAE-4B2E-BC2E-E5062E82579D}"/>
              </a:ext>
            </a:extLst>
          </p:cNvPr>
          <p:cNvSpPr/>
          <p:nvPr/>
        </p:nvSpPr>
        <p:spPr>
          <a:xfrm>
            <a:off x="529382" y="6228049"/>
            <a:ext cx="5674771" cy="523220"/>
          </a:xfrm>
          <a:prstGeom prst="rect">
            <a:avLst/>
          </a:prstGeom>
        </p:spPr>
        <p:txBody>
          <a:bodyPr wrap="square">
            <a:spAutoFit/>
          </a:bodyPr>
          <a:lstStyle/>
          <a:p>
            <a:r>
              <a:rPr lang="en-US" sz="1400" dirty="0">
                <a:solidFill>
                  <a:schemeClr val="bg1">
                    <a:lumMod val="65000"/>
                  </a:schemeClr>
                </a:solidFill>
              </a:rPr>
              <a:t>TED Talk: Rita Pierson)</a:t>
            </a:r>
          </a:p>
          <a:p>
            <a:r>
              <a:rPr lang="en-US" sz="1400" dirty="0">
                <a:solidFill>
                  <a:schemeClr val="bg1">
                    <a:lumMod val="65000"/>
                  </a:schemeClr>
                </a:solidFill>
              </a:rPr>
              <a:t>(3:58-5:08)</a:t>
            </a:r>
          </a:p>
        </p:txBody>
      </p:sp>
    </p:spTree>
    <p:extLst>
      <p:ext uri="{BB962C8B-B14F-4D97-AF65-F5344CB8AC3E}">
        <p14:creationId xmlns:p14="http://schemas.microsoft.com/office/powerpoint/2010/main" val="2676568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xmlns="" id="{CD8AE37E-DDC3-4E03-8210-C8C34559680A}"/>
              </a:ext>
            </a:extLst>
          </p:cNvPr>
          <p:cNvSpPr>
            <a:spLocks noGrp="1"/>
          </p:cNvSpPr>
          <p:nvPr>
            <p:ph idx="1"/>
          </p:nvPr>
        </p:nvSpPr>
        <p:spPr>
          <a:xfrm>
            <a:off x="529383" y="2579064"/>
            <a:ext cx="6825146" cy="3339943"/>
          </a:xfrm>
        </p:spPr>
        <p:txBody>
          <a:bodyPr anchor="ctr">
            <a:normAutofit fontScale="85000" lnSpcReduction="20000"/>
          </a:bodyPr>
          <a:lstStyle/>
          <a:p>
            <a:r>
              <a:rPr lang="en-US" sz="2600" dirty="0"/>
              <a:t>Statements, not questions</a:t>
            </a:r>
          </a:p>
          <a:p>
            <a:r>
              <a:rPr lang="en-US" sz="2600" dirty="0"/>
              <a:t>Express empathy</a:t>
            </a:r>
          </a:p>
          <a:p>
            <a:r>
              <a:rPr lang="en-US" sz="2600" dirty="0"/>
              <a:t>Elicit change talk</a:t>
            </a:r>
          </a:p>
          <a:p>
            <a:r>
              <a:rPr lang="en-US" sz="2600" dirty="0"/>
              <a:t>Two levels:</a:t>
            </a:r>
          </a:p>
          <a:p>
            <a:pPr lvl="1"/>
            <a:r>
              <a:rPr lang="en-US" sz="2600" dirty="0"/>
              <a:t>Simple: Repeat/Rephrase</a:t>
            </a:r>
          </a:p>
          <a:p>
            <a:pPr lvl="1"/>
            <a:r>
              <a:rPr lang="en-US" sz="2600" dirty="0"/>
              <a:t>Complex: Paraphrase</a:t>
            </a:r>
          </a:p>
          <a:p>
            <a:pPr marL="457200" lvl="1" indent="0">
              <a:buNone/>
            </a:pPr>
            <a:endParaRPr lang="en-US" sz="500" dirty="0"/>
          </a:p>
          <a:p>
            <a:pPr marL="0" lvl="1" indent="0">
              <a:lnSpc>
                <a:spcPct val="120000"/>
              </a:lnSpc>
              <a:buNone/>
            </a:pPr>
            <a:r>
              <a:rPr lang="en-US" sz="2100" b="1" dirty="0"/>
              <a:t>Patient:</a:t>
            </a:r>
            <a:r>
              <a:rPr lang="en-US" sz="2100" dirty="0"/>
              <a:t> </a:t>
            </a:r>
            <a:r>
              <a:rPr lang="en-US" sz="2100" i="1" dirty="0"/>
              <a:t>“I’ve tried to cut back on my own before, but nothing is going to work for me. I just can’t stop drinking.”</a:t>
            </a:r>
          </a:p>
          <a:p>
            <a:pPr marL="0" lvl="1" indent="0">
              <a:lnSpc>
                <a:spcPct val="120000"/>
              </a:lnSpc>
              <a:buNone/>
            </a:pPr>
            <a:r>
              <a:rPr lang="en-US" sz="2100" b="1" dirty="0"/>
              <a:t>Provider:</a:t>
            </a:r>
            <a:r>
              <a:rPr lang="en-US" sz="2100" dirty="0"/>
              <a:t> </a:t>
            </a:r>
            <a:r>
              <a:rPr lang="en-US" sz="2100" i="1" dirty="0"/>
              <a:t>“You’ve tried to quit drinking in the past and it hasn’t worked. You’re wondering if it’ll be different this time.”</a:t>
            </a:r>
          </a:p>
        </p:txBody>
      </p:sp>
      <p:pic>
        <p:nvPicPr>
          <p:cNvPr id="8" name="Content Placeholder 4">
            <a:extLst>
              <a:ext uri="{FF2B5EF4-FFF2-40B4-BE49-F238E27FC236}">
                <a16:creationId xmlns:a16="http://schemas.microsoft.com/office/drawing/2014/main" xmlns=""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xmlns="" id="{8DA4ADD7-9BBB-4FE8-A691-D8E722F0091D}"/>
              </a:ext>
            </a:extLst>
          </p:cNvPr>
          <p:cNvCxnSpPr>
            <a:cxnSpLocks/>
          </p:cNvCxnSpPr>
          <p:nvPr/>
        </p:nvCxnSpPr>
        <p:spPr>
          <a:xfrm>
            <a:off x="529383" y="2211029"/>
            <a:ext cx="666783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AAA8ACAA-74C2-4DA5-A570-6DE39977449A}"/>
              </a:ext>
            </a:extLst>
          </p:cNvPr>
          <p:cNvSpPr/>
          <p:nvPr/>
        </p:nvSpPr>
        <p:spPr>
          <a:xfrm>
            <a:off x="481012" y="1354847"/>
            <a:ext cx="7027056" cy="707886"/>
          </a:xfrm>
          <a:prstGeom prst="rect">
            <a:avLst/>
          </a:prstGeom>
        </p:spPr>
        <p:txBody>
          <a:bodyPr wrap="square">
            <a:spAutoFit/>
          </a:bodyPr>
          <a:lstStyle/>
          <a:p>
            <a:r>
              <a:rPr lang="en-US" sz="4000" dirty="0">
                <a:solidFill>
                  <a:srgbClr val="1B3055"/>
                </a:solidFill>
                <a:latin typeface="Georgia" panose="02040502050405020303" pitchFamily="18" charset="0"/>
              </a:rPr>
              <a:t>O.A.</a:t>
            </a:r>
            <a:r>
              <a:rPr lang="en-US" sz="4000" dirty="0">
                <a:solidFill>
                  <a:srgbClr val="8B2331"/>
                </a:solidFill>
                <a:latin typeface="Georgia" panose="02040502050405020303" pitchFamily="18" charset="0"/>
              </a:rPr>
              <a:t>R</a:t>
            </a:r>
            <a:r>
              <a:rPr lang="en-US" sz="4000" dirty="0">
                <a:solidFill>
                  <a:srgbClr val="1B3055"/>
                </a:solidFill>
                <a:latin typeface="Georgia" panose="02040502050405020303" pitchFamily="18" charset="0"/>
              </a:rPr>
              <a:t>.S. </a:t>
            </a:r>
            <a:r>
              <a:rPr lang="en-US" sz="4000" dirty="0">
                <a:solidFill>
                  <a:srgbClr val="8B2331"/>
                </a:solidFill>
                <a:latin typeface="Georgia" panose="02040502050405020303" pitchFamily="18" charset="0"/>
              </a:rPr>
              <a:t>– Reflection</a:t>
            </a:r>
          </a:p>
        </p:txBody>
      </p:sp>
      <p:sp>
        <p:nvSpPr>
          <p:cNvPr id="3" name="Rectangle 2">
            <a:extLst>
              <a:ext uri="{FF2B5EF4-FFF2-40B4-BE49-F238E27FC236}">
                <a16:creationId xmlns:a16="http://schemas.microsoft.com/office/drawing/2014/main" xmlns="" id="{10681642-BEAE-4B2E-BC2E-E5062E82579D}"/>
              </a:ext>
            </a:extLst>
          </p:cNvPr>
          <p:cNvSpPr/>
          <p:nvPr/>
        </p:nvSpPr>
        <p:spPr>
          <a:xfrm>
            <a:off x="529382" y="6228049"/>
            <a:ext cx="5674771" cy="523220"/>
          </a:xfrm>
          <a:prstGeom prst="rect">
            <a:avLst/>
          </a:prstGeom>
        </p:spPr>
        <p:txBody>
          <a:bodyPr wrap="square">
            <a:spAutoFit/>
          </a:bodyPr>
          <a:lstStyle/>
          <a:p>
            <a:r>
              <a:rPr lang="en-US" sz="1400" dirty="0">
                <a:solidFill>
                  <a:schemeClr val="bg1">
                    <a:lumMod val="65000"/>
                  </a:schemeClr>
                </a:solidFill>
              </a:rPr>
              <a:t>Video:  It’s Not About The Nail</a:t>
            </a:r>
          </a:p>
          <a:p>
            <a:r>
              <a:rPr lang="en-US" sz="1400" dirty="0">
                <a:solidFill>
                  <a:schemeClr val="bg1">
                    <a:lumMod val="65000"/>
                  </a:schemeClr>
                </a:solidFill>
              </a:rPr>
              <a:t>              Everybody Loves R…Parent Effectiveness</a:t>
            </a:r>
          </a:p>
        </p:txBody>
      </p:sp>
    </p:spTree>
    <p:extLst>
      <p:ext uri="{BB962C8B-B14F-4D97-AF65-F5344CB8AC3E}">
        <p14:creationId xmlns:p14="http://schemas.microsoft.com/office/powerpoint/2010/main" val="138700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7FCC892A-CAAD-4A8B-A4F0-1DBCB3B81590}"/>
              </a:ext>
            </a:extLst>
          </p:cNvPr>
          <p:cNvSpPr/>
          <p:nvPr/>
        </p:nvSpPr>
        <p:spPr>
          <a:xfrm>
            <a:off x="10209402" y="0"/>
            <a:ext cx="1982598" cy="6858000"/>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8"/>
          <p:cNvSpPr>
            <a:spLocks noGrp="1"/>
          </p:cNvSpPr>
          <p:nvPr>
            <p:ph idx="4294967295"/>
          </p:nvPr>
        </p:nvSpPr>
        <p:spPr>
          <a:xfrm>
            <a:off x="503237" y="2445843"/>
            <a:ext cx="7723567" cy="3619397"/>
          </a:xfrm>
        </p:spPr>
        <p:txBody>
          <a:bodyPr anchor="ctr">
            <a:normAutofit/>
          </a:bodyPr>
          <a:lstStyle/>
          <a:p>
            <a:r>
              <a:rPr lang="en-US" sz="2000" b="1" u="sng" dirty="0">
                <a:solidFill>
                  <a:srgbClr val="8B2331"/>
                </a:solidFill>
              </a:rPr>
              <a:t>Screening:</a:t>
            </a:r>
            <a:r>
              <a:rPr lang="en-US" sz="2000" b="1" dirty="0">
                <a:solidFill>
                  <a:srgbClr val="8B2331"/>
                </a:solidFill>
              </a:rPr>
              <a:t> </a:t>
            </a:r>
            <a:r>
              <a:rPr lang="en-US" sz="2000" dirty="0">
                <a:solidFill>
                  <a:schemeClr val="tx1">
                    <a:lumMod val="85000"/>
                    <a:lumOff val="15000"/>
                  </a:schemeClr>
                </a:solidFill>
              </a:rPr>
              <a:t>Identify patients with unhealthy substance use</a:t>
            </a:r>
          </a:p>
          <a:p>
            <a:pPr marL="0" indent="0">
              <a:buNone/>
            </a:pPr>
            <a:r>
              <a:rPr lang="en-US" sz="2000" dirty="0"/>
              <a:t> </a:t>
            </a:r>
          </a:p>
          <a:p>
            <a:r>
              <a:rPr lang="en-US" sz="2000" b="1" u="sng" dirty="0">
                <a:solidFill>
                  <a:srgbClr val="8B2331"/>
                </a:solidFill>
              </a:rPr>
              <a:t>Brief Intervention:</a:t>
            </a:r>
            <a:r>
              <a:rPr lang="en-US" sz="2000" b="1" dirty="0">
                <a:solidFill>
                  <a:srgbClr val="8B2331"/>
                </a:solidFill>
              </a:rPr>
              <a:t> </a:t>
            </a:r>
            <a:r>
              <a:rPr lang="en-US" sz="2000" dirty="0">
                <a:solidFill>
                  <a:schemeClr val="tx1">
                    <a:lumMod val="85000"/>
                    <a:lumOff val="15000"/>
                  </a:schemeClr>
                </a:solidFill>
              </a:rPr>
              <a:t>Conversation to motivate patients who screen positive to consider healthier decisions (e.g. cutting back, quitting, or seeking further assessment).</a:t>
            </a:r>
          </a:p>
          <a:p>
            <a:pPr marL="0" indent="0">
              <a:buNone/>
            </a:pPr>
            <a:r>
              <a:rPr lang="en-US" sz="2000" dirty="0">
                <a:solidFill>
                  <a:schemeClr val="tx1">
                    <a:lumMod val="85000"/>
                    <a:lumOff val="15000"/>
                  </a:schemeClr>
                </a:solidFill>
              </a:rPr>
              <a:t>   In schools: BI for prevention for all who are screened. </a:t>
            </a:r>
          </a:p>
          <a:p>
            <a:endParaRPr lang="en-US" sz="2000" dirty="0">
              <a:solidFill>
                <a:schemeClr val="tx1">
                  <a:lumMod val="85000"/>
                  <a:lumOff val="15000"/>
                </a:schemeClr>
              </a:solidFill>
            </a:endParaRPr>
          </a:p>
          <a:p>
            <a:r>
              <a:rPr lang="en-US" sz="2000" b="1" u="sng" dirty="0">
                <a:solidFill>
                  <a:srgbClr val="8B2331"/>
                </a:solidFill>
              </a:rPr>
              <a:t>Referral to Treatment</a:t>
            </a:r>
            <a:r>
              <a:rPr lang="en-US" sz="2000" u="sng" dirty="0">
                <a:solidFill>
                  <a:srgbClr val="8B2331"/>
                </a:solidFill>
              </a:rPr>
              <a:t>:</a:t>
            </a:r>
            <a:r>
              <a:rPr lang="en-US" sz="2000" dirty="0">
                <a:solidFill>
                  <a:srgbClr val="8B2331"/>
                </a:solidFill>
              </a:rPr>
              <a:t> </a:t>
            </a:r>
            <a:r>
              <a:rPr lang="en-US" sz="2000" dirty="0">
                <a:solidFill>
                  <a:schemeClr val="tx1">
                    <a:lumMod val="85000"/>
                    <a:lumOff val="15000"/>
                  </a:schemeClr>
                </a:solidFill>
              </a:rPr>
              <a:t>Actively link patients to resources when needed</a:t>
            </a:r>
          </a:p>
          <a:p>
            <a:pPr marL="0" indent="0">
              <a:buNone/>
            </a:pPr>
            <a:endParaRPr lang="en-US" sz="2000" dirty="0"/>
          </a:p>
        </p:txBody>
      </p:sp>
      <p:sp>
        <p:nvSpPr>
          <p:cNvPr id="5" name="Title 4"/>
          <p:cNvSpPr>
            <a:spLocks noGrp="1"/>
          </p:cNvSpPr>
          <p:nvPr>
            <p:ph type="title" idx="4294967295"/>
          </p:nvPr>
        </p:nvSpPr>
        <p:spPr>
          <a:xfrm>
            <a:off x="334296" y="627063"/>
            <a:ext cx="7139653" cy="1325562"/>
          </a:xfrm>
        </p:spPr>
        <p:txBody>
          <a:bodyPr>
            <a:normAutofit/>
          </a:bodyPr>
          <a:lstStyle/>
          <a:p>
            <a:r>
              <a:rPr lang="en-US" dirty="0">
                <a:solidFill>
                  <a:srgbClr val="1B3055"/>
                </a:solidFill>
                <a:latin typeface="Georgia" panose="02040502050405020303" pitchFamily="18" charset="0"/>
              </a:rPr>
              <a:t>What is SBIRT?</a:t>
            </a:r>
          </a:p>
        </p:txBody>
      </p:sp>
      <p:pic>
        <p:nvPicPr>
          <p:cNvPr id="3" name="Picture 2" descr="Two people sitting on a table&#10;&#10;Description automatically generated">
            <a:extLst>
              <a:ext uri="{FF2B5EF4-FFF2-40B4-BE49-F238E27FC236}">
                <a16:creationId xmlns:a16="http://schemas.microsoft.com/office/drawing/2014/main" xmlns="" id="{0C32AE59-CE58-49D0-B1AD-45AFF8AEF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239" y="42609"/>
            <a:ext cx="3362325" cy="3362325"/>
          </a:xfrm>
          <a:prstGeom prst="rect">
            <a:avLst/>
          </a:prstGeom>
        </p:spPr>
      </p:pic>
      <p:pic>
        <p:nvPicPr>
          <p:cNvPr id="6" name="Picture 5" descr="A person reading a book&#10;&#10;Description automatically generated">
            <a:extLst>
              <a:ext uri="{FF2B5EF4-FFF2-40B4-BE49-F238E27FC236}">
                <a16:creationId xmlns:a16="http://schemas.microsoft.com/office/drawing/2014/main" xmlns="" id="{79356B20-A022-4538-BFE5-B7E81E258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239" y="3427236"/>
            <a:ext cx="3362325" cy="3362325"/>
          </a:xfrm>
          <a:prstGeom prst="rect">
            <a:avLst/>
          </a:prstGeom>
        </p:spPr>
      </p:pic>
      <p:cxnSp>
        <p:nvCxnSpPr>
          <p:cNvPr id="11" name="Straight Connector 10">
            <a:extLst>
              <a:ext uri="{FF2B5EF4-FFF2-40B4-BE49-F238E27FC236}">
                <a16:creationId xmlns:a16="http://schemas.microsoft.com/office/drawing/2014/main" xmlns="" id="{85453678-FF09-4EFD-A8E5-1A2888C4A3C2}"/>
              </a:ext>
            </a:extLst>
          </p:cNvPr>
          <p:cNvCxnSpPr/>
          <p:nvPr/>
        </p:nvCxnSpPr>
        <p:spPr>
          <a:xfrm>
            <a:off x="503237" y="1952625"/>
            <a:ext cx="46079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7552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1" name="Picture 2" descr="Image result for iceberg underwater">
            <a:extLst>
              <a:ext uri="{FF2B5EF4-FFF2-40B4-BE49-F238E27FC236}">
                <a16:creationId xmlns:a16="http://schemas.microsoft.com/office/drawing/2014/main" xmlns="" id="{DF0FF7F6-5359-4F50-B16E-C1BE8CBDDFE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C1B58F6-8919-4952-BFC6-3C7E804CC82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dirty="0"/>
              <a:t>Reflective Listening</a:t>
            </a:r>
          </a:p>
        </p:txBody>
      </p:sp>
      <p:cxnSp>
        <p:nvCxnSpPr>
          <p:cNvPr id="74" name="Straight Connector 73">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D9C6FAB9-ED78-4A48-9017-E68685614C71}"/>
              </a:ext>
            </a:extLst>
          </p:cNvPr>
          <p:cNvSpPr txBox="1"/>
          <p:nvPr/>
        </p:nvSpPr>
        <p:spPr>
          <a:xfrm>
            <a:off x="7736144" y="723147"/>
            <a:ext cx="1943100" cy="830997"/>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SIMPLE REFLECTIONS</a:t>
            </a:r>
          </a:p>
        </p:txBody>
      </p:sp>
      <p:sp>
        <p:nvSpPr>
          <p:cNvPr id="10" name="TextBox 9">
            <a:extLst>
              <a:ext uri="{FF2B5EF4-FFF2-40B4-BE49-F238E27FC236}">
                <a16:creationId xmlns:a16="http://schemas.microsoft.com/office/drawing/2014/main" xmlns="" id="{84F118BD-563F-48FB-9714-DE4653207A1E}"/>
              </a:ext>
            </a:extLst>
          </p:cNvPr>
          <p:cNvSpPr txBox="1"/>
          <p:nvPr/>
        </p:nvSpPr>
        <p:spPr>
          <a:xfrm>
            <a:off x="8059994" y="1938791"/>
            <a:ext cx="2107826" cy="830997"/>
          </a:xfrm>
          <a:prstGeom prst="rect">
            <a:avLst/>
          </a:prstGeom>
          <a:noFill/>
        </p:spPr>
        <p:txBody>
          <a:bodyPr wrap="square" rtlCol="0">
            <a:spAutoFit/>
          </a:bodyPr>
          <a:lstStyle/>
          <a:p>
            <a:r>
              <a:rPr lang="en-US" sz="2400" b="1" dirty="0">
                <a:solidFill>
                  <a:schemeClr val="bg1"/>
                </a:solidFill>
              </a:rPr>
              <a:t>COMPLEX REFLECTIONS</a:t>
            </a:r>
          </a:p>
        </p:txBody>
      </p:sp>
      <p:sp>
        <p:nvSpPr>
          <p:cNvPr id="11" name="TextBox 10">
            <a:extLst>
              <a:ext uri="{FF2B5EF4-FFF2-40B4-BE49-F238E27FC236}">
                <a16:creationId xmlns:a16="http://schemas.microsoft.com/office/drawing/2014/main" xmlns="" id="{F1CAE6E5-EF67-482F-9A7B-F343B0E4F61D}"/>
              </a:ext>
            </a:extLst>
          </p:cNvPr>
          <p:cNvSpPr txBox="1"/>
          <p:nvPr/>
        </p:nvSpPr>
        <p:spPr>
          <a:xfrm>
            <a:off x="5191433" y="6381010"/>
            <a:ext cx="6400800" cy="276999"/>
          </a:xfrm>
          <a:prstGeom prst="rect">
            <a:avLst/>
          </a:prstGeom>
          <a:noFill/>
        </p:spPr>
        <p:txBody>
          <a:bodyPr wrap="square" rtlCol="0">
            <a:spAutoFit/>
          </a:bodyPr>
          <a:lstStyle/>
          <a:p>
            <a:pPr algn="r"/>
            <a:r>
              <a:rPr lang="en-US" sz="1200" dirty="0">
                <a:solidFill>
                  <a:schemeClr val="bg1">
                    <a:lumMod val="65000"/>
                  </a:schemeClr>
                </a:solidFill>
              </a:rPr>
              <a:t>Miller &amp; </a:t>
            </a:r>
            <a:r>
              <a:rPr lang="en-US" sz="1200" dirty="0" err="1">
                <a:solidFill>
                  <a:schemeClr val="bg1">
                    <a:lumMod val="65000"/>
                  </a:schemeClr>
                </a:solidFill>
              </a:rPr>
              <a:t>Rollnick</a:t>
            </a:r>
            <a:r>
              <a:rPr lang="en-US" sz="1200" dirty="0">
                <a:solidFill>
                  <a:schemeClr val="bg1">
                    <a:lumMod val="65000"/>
                  </a:schemeClr>
                </a:solidFill>
              </a:rPr>
              <a:t>, 2013.</a:t>
            </a:r>
          </a:p>
        </p:txBody>
      </p:sp>
      <p:sp>
        <p:nvSpPr>
          <p:cNvPr id="12" name="TextBox 11">
            <a:extLst>
              <a:ext uri="{FF2B5EF4-FFF2-40B4-BE49-F238E27FC236}">
                <a16:creationId xmlns:a16="http://schemas.microsoft.com/office/drawing/2014/main" xmlns="" id="{4C3EE211-AEC5-456B-8CFC-EA700B193B44}"/>
              </a:ext>
            </a:extLst>
          </p:cNvPr>
          <p:cNvSpPr txBox="1"/>
          <p:nvPr/>
        </p:nvSpPr>
        <p:spPr>
          <a:xfrm>
            <a:off x="599767" y="6357927"/>
            <a:ext cx="1931106" cy="276999"/>
          </a:xfrm>
          <a:prstGeom prst="rect">
            <a:avLst/>
          </a:prstGeom>
          <a:noFill/>
        </p:spPr>
        <p:txBody>
          <a:bodyPr wrap="none" rtlCol="0">
            <a:spAutoFit/>
          </a:bodyPr>
          <a:lstStyle/>
          <a:p>
            <a:r>
              <a:rPr lang="en-US" sz="1200" dirty="0">
                <a:solidFill>
                  <a:schemeClr val="bg1">
                    <a:lumMod val="65000"/>
                  </a:schemeClr>
                </a:solidFill>
              </a:rPr>
              <a:t>Exercise: Hypothesis Testing</a:t>
            </a:r>
          </a:p>
        </p:txBody>
      </p:sp>
    </p:spTree>
    <p:extLst>
      <p:ext uri="{BB962C8B-B14F-4D97-AF65-F5344CB8AC3E}">
        <p14:creationId xmlns:p14="http://schemas.microsoft.com/office/powerpoint/2010/main" val="369522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xmlns="" id="{CD8AE37E-DDC3-4E03-8210-C8C34559680A}"/>
              </a:ext>
            </a:extLst>
          </p:cNvPr>
          <p:cNvSpPr>
            <a:spLocks noGrp="1"/>
          </p:cNvSpPr>
          <p:nvPr>
            <p:ph idx="1"/>
          </p:nvPr>
        </p:nvSpPr>
        <p:spPr>
          <a:xfrm>
            <a:off x="529383" y="2579064"/>
            <a:ext cx="6825146" cy="3339943"/>
          </a:xfrm>
        </p:spPr>
        <p:txBody>
          <a:bodyPr anchor="ctr">
            <a:normAutofit fontScale="92500" lnSpcReduction="10000"/>
          </a:bodyPr>
          <a:lstStyle/>
          <a:p>
            <a:r>
              <a:rPr lang="en-US" dirty="0"/>
              <a:t>Transition or ending statements</a:t>
            </a:r>
          </a:p>
          <a:p>
            <a:r>
              <a:rPr lang="en-US" dirty="0"/>
              <a:t>Longer reflection; overview of what patient has shared during conversation</a:t>
            </a:r>
          </a:p>
          <a:p>
            <a:r>
              <a:rPr lang="en-US" dirty="0"/>
              <a:t>Present patient’s own reasons for change</a:t>
            </a:r>
          </a:p>
          <a:p>
            <a:endParaRPr lang="en-US" dirty="0"/>
          </a:p>
          <a:p>
            <a:pPr marL="0" indent="0">
              <a:spcAft>
                <a:spcPts val="300"/>
              </a:spcAft>
              <a:buNone/>
            </a:pPr>
            <a:r>
              <a:rPr lang="en-US" sz="2400" dirty="0"/>
              <a:t>“</a:t>
            </a:r>
            <a:r>
              <a:rPr lang="en-US" sz="2400" i="1" dirty="0"/>
              <a:t>Here is what I’ve heard so far…What did I miss?”</a:t>
            </a:r>
          </a:p>
          <a:p>
            <a:pPr marL="0" indent="0">
              <a:spcAft>
                <a:spcPts val="300"/>
              </a:spcAft>
              <a:buNone/>
            </a:pPr>
            <a:r>
              <a:rPr lang="en-US" sz="2400" i="1" dirty="0"/>
              <a:t>“We’ve gone over quite a bit. Let me make sure I am understanding you…”</a:t>
            </a:r>
          </a:p>
        </p:txBody>
      </p:sp>
      <p:pic>
        <p:nvPicPr>
          <p:cNvPr id="8" name="Content Placeholder 4">
            <a:extLst>
              <a:ext uri="{FF2B5EF4-FFF2-40B4-BE49-F238E27FC236}">
                <a16:creationId xmlns:a16="http://schemas.microsoft.com/office/drawing/2014/main" xmlns=""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xmlns="" id="{8DA4ADD7-9BBB-4FE8-A691-D8E722F0091D}"/>
              </a:ext>
            </a:extLst>
          </p:cNvPr>
          <p:cNvCxnSpPr>
            <a:cxnSpLocks/>
          </p:cNvCxnSpPr>
          <p:nvPr/>
        </p:nvCxnSpPr>
        <p:spPr>
          <a:xfrm>
            <a:off x="529383" y="2211029"/>
            <a:ext cx="666783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AAA8ACAA-74C2-4DA5-A570-6DE39977449A}"/>
              </a:ext>
            </a:extLst>
          </p:cNvPr>
          <p:cNvSpPr/>
          <p:nvPr/>
        </p:nvSpPr>
        <p:spPr>
          <a:xfrm>
            <a:off x="481012" y="1354847"/>
            <a:ext cx="7027056" cy="707886"/>
          </a:xfrm>
          <a:prstGeom prst="rect">
            <a:avLst/>
          </a:prstGeom>
        </p:spPr>
        <p:txBody>
          <a:bodyPr wrap="square">
            <a:spAutoFit/>
          </a:bodyPr>
          <a:lstStyle/>
          <a:p>
            <a:r>
              <a:rPr lang="en-US" sz="4000" dirty="0">
                <a:solidFill>
                  <a:srgbClr val="1B3055"/>
                </a:solidFill>
                <a:latin typeface="Georgia" panose="02040502050405020303" pitchFamily="18" charset="0"/>
              </a:rPr>
              <a:t>O.A.R.</a:t>
            </a:r>
            <a:r>
              <a:rPr lang="en-US" sz="4000" dirty="0">
                <a:solidFill>
                  <a:srgbClr val="8B2331"/>
                </a:solidFill>
                <a:latin typeface="Georgia" panose="02040502050405020303" pitchFamily="18" charset="0"/>
              </a:rPr>
              <a:t>S</a:t>
            </a:r>
            <a:r>
              <a:rPr lang="en-US" sz="4000" dirty="0">
                <a:solidFill>
                  <a:srgbClr val="1B3055"/>
                </a:solidFill>
                <a:latin typeface="Georgia" panose="02040502050405020303" pitchFamily="18" charset="0"/>
              </a:rPr>
              <a:t>. </a:t>
            </a:r>
            <a:r>
              <a:rPr lang="en-US" sz="4000" dirty="0">
                <a:solidFill>
                  <a:srgbClr val="8B2331"/>
                </a:solidFill>
                <a:latin typeface="Georgia" panose="02040502050405020303" pitchFamily="18" charset="0"/>
              </a:rPr>
              <a:t>– Summaries</a:t>
            </a:r>
          </a:p>
        </p:txBody>
      </p:sp>
    </p:spTree>
    <p:extLst>
      <p:ext uri="{BB962C8B-B14F-4D97-AF65-F5344CB8AC3E}">
        <p14:creationId xmlns:p14="http://schemas.microsoft.com/office/powerpoint/2010/main" val="5807692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erson in glasses looking at the camera&#10;&#10;Description automatically generated">
            <a:extLst>
              <a:ext uri="{FF2B5EF4-FFF2-40B4-BE49-F238E27FC236}">
                <a16:creationId xmlns:a16="http://schemas.microsoft.com/office/drawing/2014/main" xmlns="" id="{E63A6C1A-0E16-4B73-9A06-D8B98758324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644" b="12086"/>
          <a:stretch/>
        </p:blipFill>
        <p:spPr>
          <a:xfrm>
            <a:off x="-1" y="10"/>
            <a:ext cx="12192000" cy="6857990"/>
          </a:xfrm>
          <a:prstGeom prst="rect">
            <a:avLst/>
          </a:prstGeom>
        </p:spPr>
      </p:pic>
      <p:sp>
        <p:nvSpPr>
          <p:cNvPr id="11"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2D319600-A157-4DE5-A824-685784B39118}"/>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solidFill>
                  <a:srgbClr val="1B3055"/>
                </a:solidFill>
                <a:latin typeface="Georgia" panose="02040502050405020303" pitchFamily="18" charset="0"/>
              </a:rPr>
              <a:t>Change Talk</a:t>
            </a:r>
          </a:p>
        </p:txBody>
      </p:sp>
      <p:cxnSp>
        <p:nvCxnSpPr>
          <p:cNvPr id="13" name="Straight Connector 12">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xmlns="" id="{2249A25D-B656-4E67-8998-A3D084359A92}"/>
              </a:ext>
            </a:extLst>
          </p:cNvPr>
          <p:cNvSpPr>
            <a:spLocks noGrp="1"/>
          </p:cNvSpPr>
          <p:nvPr>
            <p:ph sz="half" idx="2"/>
          </p:nvPr>
        </p:nvSpPr>
        <p:spPr>
          <a:xfrm>
            <a:off x="525516" y="3417573"/>
            <a:ext cx="4593021" cy="2619839"/>
          </a:xfrm>
        </p:spPr>
        <p:txBody>
          <a:bodyPr vert="horz" lIns="91440" tIns="45720" rIns="91440" bIns="45720" rtlCol="0" anchor="ctr">
            <a:normAutofit/>
          </a:bodyPr>
          <a:lstStyle/>
          <a:p>
            <a:r>
              <a:rPr lang="en-US" sz="2400" dirty="0">
                <a:solidFill>
                  <a:schemeClr val="tx1">
                    <a:lumMod val="85000"/>
                    <a:lumOff val="15000"/>
                  </a:schemeClr>
                </a:solidFill>
              </a:rPr>
              <a:t>Statements about change</a:t>
            </a:r>
          </a:p>
          <a:p>
            <a:r>
              <a:rPr lang="en-US" sz="2400" dirty="0">
                <a:solidFill>
                  <a:schemeClr val="tx1">
                    <a:lumMod val="85000"/>
                    <a:lumOff val="15000"/>
                  </a:schemeClr>
                </a:solidFill>
              </a:rPr>
              <a:t>Linked to a specific behavior</a:t>
            </a:r>
          </a:p>
          <a:p>
            <a:r>
              <a:rPr lang="en-US" sz="2400" dirty="0">
                <a:solidFill>
                  <a:schemeClr val="tx1">
                    <a:lumMod val="85000"/>
                    <a:lumOff val="15000"/>
                  </a:schemeClr>
                </a:solidFill>
              </a:rPr>
              <a:t>Typically comes from patient</a:t>
            </a:r>
          </a:p>
          <a:p>
            <a:r>
              <a:rPr lang="en-US" sz="2400" dirty="0">
                <a:solidFill>
                  <a:schemeClr val="tx1">
                    <a:lumMod val="85000"/>
                    <a:lumOff val="15000"/>
                  </a:schemeClr>
                </a:solidFill>
              </a:rPr>
              <a:t>Phrased in the present tense</a:t>
            </a:r>
          </a:p>
        </p:txBody>
      </p:sp>
      <p:graphicFrame>
        <p:nvGraphicFramePr>
          <p:cNvPr id="14" name="Content Placeholder 4">
            <a:extLst>
              <a:ext uri="{FF2B5EF4-FFF2-40B4-BE49-F238E27FC236}">
                <a16:creationId xmlns:a16="http://schemas.microsoft.com/office/drawing/2014/main" xmlns="" id="{69472876-DABE-4A70-9588-D8CDC2A27857}"/>
              </a:ext>
            </a:extLst>
          </p:cNvPr>
          <p:cNvGraphicFramePr>
            <a:graphicFrameLocks/>
          </p:cNvGraphicFramePr>
          <p:nvPr>
            <p:extLst>
              <p:ext uri="{D42A27DB-BD31-4B8C-83A1-F6EECF244321}">
                <p14:modId xmlns:p14="http://schemas.microsoft.com/office/powerpoint/2010/main" val="4148985393"/>
              </p:ext>
            </p:extLst>
          </p:nvPr>
        </p:nvGraphicFramePr>
        <p:xfrm>
          <a:off x="6257782" y="3429000"/>
          <a:ext cx="5693606" cy="3221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xmlns="" id="{16401B3F-5D24-4D1E-9F1B-DC6116EADF3A}"/>
              </a:ext>
            </a:extLst>
          </p:cNvPr>
          <p:cNvSpPr/>
          <p:nvPr/>
        </p:nvSpPr>
        <p:spPr>
          <a:xfrm>
            <a:off x="1032477" y="6488668"/>
            <a:ext cx="1844351" cy="276999"/>
          </a:xfrm>
          <a:prstGeom prst="rect">
            <a:avLst/>
          </a:prstGeom>
        </p:spPr>
        <p:txBody>
          <a:bodyPr wrap="none">
            <a:spAutoFit/>
          </a:bodyPr>
          <a:lstStyle/>
          <a:p>
            <a:r>
              <a:rPr lang="en-US" sz="1200" dirty="0">
                <a:solidFill>
                  <a:schemeClr val="bg1">
                    <a:lumMod val="65000"/>
                  </a:schemeClr>
                </a:solidFill>
              </a:rPr>
              <a:t>Source: Rosengren, 2009.  </a:t>
            </a:r>
          </a:p>
        </p:txBody>
      </p:sp>
    </p:spTree>
    <p:extLst>
      <p:ext uri="{BB962C8B-B14F-4D97-AF65-F5344CB8AC3E}">
        <p14:creationId xmlns:p14="http://schemas.microsoft.com/office/powerpoint/2010/main" val="40795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0EE588-B074-4ACF-9F08-7A797C85899E}"/>
              </a:ext>
            </a:extLst>
          </p:cNvPr>
          <p:cNvSpPr>
            <a:spLocks noGrp="1"/>
          </p:cNvSpPr>
          <p:nvPr>
            <p:ph type="title"/>
          </p:nvPr>
        </p:nvSpPr>
        <p:spPr>
          <a:xfrm>
            <a:off x="655320" y="365125"/>
            <a:ext cx="5120114" cy="1692794"/>
          </a:xfrm>
        </p:spPr>
        <p:txBody>
          <a:bodyPr>
            <a:normAutofit/>
          </a:bodyPr>
          <a:lstStyle/>
          <a:p>
            <a:r>
              <a:rPr lang="en-US" dirty="0"/>
              <a:t>Brief Negotiated Interview (BNI)</a:t>
            </a:r>
          </a:p>
        </p:txBody>
      </p:sp>
      <p:cxnSp>
        <p:nvCxnSpPr>
          <p:cNvPr id="13" name="Straight Arrow Connector 12">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xmlns="" id="{BEDB0A52-671C-4A3E-A7DE-CB9398C1E7AE}"/>
              </a:ext>
            </a:extLst>
          </p:cNvPr>
          <p:cNvSpPr>
            <a:spLocks noGrp="1"/>
          </p:cNvSpPr>
          <p:nvPr>
            <p:ph idx="1"/>
          </p:nvPr>
        </p:nvSpPr>
        <p:spPr>
          <a:xfrm>
            <a:off x="655321" y="2575034"/>
            <a:ext cx="5120113" cy="3462228"/>
          </a:xfrm>
        </p:spPr>
        <p:txBody>
          <a:bodyPr>
            <a:normAutofit/>
          </a:bodyPr>
          <a:lstStyle/>
          <a:p>
            <a:pPr marL="0" indent="0">
              <a:buNone/>
            </a:pPr>
            <a:r>
              <a:rPr lang="en-US" sz="3200" dirty="0"/>
              <a:t>Five Steps:</a:t>
            </a:r>
          </a:p>
          <a:p>
            <a:pPr marL="342900" indent="-342900">
              <a:buFont typeface="+mj-lt"/>
              <a:buAutoNum type="arabicPeriod"/>
            </a:pPr>
            <a:r>
              <a:rPr lang="en-US" sz="2400" dirty="0"/>
              <a:t>Build Rapport/Engagement</a:t>
            </a:r>
          </a:p>
          <a:p>
            <a:pPr marL="342900" indent="-342900">
              <a:buFont typeface="+mj-lt"/>
              <a:buAutoNum type="arabicPeriod"/>
            </a:pPr>
            <a:r>
              <a:rPr lang="en-US" sz="2400" dirty="0"/>
              <a:t>Pros and Cons</a:t>
            </a:r>
          </a:p>
          <a:p>
            <a:pPr marL="342900" indent="-342900">
              <a:buFont typeface="+mj-lt"/>
              <a:buAutoNum type="arabicPeriod"/>
            </a:pPr>
            <a:r>
              <a:rPr lang="en-US" sz="2400" dirty="0"/>
              <a:t>Feedback</a:t>
            </a:r>
          </a:p>
          <a:p>
            <a:pPr marL="342900" indent="-342900">
              <a:buFont typeface="+mj-lt"/>
              <a:buAutoNum type="arabicPeriod"/>
            </a:pPr>
            <a:r>
              <a:rPr lang="en-US" sz="2400" dirty="0"/>
              <a:t>Readiness Ruler</a:t>
            </a:r>
          </a:p>
          <a:p>
            <a:pPr marL="342900" indent="-342900">
              <a:buFont typeface="+mj-lt"/>
              <a:buAutoNum type="arabicPeriod"/>
            </a:pPr>
            <a:r>
              <a:rPr lang="en-US" sz="2400" dirty="0"/>
              <a:t>Action Plan</a:t>
            </a:r>
          </a:p>
        </p:txBody>
      </p:sp>
      <p:pic>
        <p:nvPicPr>
          <p:cNvPr id="8" name="Content Placeholder 4">
            <a:extLst>
              <a:ext uri="{FF2B5EF4-FFF2-40B4-BE49-F238E27FC236}">
                <a16:creationId xmlns:a16="http://schemas.microsoft.com/office/drawing/2014/main" xmlns="" id="{5613F498-8A86-4C7F-98B7-7FE6B3E33673}"/>
              </a:ext>
            </a:extLst>
          </p:cNvPr>
          <p:cNvPicPr>
            <a:picLocks noChangeAspect="1"/>
          </p:cNvPicPr>
          <p:nvPr/>
        </p:nvPicPr>
        <p:blipFill rotWithShape="1">
          <a:blip r:embed="rId2">
            <a:extLst>
              <a:ext uri="{28A0092B-C50C-407E-A947-70E740481C1C}">
                <a14:useLocalDpi xmlns:a14="http://schemas.microsoft.com/office/drawing/2010/main" val="0"/>
              </a:ext>
            </a:extLst>
          </a:blip>
          <a:srcRect r="3855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xmlns="" id="{4AEC7A4A-6A8F-424D-A907-CD3D3033469E}"/>
              </a:ext>
            </a:extLst>
          </p:cNvPr>
          <p:cNvSpPr txBox="1"/>
          <p:nvPr/>
        </p:nvSpPr>
        <p:spPr>
          <a:xfrm>
            <a:off x="223024" y="6186020"/>
            <a:ext cx="8051181" cy="523220"/>
          </a:xfrm>
          <a:prstGeom prst="rect">
            <a:avLst/>
          </a:prstGeom>
          <a:noFill/>
        </p:spPr>
        <p:txBody>
          <a:bodyPr wrap="square" rtlCol="0">
            <a:spAutoFit/>
          </a:bodyPr>
          <a:lstStyle/>
          <a:p>
            <a:r>
              <a:rPr lang="en-US" sz="1400" dirty="0">
                <a:ea typeface="ＭＳ Ｐゴシック"/>
                <a:cs typeface="ＭＳ Ｐゴシック"/>
              </a:rPr>
              <a:t>Developed by BNI-ART Institute,@ BU.edu and The Yale Brief Negotiated Interview Manual. D’Onofrio, et al. New Haven CT: Yale Univ. School of Med. 2005</a:t>
            </a:r>
          </a:p>
        </p:txBody>
      </p:sp>
    </p:spTree>
    <p:extLst>
      <p:ext uri="{BB962C8B-B14F-4D97-AF65-F5344CB8AC3E}">
        <p14:creationId xmlns:p14="http://schemas.microsoft.com/office/powerpoint/2010/main" val="16816060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4" descr="A picture containing person, holding, ground, sitting&#10;&#10;Description automatically generated">
            <a:extLst>
              <a:ext uri="{FF2B5EF4-FFF2-40B4-BE49-F238E27FC236}">
                <a16:creationId xmlns:a16="http://schemas.microsoft.com/office/drawing/2014/main" xmlns="" id="{3F62A582-DA77-4533-8253-7C5F50A7BA5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3462"/>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911EE450-DD79-453D-AC0D-86AD803259E2}"/>
              </a:ext>
            </a:extLst>
          </p:cNvPr>
          <p:cNvSpPr>
            <a:spLocks noGrp="1"/>
          </p:cNvSpPr>
          <p:nvPr>
            <p:ph type="title"/>
          </p:nvPr>
        </p:nvSpPr>
        <p:spPr>
          <a:xfrm>
            <a:off x="838200" y="86229"/>
            <a:ext cx="10515600" cy="1325563"/>
          </a:xfrm>
        </p:spPr>
        <p:txBody>
          <a:bodyPr>
            <a:normAutofit/>
          </a:bodyPr>
          <a:lstStyle/>
          <a:p>
            <a:r>
              <a:rPr lang="en-US" dirty="0">
                <a:solidFill>
                  <a:schemeClr val="tx1"/>
                </a:solidFill>
              </a:rPr>
              <a:t>Brief Negotiated Interview</a:t>
            </a:r>
          </a:p>
        </p:txBody>
      </p:sp>
      <p:sp>
        <p:nvSpPr>
          <p:cNvPr id="19" name="Content Placeholder 9">
            <a:extLst>
              <a:ext uri="{FF2B5EF4-FFF2-40B4-BE49-F238E27FC236}">
                <a16:creationId xmlns:a16="http://schemas.microsoft.com/office/drawing/2014/main" xmlns="" id="{7F846EC9-8DD9-4044-B6FB-E3F657646EF3}"/>
              </a:ext>
            </a:extLst>
          </p:cNvPr>
          <p:cNvSpPr>
            <a:spLocks noGrp="1"/>
          </p:cNvSpPr>
          <p:nvPr>
            <p:ph idx="1"/>
          </p:nvPr>
        </p:nvSpPr>
        <p:spPr>
          <a:xfrm>
            <a:off x="838200" y="1153513"/>
            <a:ext cx="10515600" cy="732632"/>
          </a:xfrm>
        </p:spPr>
        <p:txBody>
          <a:bodyPr>
            <a:normAutofit/>
          </a:bodyPr>
          <a:lstStyle/>
          <a:p>
            <a:pPr marL="0" indent="0">
              <a:buNone/>
            </a:pPr>
            <a:r>
              <a:rPr lang="en-US" sz="1800" i="1" dirty="0"/>
              <a:t>An evidence-based algorithm that provides a </a:t>
            </a:r>
            <a:r>
              <a:rPr lang="en-US" sz="1800" i="1" u="sng" dirty="0"/>
              <a:t>structured</a:t>
            </a:r>
            <a:r>
              <a:rPr lang="en-US" sz="1800" i="1" dirty="0"/>
              <a:t> </a:t>
            </a:r>
            <a:r>
              <a:rPr lang="en-US" sz="1800" i="1" u="sng" dirty="0"/>
              <a:t>format</a:t>
            </a:r>
            <a:r>
              <a:rPr lang="en-US" sz="1800" i="1" dirty="0"/>
              <a:t> for using motivational interviewing skills in the context of clinical care</a:t>
            </a:r>
          </a:p>
          <a:p>
            <a:pPr marL="0" indent="0">
              <a:buNone/>
            </a:pPr>
            <a:endParaRPr lang="en-US" sz="1800" dirty="0">
              <a:solidFill>
                <a:srgbClr val="FFFFFF"/>
              </a:solidFill>
            </a:endParaRPr>
          </a:p>
        </p:txBody>
      </p:sp>
      <p:graphicFrame>
        <p:nvGraphicFramePr>
          <p:cNvPr id="14" name="Diagram 13">
            <a:extLst>
              <a:ext uri="{FF2B5EF4-FFF2-40B4-BE49-F238E27FC236}">
                <a16:creationId xmlns:a16="http://schemas.microsoft.com/office/drawing/2014/main" xmlns="" id="{B2F5C21F-B33A-46AF-BE2F-CDCB068093C9}"/>
              </a:ext>
            </a:extLst>
          </p:cNvPr>
          <p:cNvGraphicFramePr/>
          <p:nvPr>
            <p:extLst>
              <p:ext uri="{D42A27DB-BD31-4B8C-83A1-F6EECF244321}">
                <p14:modId xmlns:p14="http://schemas.microsoft.com/office/powerpoint/2010/main" val="1222190257"/>
              </p:ext>
            </p:extLst>
          </p:nvPr>
        </p:nvGraphicFramePr>
        <p:xfrm>
          <a:off x="360106" y="2449277"/>
          <a:ext cx="7119254" cy="4190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a:extLst>
              <a:ext uri="{FF2B5EF4-FFF2-40B4-BE49-F238E27FC236}">
                <a16:creationId xmlns:a16="http://schemas.microsoft.com/office/drawing/2014/main" xmlns="" id="{8758B8D1-3C1F-4D8F-AFBA-0290E00C15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9286" y="4788310"/>
            <a:ext cx="1700894" cy="202908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49382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par>
                                <p:cTn id="8" presetID="2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edge">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45E7D9-9780-4F22-A10E-8FF3F957C3C8}"/>
              </a:ext>
            </a:extLst>
          </p:cNvPr>
          <p:cNvSpPr>
            <a:spLocks noGrp="1"/>
          </p:cNvSpPr>
          <p:nvPr>
            <p:ph type="title"/>
          </p:nvPr>
        </p:nvSpPr>
        <p:spPr>
          <a:xfrm>
            <a:off x="655320" y="365125"/>
            <a:ext cx="5120114" cy="1692794"/>
          </a:xfrm>
        </p:spPr>
        <p:txBody>
          <a:bodyPr>
            <a:normAutofit/>
          </a:bodyPr>
          <a:lstStyle/>
          <a:p>
            <a:r>
              <a:rPr lang="en-US" dirty="0"/>
              <a:t>Things to Note about the BNI</a:t>
            </a:r>
          </a:p>
        </p:txBody>
      </p:sp>
      <p:cxnSp>
        <p:nvCxnSpPr>
          <p:cNvPr id="15" name="Straight Arrow Connector 14">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xmlns="" id="{1AA3CF18-D461-4ADE-9CCB-85B4B80A0F91}"/>
              </a:ext>
            </a:extLst>
          </p:cNvPr>
          <p:cNvSpPr>
            <a:spLocks noGrp="1"/>
          </p:cNvSpPr>
          <p:nvPr>
            <p:ph idx="1"/>
          </p:nvPr>
        </p:nvSpPr>
        <p:spPr>
          <a:xfrm>
            <a:off x="655321" y="2575034"/>
            <a:ext cx="5120113" cy="3462228"/>
          </a:xfrm>
        </p:spPr>
        <p:txBody>
          <a:bodyPr>
            <a:normAutofit/>
          </a:bodyPr>
          <a:lstStyle/>
          <a:p>
            <a:r>
              <a:rPr lang="en-US" sz="1800" dirty="0"/>
              <a:t>Follows a scripted approach</a:t>
            </a:r>
          </a:p>
          <a:p>
            <a:r>
              <a:rPr lang="en-US" sz="1800" dirty="0"/>
              <a:t>BNI is the skeleton, but you bring it to life!</a:t>
            </a:r>
          </a:p>
          <a:p>
            <a:r>
              <a:rPr lang="en-US" sz="1800" dirty="0"/>
              <a:t>Not always linear; might need to adapt process as situation unfolds</a:t>
            </a:r>
          </a:p>
          <a:p>
            <a:r>
              <a:rPr lang="en-US" sz="1800" dirty="0"/>
              <a:t>While ideal, it might not be possible to complete each step at every encounter</a:t>
            </a:r>
          </a:p>
        </p:txBody>
      </p:sp>
      <p:pic>
        <p:nvPicPr>
          <p:cNvPr id="8" name="Content Placeholder 4">
            <a:extLst>
              <a:ext uri="{FF2B5EF4-FFF2-40B4-BE49-F238E27FC236}">
                <a16:creationId xmlns:a16="http://schemas.microsoft.com/office/drawing/2014/main" xmlns="" id="{74375E7E-359B-46DC-8182-9DDA24DBBF2A}"/>
              </a:ext>
            </a:extLst>
          </p:cNvPr>
          <p:cNvPicPr>
            <a:picLocks noChangeAspect="1"/>
          </p:cNvPicPr>
          <p:nvPr/>
        </p:nvPicPr>
        <p:blipFill rotWithShape="1">
          <a:blip r:embed="rId2">
            <a:extLst>
              <a:ext uri="{28A0092B-C50C-407E-A947-70E740481C1C}">
                <a14:useLocalDpi xmlns:a14="http://schemas.microsoft.com/office/drawing/2010/main" val="0"/>
              </a:ext>
            </a:extLst>
          </a:blip>
          <a:srcRect l="36311" r="5694"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975225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B78E2B-83C4-4DE2-B78E-F50F9A349945}"/>
              </a:ext>
            </a:extLst>
          </p:cNvPr>
          <p:cNvSpPr>
            <a:spLocks noGrp="1"/>
          </p:cNvSpPr>
          <p:nvPr>
            <p:ph type="title"/>
          </p:nvPr>
        </p:nvSpPr>
        <p:spPr>
          <a:xfrm>
            <a:off x="481013" y="3752849"/>
            <a:ext cx="3290887" cy="2452687"/>
          </a:xfrm>
        </p:spPr>
        <p:txBody>
          <a:bodyPr anchor="ctr">
            <a:normAutofit/>
          </a:bodyPr>
          <a:lstStyle/>
          <a:p>
            <a:r>
              <a:rPr lang="en-US" dirty="0"/>
              <a:t>What is Pushback?</a:t>
            </a:r>
          </a:p>
        </p:txBody>
      </p:sp>
      <p:pic>
        <p:nvPicPr>
          <p:cNvPr id="8" name="Content Placeholder 4">
            <a:extLst>
              <a:ext uri="{FF2B5EF4-FFF2-40B4-BE49-F238E27FC236}">
                <a16:creationId xmlns:a16="http://schemas.microsoft.com/office/drawing/2014/main" xmlns="" id="{50BD1599-4072-4624-8A18-899774C61FB2}"/>
              </a:ext>
            </a:extLst>
          </p:cNvPr>
          <p:cNvPicPr>
            <a:picLocks noChangeAspect="1"/>
          </p:cNvPicPr>
          <p:nvPr/>
        </p:nvPicPr>
        <p:blipFill rotWithShape="1">
          <a:blip r:embed="rId2">
            <a:extLst>
              <a:ext uri="{28A0092B-C50C-407E-A947-70E740481C1C}">
                <a14:useLocalDpi xmlns:a14="http://schemas.microsoft.com/office/drawing/2010/main" val="0"/>
              </a:ext>
            </a:extLst>
          </a:blip>
          <a:srcRect t="22424" b="13839"/>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Content Placeholder 9">
            <a:extLst>
              <a:ext uri="{FF2B5EF4-FFF2-40B4-BE49-F238E27FC236}">
                <a16:creationId xmlns:a16="http://schemas.microsoft.com/office/drawing/2014/main" xmlns="" id="{5EE9A4BF-DBAB-42BE-ACA3-EEFA35C63591}"/>
              </a:ext>
            </a:extLst>
          </p:cNvPr>
          <p:cNvSpPr>
            <a:spLocks noGrp="1"/>
          </p:cNvSpPr>
          <p:nvPr>
            <p:ph idx="1"/>
          </p:nvPr>
        </p:nvSpPr>
        <p:spPr>
          <a:xfrm>
            <a:off x="4223982" y="3752850"/>
            <a:ext cx="7485413" cy="2452687"/>
          </a:xfrm>
        </p:spPr>
        <p:txBody>
          <a:bodyPr anchor="ctr">
            <a:normAutofit lnSpcReduction="10000"/>
          </a:bodyPr>
          <a:lstStyle/>
          <a:p>
            <a:r>
              <a:rPr lang="en-US" sz="1800" dirty="0"/>
              <a:t>Absence of collaboration between two people</a:t>
            </a:r>
          </a:p>
          <a:p>
            <a:r>
              <a:rPr lang="en-US" sz="1800" dirty="0"/>
              <a:t>Normal part of adolescence and change process</a:t>
            </a:r>
          </a:p>
          <a:p>
            <a:r>
              <a:rPr lang="en-US" sz="1800" dirty="0"/>
              <a:t>Product of interpersonal dynamics</a:t>
            </a:r>
          </a:p>
          <a:p>
            <a:r>
              <a:rPr lang="en-US" sz="1800" dirty="0"/>
              <a:t>Cue to try something different (reflections)</a:t>
            </a:r>
          </a:p>
          <a:p>
            <a:r>
              <a:rPr lang="en-US" sz="1800" dirty="0"/>
              <a:t>Less resistance</a:t>
            </a:r>
            <a:r>
              <a:rPr lang="en-US" sz="1800" dirty="0">
                <a:sym typeface="Wingdings" pitchFamily="2" charset="2"/>
              </a:rPr>
              <a:t> </a:t>
            </a:r>
            <a:r>
              <a:rPr lang="en-US" sz="1800" dirty="0"/>
              <a:t> more likely to change</a:t>
            </a:r>
          </a:p>
          <a:p>
            <a:pPr marL="0" indent="0">
              <a:buNone/>
            </a:pPr>
            <a:endParaRPr lang="en-US" sz="1000" dirty="0"/>
          </a:p>
          <a:p>
            <a:pPr marL="0" indent="0">
              <a:buNone/>
            </a:pPr>
            <a:r>
              <a:rPr lang="en-US" sz="1800" b="1" dirty="0"/>
              <a:t>GOAL: Not to eliminate pushback, but to </a:t>
            </a:r>
            <a:r>
              <a:rPr lang="en-US" sz="1800" b="1" i="1" u="sng" dirty="0"/>
              <a:t>minimize it</a:t>
            </a:r>
            <a:r>
              <a:rPr lang="en-US" sz="1800" b="1" dirty="0"/>
              <a:t>.</a:t>
            </a:r>
          </a:p>
        </p:txBody>
      </p:sp>
    </p:spTree>
    <p:extLst>
      <p:ext uri="{BB962C8B-B14F-4D97-AF65-F5344CB8AC3E}">
        <p14:creationId xmlns:p14="http://schemas.microsoft.com/office/powerpoint/2010/main" val="4067355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B3A52D-0AB7-48F5-A899-E4A4B647F99B}"/>
              </a:ext>
            </a:extLst>
          </p:cNvPr>
          <p:cNvSpPr>
            <a:spLocks noGrp="1"/>
          </p:cNvSpPr>
          <p:nvPr>
            <p:ph type="title"/>
          </p:nvPr>
        </p:nvSpPr>
        <p:spPr>
          <a:xfrm>
            <a:off x="762001" y="1098293"/>
            <a:ext cx="5314536" cy="1325563"/>
          </a:xfrm>
        </p:spPr>
        <p:txBody>
          <a:bodyPr vert="horz" lIns="91440" tIns="45720" rIns="91440" bIns="45720" rtlCol="0" anchor="ctr">
            <a:normAutofit/>
          </a:bodyPr>
          <a:lstStyle/>
          <a:p>
            <a:r>
              <a:rPr lang="en-US" dirty="0">
                <a:latin typeface="Georgia" panose="02040502050405020303" pitchFamily="18" charset="0"/>
              </a:rPr>
              <a:t>Tips to Decrease Patient Pushback</a:t>
            </a:r>
          </a:p>
        </p:txBody>
      </p:sp>
      <p:sp>
        <p:nvSpPr>
          <p:cNvPr id="4" name="Content Placeholder 3">
            <a:extLst>
              <a:ext uri="{FF2B5EF4-FFF2-40B4-BE49-F238E27FC236}">
                <a16:creationId xmlns:a16="http://schemas.microsoft.com/office/drawing/2014/main" xmlns="" id="{E4A267AA-B268-4091-A055-1D12D76E7A0E}"/>
              </a:ext>
            </a:extLst>
          </p:cNvPr>
          <p:cNvSpPr>
            <a:spLocks noGrp="1"/>
          </p:cNvSpPr>
          <p:nvPr>
            <p:ph sz="half" idx="2"/>
          </p:nvPr>
        </p:nvSpPr>
        <p:spPr>
          <a:xfrm>
            <a:off x="762000" y="2780464"/>
            <a:ext cx="5314543" cy="1968517"/>
          </a:xfrm>
        </p:spPr>
        <p:txBody>
          <a:bodyPr vert="horz" lIns="91440" tIns="45720" rIns="91440" bIns="45720" rtlCol="0" anchor="t">
            <a:normAutofit/>
          </a:bodyPr>
          <a:lstStyle/>
          <a:p>
            <a:pPr marL="457200" indent="-457200">
              <a:buFont typeface="+mj-lt"/>
              <a:buAutoNum type="arabicPeriod"/>
            </a:pPr>
            <a:r>
              <a:rPr lang="en-US" sz="1800" dirty="0"/>
              <a:t>Don’t try to convince them that they have a problem.</a:t>
            </a:r>
          </a:p>
          <a:p>
            <a:pPr marL="457200" indent="-457200">
              <a:buFont typeface="+mj-lt"/>
              <a:buAutoNum type="arabicPeriod"/>
            </a:pPr>
            <a:r>
              <a:rPr lang="en-US" sz="1800" dirty="0"/>
              <a:t>Don’t argue about the benefits of change.</a:t>
            </a:r>
          </a:p>
          <a:p>
            <a:pPr marL="457200" indent="-457200">
              <a:buFont typeface="+mj-lt"/>
              <a:buAutoNum type="arabicPeriod"/>
            </a:pPr>
            <a:r>
              <a:rPr lang="en-US" sz="1800" dirty="0"/>
              <a:t>Don’t tell them </a:t>
            </a:r>
            <a:r>
              <a:rPr lang="en-US" sz="1800" i="1" dirty="0"/>
              <a:t>how</a:t>
            </a:r>
            <a:r>
              <a:rPr lang="en-US" sz="1800" dirty="0"/>
              <a:t> they should change.</a:t>
            </a:r>
          </a:p>
          <a:p>
            <a:pPr marL="457200" indent="-457200">
              <a:buFont typeface="+mj-lt"/>
              <a:buAutoNum type="arabicPeriod"/>
            </a:pPr>
            <a:r>
              <a:rPr lang="en-US" sz="1800" dirty="0"/>
              <a:t>Don’t warn them of the consequences of not changing.</a:t>
            </a:r>
          </a:p>
        </p:txBody>
      </p:sp>
      <p:sp>
        <p:nvSpPr>
          <p:cNvPr id="11" name="Freeform: Shape 10">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Two people posing for a picture&#10;&#10;Description automatically generated">
            <a:extLst>
              <a:ext uri="{FF2B5EF4-FFF2-40B4-BE49-F238E27FC236}">
                <a16:creationId xmlns:a16="http://schemas.microsoft.com/office/drawing/2014/main" xmlns="" id="{4DF9356C-3222-4354-AA4B-88D4D0959A5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33" r="35233"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74185159"/>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525E403-65C1-48A0-8E46-C47F48614FF5}"/>
              </a:ext>
            </a:extLst>
          </p:cNvPr>
          <p:cNvSpPr/>
          <p:nvPr/>
        </p:nvSpPr>
        <p:spPr>
          <a:xfrm>
            <a:off x="0" y="0"/>
            <a:ext cx="12192000" cy="1759974"/>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xmlns="" id="{16F55D5C-9CF0-4684-A409-BD08A6E68FE1}"/>
              </a:ext>
            </a:extLst>
          </p:cNvPr>
          <p:cNvSpPr>
            <a:spLocks noGrp="1"/>
          </p:cNvSpPr>
          <p:nvPr>
            <p:ph type="title"/>
          </p:nvPr>
        </p:nvSpPr>
        <p:spPr>
          <a:xfrm>
            <a:off x="324465" y="-363914"/>
            <a:ext cx="10923638" cy="1317643"/>
          </a:xfrm>
        </p:spPr>
        <p:txBody>
          <a:bodyPr vert="horz" lIns="91440" tIns="45720" rIns="91440" bIns="45720" rtlCol="0" anchor="b">
            <a:normAutofit/>
          </a:bodyPr>
          <a:lstStyle/>
          <a:p>
            <a:r>
              <a:rPr lang="en-US" dirty="0">
                <a:solidFill>
                  <a:schemeClr val="bg1"/>
                </a:solidFill>
                <a:latin typeface="Georgia" panose="02040502050405020303" pitchFamily="18" charset="0"/>
              </a:rPr>
              <a:t>Brief Negotiated Interview (BNI)</a:t>
            </a:r>
            <a:endParaRPr lang="en-US" kern="1200" dirty="0">
              <a:solidFill>
                <a:schemeClr val="bg1"/>
              </a:solidFill>
              <a:latin typeface="Georgia" panose="02040502050405020303" pitchFamily="18" charset="0"/>
            </a:endParaRPr>
          </a:p>
        </p:txBody>
      </p:sp>
      <p:pic>
        <p:nvPicPr>
          <p:cNvPr id="6" name="Content Placeholder 5" descr="A close up of a persons hand&#10;&#10;Description automatically generated">
            <a:extLst>
              <a:ext uri="{FF2B5EF4-FFF2-40B4-BE49-F238E27FC236}">
                <a16:creationId xmlns:a16="http://schemas.microsoft.com/office/drawing/2014/main" xmlns="" id="{6770225A-BBC5-4D35-8FFF-E55CC49DD60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294" r="4621" b="-1"/>
          <a:stretch/>
        </p:blipFill>
        <p:spPr>
          <a:xfrm>
            <a:off x="0" y="2674064"/>
            <a:ext cx="5997657" cy="4183936"/>
          </a:xfrm>
          <a:prstGeom prst="rect">
            <a:avLst/>
          </a:prstGeom>
        </p:spPr>
      </p:pic>
      <p:pic>
        <p:nvPicPr>
          <p:cNvPr id="7" name="Content Placeholder 7" descr="A picture containing indoor, person, man, looking&#10;&#10;Description automatically generated">
            <a:extLst>
              <a:ext uri="{FF2B5EF4-FFF2-40B4-BE49-F238E27FC236}">
                <a16:creationId xmlns:a16="http://schemas.microsoft.com/office/drawing/2014/main" xmlns="" id="{F81290AA-4960-4500-816B-BFE80360EEB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4331" b="2"/>
          <a:stretch/>
        </p:blipFill>
        <p:spPr>
          <a:xfrm>
            <a:off x="6194305" y="2673372"/>
            <a:ext cx="5997674" cy="4184611"/>
          </a:xfrm>
          <a:prstGeom prst="rect">
            <a:avLst/>
          </a:prstGeom>
        </p:spPr>
      </p:pic>
      <p:sp>
        <p:nvSpPr>
          <p:cNvPr id="8" name="Rectangle 7">
            <a:extLst>
              <a:ext uri="{FF2B5EF4-FFF2-40B4-BE49-F238E27FC236}">
                <a16:creationId xmlns:a16="http://schemas.microsoft.com/office/drawing/2014/main" xmlns="" id="{7D642144-B91D-458B-9AD2-652E4A36208E}"/>
              </a:ext>
            </a:extLst>
          </p:cNvPr>
          <p:cNvSpPr/>
          <p:nvPr/>
        </p:nvSpPr>
        <p:spPr>
          <a:xfrm>
            <a:off x="1204441" y="1833825"/>
            <a:ext cx="3588774" cy="769441"/>
          </a:xfrm>
          <a:prstGeom prst="rect">
            <a:avLst/>
          </a:prstGeom>
        </p:spPr>
        <p:txBody>
          <a:bodyPr wrap="square">
            <a:spAutoFit/>
          </a:bodyPr>
          <a:lstStyle/>
          <a:p>
            <a:pPr algn="ctr"/>
            <a:r>
              <a:rPr lang="en-US" sz="2400" dirty="0">
                <a:solidFill>
                  <a:schemeClr val="tx2">
                    <a:lumMod val="75000"/>
                  </a:schemeClr>
                </a:solidFill>
              </a:rPr>
              <a:t>Guiding, not directing</a:t>
            </a:r>
          </a:p>
          <a:p>
            <a:pPr algn="ctr"/>
            <a:r>
              <a:rPr lang="en-US" sz="2000" dirty="0">
                <a:solidFill>
                  <a:schemeClr val="tx2">
                    <a:lumMod val="75000"/>
                  </a:schemeClr>
                </a:solidFill>
              </a:rPr>
              <a:t>Avoid the “righting reflex”</a:t>
            </a:r>
          </a:p>
        </p:txBody>
      </p:sp>
      <p:sp>
        <p:nvSpPr>
          <p:cNvPr id="9" name="Rectangle 8">
            <a:extLst>
              <a:ext uri="{FF2B5EF4-FFF2-40B4-BE49-F238E27FC236}">
                <a16:creationId xmlns:a16="http://schemas.microsoft.com/office/drawing/2014/main" xmlns="" id="{09E068E5-2564-4F95-ABCF-D263B31EB937}"/>
              </a:ext>
            </a:extLst>
          </p:cNvPr>
          <p:cNvSpPr/>
          <p:nvPr/>
        </p:nvSpPr>
        <p:spPr>
          <a:xfrm>
            <a:off x="7398755" y="1833824"/>
            <a:ext cx="3588774" cy="769441"/>
          </a:xfrm>
          <a:prstGeom prst="rect">
            <a:avLst/>
          </a:prstGeom>
        </p:spPr>
        <p:txBody>
          <a:bodyPr wrap="square">
            <a:spAutoFit/>
          </a:bodyPr>
          <a:lstStyle/>
          <a:p>
            <a:pPr algn="ctr"/>
            <a:r>
              <a:rPr lang="en-US" sz="2400" dirty="0">
                <a:solidFill>
                  <a:schemeClr val="tx2">
                    <a:lumMod val="75000"/>
                  </a:schemeClr>
                </a:solidFill>
              </a:rPr>
              <a:t>Patient as decision maker</a:t>
            </a:r>
          </a:p>
          <a:p>
            <a:pPr algn="ctr"/>
            <a:r>
              <a:rPr lang="en-US" sz="2000" dirty="0">
                <a:solidFill>
                  <a:schemeClr val="tx2">
                    <a:lumMod val="75000"/>
                  </a:schemeClr>
                </a:solidFill>
              </a:rPr>
              <a:t>They’re in the driver’s seat</a:t>
            </a:r>
          </a:p>
        </p:txBody>
      </p:sp>
      <p:sp>
        <p:nvSpPr>
          <p:cNvPr id="10" name="Rectangle 8">
            <a:extLst>
              <a:ext uri="{FF2B5EF4-FFF2-40B4-BE49-F238E27FC236}">
                <a16:creationId xmlns:a16="http://schemas.microsoft.com/office/drawing/2014/main" xmlns="" id="{1DBC11C5-9331-47B4-BD55-17F442B2550E}"/>
              </a:ext>
            </a:extLst>
          </p:cNvPr>
          <p:cNvSpPr>
            <a:spLocks noChangeArrowheads="1"/>
          </p:cNvSpPr>
          <p:nvPr/>
        </p:nvSpPr>
        <p:spPr bwMode="auto">
          <a:xfrm>
            <a:off x="324465" y="1014871"/>
            <a:ext cx="4837470" cy="523220"/>
          </a:xfrm>
          <a:prstGeom prst="rect">
            <a:avLst/>
          </a:prstGeom>
          <a:noFill/>
          <a:ln w="9525">
            <a:noFill/>
            <a:miter lim="800000"/>
            <a:headEnd/>
            <a:tailEnd/>
          </a:ln>
        </p:spPr>
        <p:txBody>
          <a:bodyPr wrap="square">
            <a:spAutoFit/>
          </a:bodyPr>
          <a:lstStyle/>
          <a:p>
            <a:r>
              <a:rPr lang="en-US" sz="2800" i="1" dirty="0">
                <a:solidFill>
                  <a:schemeClr val="bg1"/>
                </a:solidFill>
                <a:latin typeface="Georgia" panose="02040502050405020303" pitchFamily="18" charset="0"/>
              </a:rPr>
              <a:t>Patient Voice and </a:t>
            </a:r>
            <a:r>
              <a:rPr lang="en-US" sz="2800" b="1" i="1" u="sng" dirty="0">
                <a:solidFill>
                  <a:schemeClr val="bg1"/>
                </a:solidFill>
                <a:latin typeface="Georgia" panose="02040502050405020303" pitchFamily="18" charset="0"/>
              </a:rPr>
              <a:t>Choice</a:t>
            </a:r>
          </a:p>
        </p:txBody>
      </p:sp>
    </p:spTree>
    <p:extLst>
      <p:ext uri="{BB962C8B-B14F-4D97-AF65-F5344CB8AC3E}">
        <p14:creationId xmlns:p14="http://schemas.microsoft.com/office/powerpoint/2010/main" val="8044722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B8EC1-0287-4A5A-B20D-B30FC506DA5D}"/>
              </a:ext>
            </a:extLst>
          </p:cNvPr>
          <p:cNvSpPr>
            <a:spLocks noGrp="1"/>
          </p:cNvSpPr>
          <p:nvPr>
            <p:ph type="title"/>
          </p:nvPr>
        </p:nvSpPr>
        <p:spPr>
          <a:xfrm>
            <a:off x="344128" y="1248697"/>
            <a:ext cx="4294927" cy="1057172"/>
          </a:xfrm>
        </p:spPr>
        <p:txBody>
          <a:bodyPr>
            <a:normAutofit/>
          </a:bodyPr>
          <a:lstStyle/>
          <a:p>
            <a:r>
              <a:rPr lang="en-US" sz="3200" dirty="0">
                <a:solidFill>
                  <a:srgbClr val="8B2331"/>
                </a:solidFill>
              </a:rPr>
              <a:t>Build Rapport/</a:t>
            </a:r>
            <a:br>
              <a:rPr lang="en-US" sz="3200" dirty="0">
                <a:solidFill>
                  <a:srgbClr val="8B2331"/>
                </a:solidFill>
              </a:rPr>
            </a:br>
            <a:r>
              <a:rPr lang="en-US" sz="3200" dirty="0">
                <a:solidFill>
                  <a:srgbClr val="8B2331"/>
                </a:solidFill>
              </a:rPr>
              <a:t>Engagement</a:t>
            </a:r>
          </a:p>
        </p:txBody>
      </p:sp>
      <p:sp>
        <p:nvSpPr>
          <p:cNvPr id="10" name="Content Placeholder 9">
            <a:extLst>
              <a:ext uri="{FF2B5EF4-FFF2-40B4-BE49-F238E27FC236}">
                <a16:creationId xmlns:a16="http://schemas.microsoft.com/office/drawing/2014/main" xmlns="" id="{DAED03E0-BB76-4064-B8D9-56577F522563}"/>
              </a:ext>
            </a:extLst>
          </p:cNvPr>
          <p:cNvSpPr>
            <a:spLocks noGrp="1"/>
          </p:cNvSpPr>
          <p:nvPr>
            <p:ph idx="1"/>
          </p:nvPr>
        </p:nvSpPr>
        <p:spPr>
          <a:xfrm>
            <a:off x="344129" y="2654708"/>
            <a:ext cx="3956268" cy="3785419"/>
          </a:xfrm>
        </p:spPr>
        <p:txBody>
          <a:bodyPr>
            <a:normAutofit/>
          </a:bodyPr>
          <a:lstStyle/>
          <a:p>
            <a:r>
              <a:rPr lang="en-US" sz="2400" dirty="0"/>
              <a:t>Before we start, I’d like to know more about you. Would you mind telling me a little bit about yourself?</a:t>
            </a:r>
            <a:br>
              <a:rPr lang="en-US" sz="2400" dirty="0"/>
            </a:br>
            <a:endParaRPr lang="en-US" sz="2400" dirty="0"/>
          </a:p>
          <a:p>
            <a:r>
              <a:rPr lang="en-US" sz="2400" dirty="0"/>
              <a:t>What is a typical day like for you?</a:t>
            </a:r>
            <a:br>
              <a:rPr lang="en-US" sz="2400" dirty="0"/>
            </a:br>
            <a:endParaRPr lang="en-US" sz="2400" dirty="0"/>
          </a:p>
          <a:p>
            <a:r>
              <a:rPr lang="en-US" sz="2400" dirty="0"/>
              <a:t>How does your [x] use fit in?</a:t>
            </a:r>
          </a:p>
        </p:txBody>
      </p:sp>
      <p:pic>
        <p:nvPicPr>
          <p:cNvPr id="8" name="Content Placeholder 4">
            <a:extLst>
              <a:ext uri="{FF2B5EF4-FFF2-40B4-BE49-F238E27FC236}">
                <a16:creationId xmlns:a16="http://schemas.microsoft.com/office/drawing/2014/main" xmlns="" id="{2F87D040-D7DF-449C-9948-763774FCBE76}"/>
              </a:ext>
            </a:extLst>
          </p:cNvPr>
          <p:cNvPicPr>
            <a:picLocks noChangeAspect="1"/>
          </p:cNvPicPr>
          <p:nvPr/>
        </p:nvPicPr>
        <p:blipFill rotWithShape="1">
          <a:blip r:embed="rId2">
            <a:extLst>
              <a:ext uri="{28A0092B-C50C-407E-A947-70E740481C1C}">
                <a14:useLocalDpi xmlns:a14="http://schemas.microsoft.com/office/drawing/2010/main" val="0"/>
              </a:ext>
            </a:extLst>
          </a:blip>
          <a:srcRect l="4777" r="21707" b="-1"/>
          <a:stretch/>
        </p:blipFill>
        <p:spPr>
          <a:xfrm>
            <a:off x="4639056" y="10"/>
            <a:ext cx="7552944" cy="6857990"/>
          </a:xfrm>
          <a:prstGeom prst="rect">
            <a:avLst/>
          </a:prstGeom>
          <a:effectLst/>
        </p:spPr>
      </p:pic>
      <p:sp>
        <p:nvSpPr>
          <p:cNvPr id="6" name="Rectangle 5">
            <a:extLst>
              <a:ext uri="{FF2B5EF4-FFF2-40B4-BE49-F238E27FC236}">
                <a16:creationId xmlns:a16="http://schemas.microsoft.com/office/drawing/2014/main" xmlns="" id="{648062F9-EFCE-4746-92A6-BF138E77D3C9}"/>
              </a:ext>
            </a:extLst>
          </p:cNvPr>
          <p:cNvSpPr/>
          <p:nvPr/>
        </p:nvSpPr>
        <p:spPr>
          <a:xfrm>
            <a:off x="344128" y="540353"/>
            <a:ext cx="1656223"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Step 1: </a:t>
            </a:r>
          </a:p>
        </p:txBody>
      </p:sp>
      <p:cxnSp>
        <p:nvCxnSpPr>
          <p:cNvPr id="9" name="Straight Connector 8">
            <a:extLst>
              <a:ext uri="{FF2B5EF4-FFF2-40B4-BE49-F238E27FC236}">
                <a16:creationId xmlns:a16="http://schemas.microsoft.com/office/drawing/2014/main" xmlns="" id="{CEFE6522-B627-4728-A82F-A5758B20EDA2}"/>
              </a:ext>
            </a:extLst>
          </p:cNvPr>
          <p:cNvCxnSpPr>
            <a:cxnSpLocks/>
          </p:cNvCxnSpPr>
          <p:nvPr/>
        </p:nvCxnSpPr>
        <p:spPr>
          <a:xfrm>
            <a:off x="268844" y="2443517"/>
            <a:ext cx="4031553"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680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88BB4A0-C80F-4AF7-AED1-1A8A551FC5B4}"/>
              </a:ext>
            </a:extLst>
          </p:cNvPr>
          <p:cNvSpPr/>
          <p:nvPr/>
        </p:nvSpPr>
        <p:spPr>
          <a:xfrm>
            <a:off x="0" y="1"/>
            <a:ext cx="12192000" cy="1385100"/>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226191" y="244197"/>
            <a:ext cx="9739618" cy="1040235"/>
          </a:xfrm>
          <a:prstGeom prst="rect">
            <a:avLst/>
          </a:prstGeom>
          <a:noFill/>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en-US" sz="2250" b="1" dirty="0">
              <a:solidFill>
                <a:schemeClr val="bg1"/>
              </a:solidFill>
            </a:endParaRPr>
          </a:p>
          <a:p>
            <a:r>
              <a:rPr lang="en-US" altLang="en-US" sz="4800" dirty="0">
                <a:solidFill>
                  <a:schemeClr val="bg1"/>
                </a:solidFill>
                <a:latin typeface="Georgia" panose="02040502050405020303" pitchFamily="18" charset="0"/>
              </a:rPr>
              <a:t>Unhealthy Substance Use in Clinical Settings </a:t>
            </a:r>
          </a:p>
        </p:txBody>
      </p:sp>
      <p:sp>
        <p:nvSpPr>
          <p:cNvPr id="2" name="Rectangle 1"/>
          <p:cNvSpPr/>
          <p:nvPr/>
        </p:nvSpPr>
        <p:spPr>
          <a:xfrm>
            <a:off x="717260" y="3034829"/>
            <a:ext cx="3865926" cy="1421928"/>
          </a:xfrm>
          <a:prstGeom prst="rect">
            <a:avLst/>
          </a:prstGeom>
        </p:spPr>
        <p:txBody>
          <a:bodyPr wrap="square">
            <a:spAutoFit/>
          </a:bodyPr>
          <a:lstStyle/>
          <a:p>
            <a:pPr lvl="1" algn="ctr">
              <a:lnSpc>
                <a:spcPct val="90000"/>
              </a:lnSpc>
            </a:pPr>
            <a:r>
              <a:rPr lang="en-US" altLang="en-US" sz="2400" b="1" dirty="0">
                <a:solidFill>
                  <a:srgbClr val="8B2331"/>
                </a:solidFill>
              </a:rPr>
              <a:t>1 in 6 </a:t>
            </a:r>
            <a:r>
              <a:rPr lang="en-US" altLang="en-US" sz="2400" dirty="0">
                <a:solidFill>
                  <a:schemeClr val="tx1">
                    <a:lumMod val="85000"/>
                    <a:lumOff val="15000"/>
                  </a:schemeClr>
                </a:solidFill>
              </a:rPr>
              <a:t>patients talk with their doctor, nurse or other health professional about their drinking</a:t>
            </a:r>
            <a:r>
              <a:rPr lang="en-US" altLang="en-US" sz="2400" baseline="30000" dirty="0">
                <a:solidFill>
                  <a:schemeClr val="tx1">
                    <a:lumMod val="85000"/>
                    <a:lumOff val="15000"/>
                  </a:schemeClr>
                </a:solidFill>
              </a:rPr>
              <a:t>1</a:t>
            </a:r>
          </a:p>
        </p:txBody>
      </p:sp>
      <p:sp>
        <p:nvSpPr>
          <p:cNvPr id="4" name="Rectangle 3"/>
          <p:cNvSpPr/>
          <p:nvPr/>
        </p:nvSpPr>
        <p:spPr>
          <a:xfrm>
            <a:off x="1080082" y="4842395"/>
            <a:ext cx="3567420" cy="415498"/>
          </a:xfrm>
          <a:prstGeom prst="rect">
            <a:avLst/>
          </a:prstGeom>
        </p:spPr>
        <p:txBody>
          <a:bodyPr wrap="square">
            <a:spAutoFit/>
          </a:bodyPr>
          <a:lstStyle/>
          <a:p>
            <a:pPr algn="ctr"/>
            <a:r>
              <a:rPr lang="en-US" sz="1050" dirty="0"/>
              <a:t>1. CDC Vital Signs. National Center for Chronic Disease Prevention and Health Promotion. January 2014. </a:t>
            </a:r>
            <a:r>
              <a:rPr lang="en-US" altLang="en-US" sz="1050" dirty="0"/>
              <a:t> </a:t>
            </a:r>
            <a:endParaRPr lang="en-US" sz="1050" dirty="0"/>
          </a:p>
        </p:txBody>
      </p:sp>
      <p:cxnSp>
        <p:nvCxnSpPr>
          <p:cNvPr id="19" name="Straight Connector 18">
            <a:extLst>
              <a:ext uri="{FF2B5EF4-FFF2-40B4-BE49-F238E27FC236}">
                <a16:creationId xmlns:a16="http://schemas.microsoft.com/office/drawing/2014/main" xmlns="" id="{F09A1A3F-42E0-4CEA-9C25-5D493699500A}"/>
              </a:ext>
            </a:extLst>
          </p:cNvPr>
          <p:cNvCxnSpPr/>
          <p:nvPr/>
        </p:nvCxnSpPr>
        <p:spPr>
          <a:xfrm>
            <a:off x="1226191" y="4613945"/>
            <a:ext cx="3421311"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pic>
        <p:nvPicPr>
          <p:cNvPr id="11266" name="Picture 2" descr="Image result for i'm right there in the room and no one even acknowledges me">
            <a:extLst>
              <a:ext uri="{FF2B5EF4-FFF2-40B4-BE49-F238E27FC236}">
                <a16:creationId xmlns:a16="http://schemas.microsoft.com/office/drawing/2014/main" xmlns="" id="{C518B02C-3A8D-4292-BB75-D8F2FE496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865" y="1688289"/>
            <a:ext cx="5742036" cy="507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754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0C87A35-AC44-4E7D-AD8F-147E6D0C1A23}"/>
              </a:ext>
            </a:extLst>
          </p:cNvPr>
          <p:cNvSpPr/>
          <p:nvPr/>
        </p:nvSpPr>
        <p:spPr>
          <a:xfrm>
            <a:off x="4461458" y="5098026"/>
            <a:ext cx="7730541" cy="1759974"/>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pros and cons">
            <a:extLst>
              <a:ext uri="{FF2B5EF4-FFF2-40B4-BE49-F238E27FC236}">
                <a16:creationId xmlns:a16="http://schemas.microsoft.com/office/drawing/2014/main" xmlns="" id="{74381058-A20F-4713-AC8B-F2C28AC924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1460" y="0"/>
            <a:ext cx="7730540" cy="51521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xmlns="" id="{209E6184-F679-4EAE-8AB0-9AA4A0FEBE65}"/>
              </a:ext>
            </a:extLst>
          </p:cNvPr>
          <p:cNvSpPr txBox="1">
            <a:spLocks/>
          </p:cNvSpPr>
          <p:nvPr/>
        </p:nvSpPr>
        <p:spPr>
          <a:xfrm>
            <a:off x="344128" y="1248697"/>
            <a:ext cx="4294927" cy="576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8B2331"/>
                </a:solidFill>
                <a:latin typeface="Georgia" panose="02040502050405020303" pitchFamily="18" charset="0"/>
              </a:rPr>
              <a:t>Pros and Cons</a:t>
            </a:r>
          </a:p>
        </p:txBody>
      </p:sp>
      <p:sp>
        <p:nvSpPr>
          <p:cNvPr id="7" name="Rectangle 6">
            <a:extLst>
              <a:ext uri="{FF2B5EF4-FFF2-40B4-BE49-F238E27FC236}">
                <a16:creationId xmlns:a16="http://schemas.microsoft.com/office/drawing/2014/main" xmlns="" id="{60EE24B8-4768-47F4-B7D3-4F3235B085C8}"/>
              </a:ext>
            </a:extLst>
          </p:cNvPr>
          <p:cNvSpPr/>
          <p:nvPr/>
        </p:nvSpPr>
        <p:spPr>
          <a:xfrm>
            <a:off x="344128" y="540353"/>
            <a:ext cx="1713931"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Step 2: </a:t>
            </a:r>
          </a:p>
        </p:txBody>
      </p:sp>
      <p:sp>
        <p:nvSpPr>
          <p:cNvPr id="8" name="Content Placeholder 9">
            <a:extLst>
              <a:ext uri="{FF2B5EF4-FFF2-40B4-BE49-F238E27FC236}">
                <a16:creationId xmlns:a16="http://schemas.microsoft.com/office/drawing/2014/main" xmlns="" id="{34BD298E-30BA-437B-B532-A319123F82BE}"/>
              </a:ext>
            </a:extLst>
          </p:cNvPr>
          <p:cNvSpPr>
            <a:spLocks noGrp="1"/>
          </p:cNvSpPr>
          <p:nvPr>
            <p:ph idx="1"/>
          </p:nvPr>
        </p:nvSpPr>
        <p:spPr>
          <a:xfrm>
            <a:off x="78656" y="2251424"/>
            <a:ext cx="4300397" cy="4405005"/>
          </a:xfrm>
        </p:spPr>
        <p:txBody>
          <a:bodyPr>
            <a:normAutofit/>
          </a:bodyPr>
          <a:lstStyle/>
          <a:p>
            <a:pPr>
              <a:lnSpc>
                <a:spcPct val="120000"/>
              </a:lnSpc>
              <a:spcBef>
                <a:spcPts val="1200"/>
              </a:spcBef>
            </a:pPr>
            <a:r>
              <a:rPr lang="en-US" sz="1600" dirty="0">
                <a:solidFill>
                  <a:schemeClr val="tx1">
                    <a:lumMod val="85000"/>
                    <a:lumOff val="15000"/>
                  </a:schemeClr>
                </a:solidFill>
              </a:rPr>
              <a:t>I’d like to understand more about your [X] use.</a:t>
            </a:r>
          </a:p>
          <a:p>
            <a:pPr>
              <a:lnSpc>
                <a:spcPct val="120000"/>
              </a:lnSpc>
              <a:spcBef>
                <a:spcPts val="1200"/>
              </a:spcBef>
            </a:pPr>
            <a:r>
              <a:rPr lang="en-US" sz="1600" dirty="0">
                <a:solidFill>
                  <a:schemeClr val="tx1">
                    <a:lumMod val="85000"/>
                    <a:lumOff val="15000"/>
                  </a:schemeClr>
                </a:solidFill>
              </a:rPr>
              <a:t>What do you enjoy about [X]? What else?</a:t>
            </a:r>
          </a:p>
          <a:p>
            <a:pPr>
              <a:lnSpc>
                <a:spcPct val="120000"/>
              </a:lnSpc>
              <a:spcBef>
                <a:spcPts val="1200"/>
              </a:spcBef>
            </a:pPr>
            <a:r>
              <a:rPr lang="en-US" sz="1600" dirty="0">
                <a:solidFill>
                  <a:schemeClr val="tx1">
                    <a:lumMod val="85000"/>
                    <a:lumOff val="15000"/>
                  </a:schemeClr>
                </a:solidFill>
              </a:rPr>
              <a:t>What do you enjoy less or regret about your [X] use? What else?</a:t>
            </a:r>
          </a:p>
          <a:p>
            <a:pPr lvl="1">
              <a:lnSpc>
                <a:spcPct val="120000"/>
              </a:lnSpc>
              <a:spcBef>
                <a:spcPts val="1200"/>
              </a:spcBef>
            </a:pPr>
            <a:r>
              <a:rPr lang="en-US" sz="1400" b="1" dirty="0">
                <a:solidFill>
                  <a:schemeClr val="tx1">
                    <a:lumMod val="85000"/>
                    <a:lumOff val="15000"/>
                  </a:schemeClr>
                </a:solidFill>
              </a:rPr>
              <a:t>If NO cons: Explore problems mentioned in screening.</a:t>
            </a:r>
          </a:p>
          <a:p>
            <a:pPr lvl="1">
              <a:lnSpc>
                <a:spcPct val="120000"/>
              </a:lnSpc>
              <a:spcBef>
                <a:spcPts val="1200"/>
              </a:spcBef>
            </a:pPr>
            <a:r>
              <a:rPr lang="en-US" sz="1400" i="1" dirty="0">
                <a:solidFill>
                  <a:schemeClr val="tx1">
                    <a:lumMod val="85000"/>
                    <a:lumOff val="15000"/>
                  </a:schemeClr>
                </a:solidFill>
              </a:rPr>
              <a:t>“You mentioned … Can you tell me more about that situation?”</a:t>
            </a:r>
          </a:p>
          <a:p>
            <a:pPr>
              <a:lnSpc>
                <a:spcPct val="120000"/>
              </a:lnSpc>
              <a:spcBef>
                <a:spcPts val="1200"/>
              </a:spcBef>
            </a:pPr>
            <a:r>
              <a:rPr lang="en-US" sz="1600" dirty="0">
                <a:solidFill>
                  <a:schemeClr val="tx1">
                    <a:lumMod val="85000"/>
                    <a:lumOff val="15000"/>
                  </a:schemeClr>
                </a:solidFill>
              </a:rPr>
              <a:t>So, on the one hand you said [PROS], and on the other hand you said [CONS].</a:t>
            </a:r>
          </a:p>
        </p:txBody>
      </p:sp>
      <p:sp>
        <p:nvSpPr>
          <p:cNvPr id="5" name="Rectangle 4">
            <a:extLst>
              <a:ext uri="{FF2B5EF4-FFF2-40B4-BE49-F238E27FC236}">
                <a16:creationId xmlns:a16="http://schemas.microsoft.com/office/drawing/2014/main" xmlns="" id="{2BDACC81-71CA-4254-A9E1-6752CFDE2228}"/>
              </a:ext>
            </a:extLst>
          </p:cNvPr>
          <p:cNvSpPr/>
          <p:nvPr/>
        </p:nvSpPr>
        <p:spPr>
          <a:xfrm>
            <a:off x="6964364" y="5327621"/>
            <a:ext cx="2724728" cy="1295868"/>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solidFill>
                  <a:schemeClr val="bg1"/>
                </a:solidFill>
              </a:rPr>
              <a:t>Explore PROS and CONS</a:t>
            </a:r>
          </a:p>
          <a:p>
            <a:pPr marL="285750" indent="-285750">
              <a:lnSpc>
                <a:spcPct val="150000"/>
              </a:lnSpc>
              <a:buFont typeface="Arial" panose="020B0604020202020204" pitchFamily="34" charset="0"/>
              <a:buChar char="•"/>
            </a:pPr>
            <a:r>
              <a:rPr lang="en-US" dirty="0">
                <a:solidFill>
                  <a:schemeClr val="bg1"/>
                </a:solidFill>
              </a:rPr>
              <a:t>Use reflective listening</a:t>
            </a:r>
          </a:p>
          <a:p>
            <a:pPr marL="285750" indent="-285750">
              <a:lnSpc>
                <a:spcPct val="150000"/>
              </a:lnSpc>
              <a:buFont typeface="Arial" panose="020B0604020202020204" pitchFamily="34" charset="0"/>
              <a:buChar char="•"/>
            </a:pPr>
            <a:r>
              <a:rPr lang="en-US" dirty="0">
                <a:solidFill>
                  <a:schemeClr val="bg1"/>
                </a:solidFill>
              </a:rPr>
              <a:t>Summarize</a:t>
            </a:r>
          </a:p>
        </p:txBody>
      </p:sp>
      <p:cxnSp>
        <p:nvCxnSpPr>
          <p:cNvPr id="11" name="Straight Connector 10">
            <a:extLst>
              <a:ext uri="{FF2B5EF4-FFF2-40B4-BE49-F238E27FC236}">
                <a16:creationId xmlns:a16="http://schemas.microsoft.com/office/drawing/2014/main" xmlns="" id="{02B24884-CA9F-44B1-9C3F-6AAC26321FC5}"/>
              </a:ext>
            </a:extLst>
          </p:cNvPr>
          <p:cNvCxnSpPr>
            <a:cxnSpLocks/>
          </p:cNvCxnSpPr>
          <p:nvPr/>
        </p:nvCxnSpPr>
        <p:spPr>
          <a:xfrm>
            <a:off x="219684" y="1976283"/>
            <a:ext cx="39983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81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596555AC-5795-4CE0-BEAD-B70A8E1CE3D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7025"/>
          <a:stretch/>
        </p:blipFill>
        <p:spPr>
          <a:xfrm>
            <a:off x="-1" y="10"/>
            <a:ext cx="12192000" cy="6857990"/>
          </a:xfrm>
          <a:prstGeom prst="rect">
            <a:avLst/>
          </a:prstGeom>
        </p:spPr>
      </p:pic>
      <p:sp>
        <p:nvSpPr>
          <p:cNvPr id="11"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 name="Straight Connector 12">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xmlns="" id="{20272721-6070-449F-9B0C-4E4B1F4F707A}"/>
              </a:ext>
            </a:extLst>
          </p:cNvPr>
          <p:cNvSpPr txBox="1">
            <a:spLocks/>
          </p:cNvSpPr>
          <p:nvPr/>
        </p:nvSpPr>
        <p:spPr>
          <a:xfrm>
            <a:off x="1868686" y="2452377"/>
            <a:ext cx="2192037" cy="576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8B2331"/>
                </a:solidFill>
                <a:latin typeface="Georgia" panose="02040502050405020303" pitchFamily="18" charset="0"/>
              </a:rPr>
              <a:t>Feedback</a:t>
            </a:r>
          </a:p>
        </p:txBody>
      </p:sp>
      <p:sp>
        <p:nvSpPr>
          <p:cNvPr id="14" name="Rectangle 13">
            <a:extLst>
              <a:ext uri="{FF2B5EF4-FFF2-40B4-BE49-F238E27FC236}">
                <a16:creationId xmlns:a16="http://schemas.microsoft.com/office/drawing/2014/main" xmlns="" id="{80852EA9-2FE6-4CF8-992D-C7199E5B943F}"/>
              </a:ext>
            </a:extLst>
          </p:cNvPr>
          <p:cNvSpPr/>
          <p:nvPr/>
        </p:nvSpPr>
        <p:spPr>
          <a:xfrm>
            <a:off x="1868686" y="1744033"/>
            <a:ext cx="1710725"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Step 3: </a:t>
            </a:r>
          </a:p>
        </p:txBody>
      </p:sp>
      <p:sp>
        <p:nvSpPr>
          <p:cNvPr id="15" name="Content Placeholder 9">
            <a:extLst>
              <a:ext uri="{FF2B5EF4-FFF2-40B4-BE49-F238E27FC236}">
                <a16:creationId xmlns:a16="http://schemas.microsoft.com/office/drawing/2014/main" xmlns="" id="{FBBD54EC-D4A1-48EF-86D7-6DB28E0F8DE4}"/>
              </a:ext>
            </a:extLst>
          </p:cNvPr>
          <p:cNvSpPr txBox="1">
            <a:spLocks/>
          </p:cNvSpPr>
          <p:nvPr/>
        </p:nvSpPr>
        <p:spPr>
          <a:xfrm>
            <a:off x="604562" y="3568703"/>
            <a:ext cx="4300397" cy="2749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200"/>
              </a:spcBef>
            </a:pPr>
            <a:r>
              <a:rPr lang="en-US" sz="1600" dirty="0"/>
              <a:t>What do you know about the health effects and/or risks of [X]?</a:t>
            </a:r>
          </a:p>
          <a:p>
            <a:pPr>
              <a:lnSpc>
                <a:spcPct val="120000"/>
              </a:lnSpc>
              <a:spcBef>
                <a:spcPts val="1200"/>
              </a:spcBef>
            </a:pPr>
            <a:r>
              <a:rPr lang="en-US" sz="1600" dirty="0"/>
              <a:t>Would you mind if I shared some additional information with you?</a:t>
            </a:r>
          </a:p>
          <a:p>
            <a:pPr>
              <a:lnSpc>
                <a:spcPct val="120000"/>
              </a:lnSpc>
              <a:spcBef>
                <a:spcPts val="1200"/>
              </a:spcBef>
            </a:pPr>
            <a:r>
              <a:rPr lang="en-US" sz="1600" dirty="0"/>
              <a:t>Provide 1-2 salient substance specific health effects/risks.</a:t>
            </a:r>
          </a:p>
          <a:p>
            <a:pPr>
              <a:lnSpc>
                <a:spcPct val="120000"/>
              </a:lnSpc>
              <a:spcBef>
                <a:spcPts val="1200"/>
              </a:spcBef>
            </a:pPr>
            <a:r>
              <a:rPr lang="en-US" sz="1600" dirty="0"/>
              <a:t>What are your thoughts on that?</a:t>
            </a:r>
          </a:p>
        </p:txBody>
      </p:sp>
      <p:sp>
        <p:nvSpPr>
          <p:cNvPr id="9" name="Rectangle 8">
            <a:extLst>
              <a:ext uri="{FF2B5EF4-FFF2-40B4-BE49-F238E27FC236}">
                <a16:creationId xmlns:a16="http://schemas.microsoft.com/office/drawing/2014/main" xmlns="" id="{D3623B18-F951-4123-9EB3-3EDAA4FD332B}"/>
              </a:ext>
            </a:extLst>
          </p:cNvPr>
          <p:cNvSpPr/>
          <p:nvPr/>
        </p:nvSpPr>
        <p:spPr>
          <a:xfrm>
            <a:off x="8745522" y="2661818"/>
            <a:ext cx="2949801" cy="3354765"/>
          </a:xfrm>
          <a:prstGeom prst="rect">
            <a:avLst/>
          </a:prstGeom>
        </p:spPr>
        <p:txBody>
          <a:bodyPr wrap="square">
            <a:spAutoFit/>
          </a:bodyPr>
          <a:lstStyle/>
          <a:p>
            <a:pPr marL="457200" indent="-457200">
              <a:spcBef>
                <a:spcPts val="1200"/>
              </a:spcBef>
              <a:buClr>
                <a:schemeClr val="bg1"/>
              </a:buClr>
              <a:buFont typeface="Arial" panose="020B0604020202020204" pitchFamily="34" charset="0"/>
              <a:buChar char="•"/>
            </a:pPr>
            <a:r>
              <a:rPr lang="en-US" sz="3200" dirty="0">
                <a:solidFill>
                  <a:schemeClr val="bg1"/>
                </a:solidFill>
              </a:rPr>
              <a:t>Ask permission</a:t>
            </a:r>
          </a:p>
          <a:p>
            <a:pPr marL="457200" indent="-457200">
              <a:spcBef>
                <a:spcPts val="1200"/>
              </a:spcBef>
              <a:buClr>
                <a:schemeClr val="bg1"/>
              </a:buClr>
              <a:buFont typeface="Arial" panose="020B0604020202020204" pitchFamily="34" charset="0"/>
              <a:buChar char="•"/>
            </a:pPr>
            <a:r>
              <a:rPr lang="en-US" sz="3200" dirty="0">
                <a:solidFill>
                  <a:schemeClr val="bg1"/>
                </a:solidFill>
              </a:rPr>
              <a:t>Provide information</a:t>
            </a:r>
          </a:p>
          <a:p>
            <a:pPr marL="457200" indent="-457200">
              <a:spcBef>
                <a:spcPts val="1200"/>
              </a:spcBef>
              <a:buClr>
                <a:schemeClr val="bg1"/>
              </a:buClr>
              <a:buFont typeface="Arial" panose="020B0604020202020204" pitchFamily="34" charset="0"/>
              <a:buChar char="•"/>
            </a:pPr>
            <a:r>
              <a:rPr lang="en-US" sz="3200" dirty="0">
                <a:solidFill>
                  <a:schemeClr val="bg1"/>
                </a:solidFill>
              </a:rPr>
              <a:t>Elicit response</a:t>
            </a:r>
          </a:p>
        </p:txBody>
      </p:sp>
    </p:spTree>
    <p:extLst>
      <p:ext uri="{BB962C8B-B14F-4D97-AF65-F5344CB8AC3E}">
        <p14:creationId xmlns:p14="http://schemas.microsoft.com/office/powerpoint/2010/main" val="3739228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xmlns="" id="{B690EB2B-4F5D-4D3F-B3D1-713A157E38FA}"/>
              </a:ext>
            </a:extLst>
          </p:cNvPr>
          <p:cNvSpPr>
            <a:spLocks noGrp="1"/>
          </p:cNvSpPr>
          <p:nvPr>
            <p:ph sz="half" idx="2"/>
          </p:nvPr>
        </p:nvSpPr>
        <p:spPr>
          <a:xfrm>
            <a:off x="655321" y="2575033"/>
            <a:ext cx="5120113" cy="3953585"/>
          </a:xfrm>
        </p:spPr>
        <p:txBody>
          <a:bodyPr vert="horz" lIns="91440" tIns="45720" rIns="91440" bIns="45720" rtlCol="0">
            <a:normAutofit/>
          </a:bodyPr>
          <a:lstStyle/>
          <a:p>
            <a:pPr>
              <a:lnSpc>
                <a:spcPct val="120000"/>
              </a:lnSpc>
              <a:spcBef>
                <a:spcPts val="1200"/>
              </a:spcBef>
            </a:pPr>
            <a:r>
              <a:rPr lang="en-US" sz="1800" dirty="0">
                <a:solidFill>
                  <a:schemeClr val="tx1">
                    <a:lumMod val="85000"/>
                    <a:lumOff val="15000"/>
                  </a:schemeClr>
                </a:solidFill>
              </a:rPr>
              <a:t>To help me understand how you feel about making a change in your [X] use, [</a:t>
            </a:r>
            <a:r>
              <a:rPr lang="en-US" sz="1800" i="1" dirty="0">
                <a:solidFill>
                  <a:schemeClr val="tx1">
                    <a:lumMod val="85000"/>
                    <a:lumOff val="15000"/>
                  </a:schemeClr>
                </a:solidFill>
              </a:rPr>
              <a:t>show readiness ruler</a:t>
            </a:r>
            <a:r>
              <a:rPr lang="en-US" sz="1800" dirty="0">
                <a:solidFill>
                  <a:schemeClr val="tx1">
                    <a:lumMod val="85000"/>
                    <a:lumOff val="15000"/>
                  </a:schemeClr>
                </a:solidFill>
              </a:rPr>
              <a:t>]…</a:t>
            </a:r>
          </a:p>
          <a:p>
            <a:pPr>
              <a:lnSpc>
                <a:spcPct val="120000"/>
              </a:lnSpc>
              <a:spcBef>
                <a:spcPts val="1200"/>
              </a:spcBef>
            </a:pPr>
            <a:r>
              <a:rPr lang="en-US" sz="1800" dirty="0">
                <a:solidFill>
                  <a:schemeClr val="tx1">
                    <a:lumMod val="85000"/>
                    <a:lumOff val="15000"/>
                  </a:schemeClr>
                </a:solidFill>
              </a:rPr>
              <a:t>On a scale of 1-10, how ready are you to change </a:t>
            </a:r>
            <a:r>
              <a:rPr lang="en-US" sz="1800" b="1" u="sng" dirty="0">
                <a:solidFill>
                  <a:schemeClr val="tx1">
                    <a:lumMod val="85000"/>
                    <a:lumOff val="15000"/>
                  </a:schemeClr>
                </a:solidFill>
              </a:rPr>
              <a:t>any</a:t>
            </a:r>
            <a:r>
              <a:rPr lang="en-US" sz="1800" dirty="0">
                <a:solidFill>
                  <a:schemeClr val="tx1">
                    <a:lumMod val="85000"/>
                    <a:lumOff val="15000"/>
                  </a:schemeClr>
                </a:solidFill>
              </a:rPr>
              <a:t> aspect related to your [X] use?</a:t>
            </a:r>
          </a:p>
          <a:p>
            <a:pPr>
              <a:lnSpc>
                <a:spcPct val="120000"/>
              </a:lnSpc>
              <a:spcBef>
                <a:spcPts val="1200"/>
              </a:spcBef>
            </a:pPr>
            <a:r>
              <a:rPr lang="en-US" sz="1800" dirty="0">
                <a:solidFill>
                  <a:schemeClr val="tx1">
                    <a:lumMod val="85000"/>
                    <a:lumOff val="15000"/>
                  </a:schemeClr>
                </a:solidFill>
              </a:rPr>
              <a:t>Why did you choose a [X] and not a </a:t>
            </a:r>
            <a:r>
              <a:rPr lang="en-US" sz="1800" b="1" u="sng" dirty="0">
                <a:solidFill>
                  <a:schemeClr val="tx1">
                    <a:lumMod val="85000"/>
                    <a:lumOff val="15000"/>
                  </a:schemeClr>
                </a:solidFill>
              </a:rPr>
              <a:t>lower</a:t>
            </a:r>
            <a:r>
              <a:rPr lang="en-US" sz="1800" dirty="0">
                <a:solidFill>
                  <a:schemeClr val="tx1">
                    <a:lumMod val="85000"/>
                    <a:lumOff val="15000"/>
                  </a:schemeClr>
                </a:solidFill>
              </a:rPr>
              <a:t> number like a 1 or 2?</a:t>
            </a:r>
          </a:p>
          <a:p>
            <a:pPr lvl="1">
              <a:lnSpc>
                <a:spcPct val="120000"/>
              </a:lnSpc>
              <a:spcBef>
                <a:spcPts val="1200"/>
              </a:spcBef>
            </a:pPr>
            <a:r>
              <a:rPr lang="en-US" sz="1600" dirty="0">
                <a:solidFill>
                  <a:schemeClr val="tx1">
                    <a:lumMod val="85000"/>
                    <a:lumOff val="15000"/>
                  </a:schemeClr>
                </a:solidFill>
              </a:rPr>
              <a:t>If they choose “0”: What would need to happen in your life to consider making a change?</a:t>
            </a:r>
          </a:p>
          <a:p>
            <a:endParaRPr lang="en-US" sz="1800" dirty="0">
              <a:solidFill>
                <a:schemeClr val="tx1">
                  <a:lumMod val="85000"/>
                  <a:lumOff val="15000"/>
                </a:schemeClr>
              </a:solidFill>
            </a:endParaRPr>
          </a:p>
        </p:txBody>
      </p:sp>
      <p:pic>
        <p:nvPicPr>
          <p:cNvPr id="6" name="Content Placeholder 5" descr="A picture containing object, measuring stick&#10;&#10;Description automatically generated">
            <a:extLst>
              <a:ext uri="{FF2B5EF4-FFF2-40B4-BE49-F238E27FC236}">
                <a16:creationId xmlns:a16="http://schemas.microsoft.com/office/drawing/2014/main" xmlns="" id="{8EB7F6B6-2600-4069-A3F8-204CCB26913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2139" r="17104"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Title 1">
            <a:extLst>
              <a:ext uri="{FF2B5EF4-FFF2-40B4-BE49-F238E27FC236}">
                <a16:creationId xmlns:a16="http://schemas.microsoft.com/office/drawing/2014/main" xmlns="" id="{DA0DDCE9-C049-4350-8DE7-CABB42302EFB}"/>
              </a:ext>
            </a:extLst>
          </p:cNvPr>
          <p:cNvSpPr txBox="1">
            <a:spLocks/>
          </p:cNvSpPr>
          <p:nvPr/>
        </p:nvSpPr>
        <p:spPr>
          <a:xfrm>
            <a:off x="502002" y="967640"/>
            <a:ext cx="3834024" cy="576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8B2331"/>
                </a:solidFill>
                <a:latin typeface="Georgia" panose="02040502050405020303" pitchFamily="18" charset="0"/>
              </a:rPr>
              <a:t>Readiness Ruler</a:t>
            </a:r>
          </a:p>
        </p:txBody>
      </p:sp>
      <p:sp>
        <p:nvSpPr>
          <p:cNvPr id="9" name="Rectangle 8">
            <a:extLst>
              <a:ext uri="{FF2B5EF4-FFF2-40B4-BE49-F238E27FC236}">
                <a16:creationId xmlns:a16="http://schemas.microsoft.com/office/drawing/2014/main" xmlns="" id="{CDB296CC-D56B-4D48-B4B8-6AC6345BBA84}"/>
              </a:ext>
            </a:extLst>
          </p:cNvPr>
          <p:cNvSpPr/>
          <p:nvPr/>
        </p:nvSpPr>
        <p:spPr>
          <a:xfrm>
            <a:off x="502002" y="259296"/>
            <a:ext cx="1717137"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Step 4: </a:t>
            </a:r>
          </a:p>
        </p:txBody>
      </p:sp>
      <p:sp>
        <p:nvSpPr>
          <p:cNvPr id="10" name="Rectangle 3">
            <a:extLst>
              <a:ext uri="{FF2B5EF4-FFF2-40B4-BE49-F238E27FC236}">
                <a16:creationId xmlns:a16="http://schemas.microsoft.com/office/drawing/2014/main" xmlns="" id="{3DA60B94-8535-4919-89CD-E46D06FD06DF}"/>
              </a:ext>
            </a:extLst>
          </p:cNvPr>
          <p:cNvSpPr>
            <a:spLocks noChangeArrowheads="1"/>
          </p:cNvSpPr>
          <p:nvPr/>
        </p:nvSpPr>
        <p:spPr bwMode="auto">
          <a:xfrm>
            <a:off x="149134" y="1677539"/>
            <a:ext cx="5584371" cy="413055"/>
          </a:xfrm>
          <a:prstGeom prst="rect">
            <a:avLst/>
          </a:prstGeom>
          <a:solidFill>
            <a:schemeClr val="bg2">
              <a:lumMod val="90000"/>
            </a:schemeClr>
          </a:solidFill>
          <a:ln w="12700">
            <a:solidFill>
              <a:schemeClr val="tx1"/>
            </a:solidFill>
            <a:miter lim="800000"/>
            <a:headEnd/>
            <a:tailEnd/>
          </a:ln>
        </p:spPr>
        <p:txBody>
          <a:bodyPr wrap="none" anchor="ctr"/>
          <a:lstStyle/>
          <a:p>
            <a:pPr algn="ctr" eaLnBrk="0" hangingPunct="0">
              <a:defRPr/>
            </a:pPr>
            <a:r>
              <a:rPr lang="en-US" sz="1600" b="1" dirty="0">
                <a:latin typeface="Times New Roman" pitchFamily="18" charset="0"/>
              </a:rPr>
              <a:t>1         2         3        4        5        6        7          8          9       10</a:t>
            </a:r>
          </a:p>
        </p:txBody>
      </p:sp>
      <p:sp>
        <p:nvSpPr>
          <p:cNvPr id="12" name="Oval 11">
            <a:extLst>
              <a:ext uri="{FF2B5EF4-FFF2-40B4-BE49-F238E27FC236}">
                <a16:creationId xmlns:a16="http://schemas.microsoft.com/office/drawing/2014/main" xmlns="" id="{F2139807-2E8D-4454-8E44-9D1984F8654E}"/>
              </a:ext>
            </a:extLst>
          </p:cNvPr>
          <p:cNvSpPr/>
          <p:nvPr/>
        </p:nvSpPr>
        <p:spPr>
          <a:xfrm>
            <a:off x="7720921" y="330568"/>
            <a:ext cx="3106994" cy="3106994"/>
          </a:xfrm>
          <a:prstGeom prst="ellipse">
            <a:avLst/>
          </a:prstGeom>
          <a:solidFill>
            <a:srgbClr val="FFFFFF">
              <a:alpha val="34118"/>
            </a:srgb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D3B3F85-3F35-4748-8874-8C9C3D7B2CAA}"/>
              </a:ext>
            </a:extLst>
          </p:cNvPr>
          <p:cNvSpPr/>
          <p:nvPr/>
        </p:nvSpPr>
        <p:spPr>
          <a:xfrm>
            <a:off x="7995736" y="1431109"/>
            <a:ext cx="2595716" cy="861774"/>
          </a:xfrm>
          <a:prstGeom prst="rect">
            <a:avLst/>
          </a:prstGeom>
        </p:spPr>
        <p:txBody>
          <a:bodyPr wrap="square">
            <a:spAutoFit/>
          </a:bodyPr>
          <a:lstStyle/>
          <a:p>
            <a:pPr marL="285750" indent="-285750">
              <a:spcBef>
                <a:spcPts val="1200"/>
              </a:spcBef>
              <a:buClr>
                <a:schemeClr val="tx1">
                  <a:lumMod val="85000"/>
                  <a:lumOff val="15000"/>
                </a:schemeClr>
              </a:buClr>
              <a:buFont typeface="Arial" panose="020B0604020202020204" pitchFamily="34" charset="0"/>
              <a:buChar char="•"/>
            </a:pPr>
            <a:r>
              <a:rPr lang="en-US" sz="2000" b="1" dirty="0">
                <a:solidFill>
                  <a:schemeClr val="tx1">
                    <a:lumMod val="85000"/>
                    <a:lumOff val="15000"/>
                  </a:schemeClr>
                </a:solidFill>
              </a:rPr>
              <a:t>Readiness ruler </a:t>
            </a:r>
          </a:p>
          <a:p>
            <a:pPr marL="285750" indent="-285750">
              <a:spcBef>
                <a:spcPts val="1200"/>
              </a:spcBef>
              <a:buClr>
                <a:schemeClr val="tx1">
                  <a:lumMod val="85000"/>
                  <a:lumOff val="15000"/>
                </a:schemeClr>
              </a:buClr>
              <a:buFont typeface="Arial" panose="020B0604020202020204" pitchFamily="34" charset="0"/>
              <a:buChar char="•"/>
            </a:pPr>
            <a:r>
              <a:rPr lang="en-US" sz="2000" b="1" dirty="0">
                <a:solidFill>
                  <a:schemeClr val="tx1">
                    <a:lumMod val="85000"/>
                    <a:lumOff val="15000"/>
                  </a:schemeClr>
                </a:solidFill>
              </a:rPr>
              <a:t>Envisioning change</a:t>
            </a:r>
          </a:p>
        </p:txBody>
      </p:sp>
    </p:spTree>
    <p:extLst>
      <p:ext uri="{BB962C8B-B14F-4D97-AF65-F5344CB8AC3E}">
        <p14:creationId xmlns:p14="http://schemas.microsoft.com/office/powerpoint/2010/main" val="556662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xmlns="" id="{4E1128F9-56AF-4B8B-AB80-2D53BCF2E3B5}"/>
              </a:ext>
            </a:extLst>
          </p:cNvPr>
          <p:cNvPicPr>
            <a:picLocks noChangeAspect="1"/>
          </p:cNvPicPr>
          <p:nvPr/>
        </p:nvPicPr>
        <p:blipFill rotWithShape="1">
          <a:blip r:embed="rId2">
            <a:extLst>
              <a:ext uri="{28A0092B-C50C-407E-A947-70E740481C1C}">
                <a14:useLocalDpi xmlns:a14="http://schemas.microsoft.com/office/drawing/2010/main" val="0"/>
              </a:ext>
            </a:extLst>
          </a:blip>
          <a:srcRect t="2289" b="17924"/>
          <a:stretch/>
        </p:blipFill>
        <p:spPr>
          <a:xfrm>
            <a:off x="20" y="10"/>
            <a:ext cx="12191980" cy="6857990"/>
          </a:xfrm>
          <a:prstGeom prst="rect">
            <a:avLst/>
          </a:prstGeom>
        </p:spPr>
      </p:pic>
      <p:sp>
        <p:nvSpPr>
          <p:cNvPr id="7" name="Content Placeholder 3">
            <a:extLst>
              <a:ext uri="{FF2B5EF4-FFF2-40B4-BE49-F238E27FC236}">
                <a16:creationId xmlns:a16="http://schemas.microsoft.com/office/drawing/2014/main" xmlns="" id="{7001C5C3-3D91-48F4-93A9-74CE375B4FD4}"/>
              </a:ext>
            </a:extLst>
          </p:cNvPr>
          <p:cNvSpPr txBox="1">
            <a:spLocks/>
          </p:cNvSpPr>
          <p:nvPr/>
        </p:nvSpPr>
        <p:spPr>
          <a:xfrm>
            <a:off x="6706156" y="1793394"/>
            <a:ext cx="5120113" cy="39535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200"/>
              </a:spcBef>
            </a:pPr>
            <a:r>
              <a:rPr lang="en-US" sz="1800" dirty="0">
                <a:solidFill>
                  <a:schemeClr val="bg1"/>
                </a:solidFill>
              </a:rPr>
              <a:t>What are you willing to do for now to be safe and healthy?...What else?</a:t>
            </a:r>
          </a:p>
          <a:p>
            <a:pPr>
              <a:lnSpc>
                <a:spcPct val="120000"/>
              </a:lnSpc>
              <a:spcBef>
                <a:spcPts val="1200"/>
              </a:spcBef>
            </a:pPr>
            <a:r>
              <a:rPr lang="en-US" sz="1800" dirty="0">
                <a:solidFill>
                  <a:schemeClr val="bg1"/>
                </a:solidFill>
              </a:rPr>
              <a:t>On a scale of 1-10, how confident (1-10) are you that you could do that? </a:t>
            </a:r>
          </a:p>
          <a:p>
            <a:pPr>
              <a:lnSpc>
                <a:spcPct val="120000"/>
              </a:lnSpc>
              <a:spcBef>
                <a:spcPts val="1200"/>
              </a:spcBef>
            </a:pPr>
            <a:r>
              <a:rPr lang="en-US" sz="1800" dirty="0">
                <a:solidFill>
                  <a:schemeClr val="bg1"/>
                </a:solidFill>
              </a:rPr>
              <a:t>Why did you choose a [X] and not a </a:t>
            </a:r>
            <a:r>
              <a:rPr lang="en-US" sz="1800" b="1" u="sng" dirty="0">
                <a:solidFill>
                  <a:schemeClr val="bg1"/>
                </a:solidFill>
              </a:rPr>
              <a:t>lower</a:t>
            </a:r>
            <a:r>
              <a:rPr lang="en-US" sz="1800" dirty="0">
                <a:solidFill>
                  <a:schemeClr val="bg1"/>
                </a:solidFill>
              </a:rPr>
              <a:t> number like a 1 or 2?</a:t>
            </a:r>
          </a:p>
          <a:p>
            <a:pPr>
              <a:lnSpc>
                <a:spcPct val="120000"/>
              </a:lnSpc>
              <a:spcBef>
                <a:spcPts val="1200"/>
              </a:spcBef>
            </a:pPr>
            <a:r>
              <a:rPr lang="en-US" sz="1800" dirty="0">
                <a:solidFill>
                  <a:schemeClr val="bg1"/>
                </a:solidFill>
              </a:rPr>
              <a:t>What are some challenges to reaching your goal?</a:t>
            </a:r>
          </a:p>
          <a:p>
            <a:pPr>
              <a:lnSpc>
                <a:spcPct val="120000"/>
              </a:lnSpc>
              <a:spcBef>
                <a:spcPts val="1200"/>
              </a:spcBef>
            </a:pPr>
            <a:r>
              <a:rPr lang="en-US" sz="1800" dirty="0">
                <a:solidFill>
                  <a:schemeClr val="bg1"/>
                </a:solidFill>
              </a:rPr>
              <a:t>Let me summarize what we’ve been discussing, and you let me know if there’s anything you want to add…[</a:t>
            </a:r>
            <a:r>
              <a:rPr lang="en-US" sz="1800" i="1" dirty="0">
                <a:solidFill>
                  <a:schemeClr val="bg1"/>
                </a:solidFill>
              </a:rPr>
              <a:t>review action plan</a:t>
            </a:r>
            <a:r>
              <a:rPr lang="en-US" sz="1800" dirty="0">
                <a:solidFill>
                  <a:schemeClr val="bg1"/>
                </a:solidFill>
              </a:rPr>
              <a:t>]</a:t>
            </a:r>
          </a:p>
          <a:p>
            <a:pPr>
              <a:lnSpc>
                <a:spcPct val="120000"/>
              </a:lnSpc>
              <a:spcBef>
                <a:spcPts val="1200"/>
              </a:spcBef>
            </a:pPr>
            <a:r>
              <a:rPr lang="en-US" sz="1800" b="1" dirty="0">
                <a:solidFill>
                  <a:schemeClr val="bg1"/>
                </a:solidFill>
              </a:rPr>
              <a:t>Thanks for being so open with me today!</a:t>
            </a:r>
          </a:p>
        </p:txBody>
      </p:sp>
      <p:sp>
        <p:nvSpPr>
          <p:cNvPr id="8" name="Title 1">
            <a:extLst>
              <a:ext uri="{FF2B5EF4-FFF2-40B4-BE49-F238E27FC236}">
                <a16:creationId xmlns:a16="http://schemas.microsoft.com/office/drawing/2014/main" xmlns="" id="{60A494E0-E968-4E6D-AB6E-B2A9907BA023}"/>
              </a:ext>
            </a:extLst>
          </p:cNvPr>
          <p:cNvSpPr txBox="1">
            <a:spLocks/>
          </p:cNvSpPr>
          <p:nvPr/>
        </p:nvSpPr>
        <p:spPr>
          <a:xfrm>
            <a:off x="6706156" y="1154453"/>
            <a:ext cx="3834024" cy="576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Georgia" panose="02040502050405020303" pitchFamily="18" charset="0"/>
              </a:rPr>
              <a:t>Action Plan</a:t>
            </a:r>
          </a:p>
        </p:txBody>
      </p:sp>
      <p:sp>
        <p:nvSpPr>
          <p:cNvPr id="9" name="Rectangle 8">
            <a:extLst>
              <a:ext uri="{FF2B5EF4-FFF2-40B4-BE49-F238E27FC236}">
                <a16:creationId xmlns:a16="http://schemas.microsoft.com/office/drawing/2014/main" xmlns="" id="{A49C1D77-2B0B-4275-A3BA-A6F960CAC747}"/>
              </a:ext>
            </a:extLst>
          </p:cNvPr>
          <p:cNvSpPr/>
          <p:nvPr/>
        </p:nvSpPr>
        <p:spPr>
          <a:xfrm>
            <a:off x="6706156" y="446109"/>
            <a:ext cx="1699504" cy="646331"/>
          </a:xfrm>
          <a:prstGeom prst="rect">
            <a:avLst/>
          </a:prstGeom>
        </p:spPr>
        <p:txBody>
          <a:bodyPr wrap="none">
            <a:spAutoFit/>
          </a:bodyPr>
          <a:lstStyle/>
          <a:p>
            <a:r>
              <a:rPr lang="en-US" sz="3600" dirty="0">
                <a:solidFill>
                  <a:schemeClr val="bg1"/>
                </a:solidFill>
                <a:latin typeface="Georgia" panose="02040502050405020303" pitchFamily="18" charset="0"/>
              </a:rPr>
              <a:t>Step 5: </a:t>
            </a:r>
          </a:p>
        </p:txBody>
      </p:sp>
      <p:sp>
        <p:nvSpPr>
          <p:cNvPr id="10" name="Rectangle 9">
            <a:extLst>
              <a:ext uri="{FF2B5EF4-FFF2-40B4-BE49-F238E27FC236}">
                <a16:creationId xmlns:a16="http://schemas.microsoft.com/office/drawing/2014/main" xmlns="" id="{F5EE8A11-B048-4D7A-AF3E-05753CD04517}"/>
              </a:ext>
            </a:extLst>
          </p:cNvPr>
          <p:cNvSpPr/>
          <p:nvPr/>
        </p:nvSpPr>
        <p:spPr>
          <a:xfrm>
            <a:off x="3537675" y="2094965"/>
            <a:ext cx="2320413" cy="2092881"/>
          </a:xfrm>
          <a:prstGeom prst="rect">
            <a:avLst/>
          </a:prstGeom>
        </p:spPr>
        <p:txBody>
          <a:bodyPr wrap="square">
            <a:spAutoFit/>
          </a:bodyPr>
          <a:lstStyle/>
          <a:p>
            <a:pPr marL="285750" indent="-285750">
              <a:spcBef>
                <a:spcPts val="1200"/>
              </a:spcBef>
              <a:buClr>
                <a:srgbClr val="FFFFFF"/>
              </a:buClr>
              <a:buFont typeface="Arial" panose="020B0604020202020204" pitchFamily="34" charset="0"/>
              <a:buChar char="•"/>
            </a:pPr>
            <a:r>
              <a:rPr lang="en-US" b="1" dirty="0">
                <a:solidFill>
                  <a:schemeClr val="bg1"/>
                </a:solidFill>
              </a:rPr>
              <a:t>Develop plan</a:t>
            </a:r>
          </a:p>
          <a:p>
            <a:pPr marL="285750" indent="-285750">
              <a:spcBef>
                <a:spcPts val="1200"/>
              </a:spcBef>
              <a:buClr>
                <a:srgbClr val="FFFFFF"/>
              </a:buClr>
              <a:buFont typeface="Arial" panose="020B0604020202020204" pitchFamily="34" charset="0"/>
              <a:buChar char="•"/>
            </a:pPr>
            <a:r>
              <a:rPr lang="en-US" b="1" dirty="0">
                <a:solidFill>
                  <a:schemeClr val="bg1"/>
                </a:solidFill>
              </a:rPr>
              <a:t>Assess confidence</a:t>
            </a:r>
          </a:p>
          <a:p>
            <a:pPr marL="285750" indent="-285750">
              <a:spcBef>
                <a:spcPts val="1200"/>
              </a:spcBef>
              <a:buClr>
                <a:srgbClr val="FFFFFF"/>
              </a:buClr>
              <a:buFont typeface="Arial" panose="020B0604020202020204" pitchFamily="34" charset="0"/>
              <a:buChar char="•"/>
            </a:pPr>
            <a:r>
              <a:rPr lang="en-US" b="1" dirty="0">
                <a:solidFill>
                  <a:schemeClr val="bg1"/>
                </a:solidFill>
              </a:rPr>
              <a:t>Explore challenges</a:t>
            </a:r>
          </a:p>
          <a:p>
            <a:pPr marL="285750" indent="-285750">
              <a:spcBef>
                <a:spcPts val="1200"/>
              </a:spcBef>
              <a:buClr>
                <a:srgbClr val="FFFFFF"/>
              </a:buClr>
              <a:buFont typeface="Arial" panose="020B0604020202020204" pitchFamily="34" charset="0"/>
              <a:buChar char="•"/>
            </a:pPr>
            <a:r>
              <a:rPr lang="en-US" b="1" dirty="0">
                <a:solidFill>
                  <a:schemeClr val="bg1"/>
                </a:solidFill>
              </a:rPr>
              <a:t>Summarize</a:t>
            </a:r>
          </a:p>
          <a:p>
            <a:pPr marL="285750" indent="-285750">
              <a:spcBef>
                <a:spcPts val="1200"/>
              </a:spcBef>
              <a:buClr>
                <a:srgbClr val="FFFFFF"/>
              </a:buClr>
              <a:buFont typeface="Arial" panose="020B0604020202020204" pitchFamily="34" charset="0"/>
              <a:buChar char="•"/>
            </a:pPr>
            <a:r>
              <a:rPr lang="en-US" b="1" dirty="0">
                <a:solidFill>
                  <a:schemeClr val="bg1"/>
                </a:solidFill>
              </a:rPr>
              <a:t>Thank client</a:t>
            </a:r>
          </a:p>
        </p:txBody>
      </p:sp>
      <p:cxnSp>
        <p:nvCxnSpPr>
          <p:cNvPr id="12" name="Straight Connector 11">
            <a:extLst>
              <a:ext uri="{FF2B5EF4-FFF2-40B4-BE49-F238E27FC236}">
                <a16:creationId xmlns:a16="http://schemas.microsoft.com/office/drawing/2014/main" xmlns="" id="{C39A0396-5257-476F-8ADC-5B90095C6A6A}"/>
              </a:ext>
            </a:extLst>
          </p:cNvPr>
          <p:cNvCxnSpPr>
            <a:cxnSpLocks/>
          </p:cNvCxnSpPr>
          <p:nvPr/>
        </p:nvCxnSpPr>
        <p:spPr>
          <a:xfrm>
            <a:off x="6223819" y="157316"/>
            <a:ext cx="0" cy="59681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8899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iece of paper&#10;&#10;Description automatically generated">
            <a:extLst>
              <a:ext uri="{FF2B5EF4-FFF2-40B4-BE49-F238E27FC236}">
                <a16:creationId xmlns:a16="http://schemas.microsoft.com/office/drawing/2014/main" xmlns="" id="{EBFFBD22-4C89-4C67-A8F0-519B43F784E0}"/>
              </a:ext>
            </a:extLst>
          </p:cNvPr>
          <p:cNvPicPr>
            <a:picLocks noChangeAspect="1"/>
          </p:cNvPicPr>
          <p:nvPr/>
        </p:nvPicPr>
        <p:blipFill rotWithShape="1">
          <a:blip r:embed="rId2">
            <a:extLst>
              <a:ext uri="{28A0092B-C50C-407E-A947-70E740481C1C}">
                <a14:useLocalDpi xmlns:a14="http://schemas.microsoft.com/office/drawing/2010/main" val="0"/>
              </a:ext>
            </a:extLst>
          </a:blip>
          <a:srcRect l="21389" r="16360"/>
          <a:stretch/>
        </p:blipFill>
        <p:spPr>
          <a:xfrm>
            <a:off x="0" y="0"/>
            <a:ext cx="6166624" cy="6858000"/>
          </a:xfrm>
          <a:prstGeom prst="rect">
            <a:avLst/>
          </a:prstGeom>
        </p:spPr>
      </p:pic>
      <p:sp>
        <p:nvSpPr>
          <p:cNvPr id="6" name="Rectangle 5">
            <a:extLst>
              <a:ext uri="{FF2B5EF4-FFF2-40B4-BE49-F238E27FC236}">
                <a16:creationId xmlns:a16="http://schemas.microsoft.com/office/drawing/2014/main" xmlns="" id="{7B107119-5249-4930-97C0-BF54C93988B4}"/>
              </a:ext>
            </a:extLst>
          </p:cNvPr>
          <p:cNvSpPr/>
          <p:nvPr/>
        </p:nvSpPr>
        <p:spPr>
          <a:xfrm>
            <a:off x="6296019" y="250421"/>
            <a:ext cx="3647152"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Confidence Scale</a:t>
            </a:r>
          </a:p>
        </p:txBody>
      </p:sp>
      <p:sp>
        <p:nvSpPr>
          <p:cNvPr id="7" name="Rectangle 6">
            <a:extLst>
              <a:ext uri="{FF2B5EF4-FFF2-40B4-BE49-F238E27FC236}">
                <a16:creationId xmlns:a16="http://schemas.microsoft.com/office/drawing/2014/main" xmlns="" id="{76146589-372B-4FC7-8EB7-F2C29B6ACF88}"/>
              </a:ext>
            </a:extLst>
          </p:cNvPr>
          <p:cNvSpPr/>
          <p:nvPr/>
        </p:nvSpPr>
        <p:spPr>
          <a:xfrm>
            <a:off x="6296019" y="1797343"/>
            <a:ext cx="6096000" cy="3194721"/>
          </a:xfrm>
          <a:prstGeom prst="rect">
            <a:avLst/>
          </a:prstGeom>
        </p:spPr>
        <p:txBody>
          <a:bodyPr>
            <a:spAutoFit/>
          </a:bodyPr>
          <a:lstStyle/>
          <a:p>
            <a:pPr marL="457200" indent="-457200">
              <a:lnSpc>
                <a:spcPct val="90000"/>
              </a:lnSpc>
              <a:buFont typeface="Arial" panose="020B0604020202020204" pitchFamily="34" charset="0"/>
              <a:buChar char="•"/>
            </a:pPr>
            <a:r>
              <a:rPr lang="en-US" sz="2800" dirty="0">
                <a:solidFill>
                  <a:schemeClr val="tx1">
                    <a:lumMod val="85000"/>
                    <a:lumOff val="15000"/>
                  </a:schemeClr>
                </a:solidFill>
              </a:rPr>
              <a:t>Assesses client’s confidence</a:t>
            </a:r>
          </a:p>
          <a:p>
            <a:pPr marL="285750" indent="-285750">
              <a:lnSpc>
                <a:spcPct val="90000"/>
              </a:lnSpc>
              <a:buFont typeface="Arial" panose="020B0604020202020204" pitchFamily="34" charset="0"/>
              <a:buChar char="•"/>
            </a:pPr>
            <a:endParaRPr lang="en-US" b="1" dirty="0">
              <a:solidFill>
                <a:schemeClr val="tx1">
                  <a:lumMod val="85000"/>
                  <a:lumOff val="15000"/>
                </a:schemeClr>
              </a:solidFill>
            </a:endParaRPr>
          </a:p>
          <a:p>
            <a:pPr marL="457200" indent="-457200">
              <a:lnSpc>
                <a:spcPct val="90000"/>
              </a:lnSpc>
              <a:buFont typeface="Arial" panose="020B0604020202020204" pitchFamily="34" charset="0"/>
              <a:buChar char="•"/>
            </a:pPr>
            <a:r>
              <a:rPr lang="en-US" sz="2800" dirty="0">
                <a:solidFill>
                  <a:schemeClr val="tx1">
                    <a:lumMod val="85000"/>
                    <a:lumOff val="15000"/>
                  </a:schemeClr>
                </a:solidFill>
              </a:rPr>
              <a:t>Identifies potential barriers</a:t>
            </a:r>
          </a:p>
          <a:p>
            <a:pPr marL="1200150" lvl="2" indent="-285750">
              <a:lnSpc>
                <a:spcPct val="90000"/>
              </a:lnSpc>
              <a:buFont typeface="Arial" panose="020B0604020202020204" pitchFamily="34" charset="0"/>
              <a:buChar char="•"/>
            </a:pPr>
            <a:r>
              <a:rPr lang="en-US" i="1" dirty="0">
                <a:solidFill>
                  <a:schemeClr val="tx1">
                    <a:lumMod val="85000"/>
                    <a:lumOff val="15000"/>
                  </a:schemeClr>
                </a:solidFill>
              </a:rPr>
              <a:t>“What would you need to change for you to feel more confident?”</a:t>
            </a:r>
          </a:p>
          <a:p>
            <a:pPr lvl="1">
              <a:lnSpc>
                <a:spcPct val="90000"/>
              </a:lnSpc>
            </a:pPr>
            <a:endParaRPr lang="en-US" i="1" dirty="0">
              <a:solidFill>
                <a:schemeClr val="tx1">
                  <a:lumMod val="85000"/>
                  <a:lumOff val="15000"/>
                </a:schemeClr>
              </a:solidFill>
            </a:endParaRPr>
          </a:p>
          <a:p>
            <a:pPr marL="457200" indent="-457200">
              <a:lnSpc>
                <a:spcPct val="90000"/>
              </a:lnSpc>
              <a:buFont typeface="Arial" panose="020B0604020202020204" pitchFamily="34" charset="0"/>
              <a:buChar char="•"/>
            </a:pPr>
            <a:r>
              <a:rPr lang="en-US" sz="2800" dirty="0">
                <a:solidFill>
                  <a:schemeClr val="tx1">
                    <a:lumMod val="85000"/>
                    <a:lumOff val="15000"/>
                  </a:schemeClr>
                </a:solidFill>
              </a:rPr>
              <a:t>Can discuss previous successes to build confidence </a:t>
            </a:r>
          </a:p>
          <a:p>
            <a:pPr marL="1200150" lvl="2" indent="-285750">
              <a:lnSpc>
                <a:spcPct val="90000"/>
              </a:lnSpc>
              <a:buFont typeface="Arial" panose="020B0604020202020204" pitchFamily="34" charset="0"/>
              <a:buChar char="•"/>
            </a:pPr>
            <a:r>
              <a:rPr lang="en-US" i="1" dirty="0">
                <a:solidFill>
                  <a:schemeClr val="tx1">
                    <a:lumMod val="85000"/>
                    <a:lumOff val="15000"/>
                  </a:schemeClr>
                </a:solidFill>
              </a:rPr>
              <a:t>“What changes have you made in your life?”</a:t>
            </a:r>
          </a:p>
          <a:p>
            <a:pPr marL="1200150" lvl="2" indent="-285750">
              <a:lnSpc>
                <a:spcPct val="90000"/>
              </a:lnSpc>
              <a:buFont typeface="Arial" panose="020B0604020202020204" pitchFamily="34" charset="0"/>
              <a:buChar char="•"/>
            </a:pPr>
            <a:r>
              <a:rPr lang="en-US" i="1" dirty="0">
                <a:solidFill>
                  <a:schemeClr val="tx1">
                    <a:lumMod val="85000"/>
                    <a:lumOff val="15000"/>
                  </a:schemeClr>
                </a:solidFill>
              </a:rPr>
              <a:t>“How did you accomplish that change?” </a:t>
            </a:r>
          </a:p>
        </p:txBody>
      </p:sp>
      <p:cxnSp>
        <p:nvCxnSpPr>
          <p:cNvPr id="10" name="Straight Connector 9">
            <a:extLst>
              <a:ext uri="{FF2B5EF4-FFF2-40B4-BE49-F238E27FC236}">
                <a16:creationId xmlns:a16="http://schemas.microsoft.com/office/drawing/2014/main" xmlns="" id="{3BBECE59-971F-4B3A-9499-93C4DE73A8C7}"/>
              </a:ext>
            </a:extLst>
          </p:cNvPr>
          <p:cNvCxnSpPr/>
          <p:nvPr/>
        </p:nvCxnSpPr>
        <p:spPr>
          <a:xfrm>
            <a:off x="6296019" y="1061884"/>
            <a:ext cx="46079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object&#10;&#10;Description automatically generated">
            <a:extLst>
              <a:ext uri="{FF2B5EF4-FFF2-40B4-BE49-F238E27FC236}">
                <a16:creationId xmlns:a16="http://schemas.microsoft.com/office/drawing/2014/main" xmlns="" id="{328D6AEB-7D7A-4E47-808F-7FA4FDE93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019" y="5648054"/>
            <a:ext cx="5718963" cy="772060"/>
          </a:xfrm>
          <a:prstGeom prst="rect">
            <a:avLst/>
          </a:prstGeom>
        </p:spPr>
      </p:pic>
    </p:spTree>
    <p:extLst>
      <p:ext uri="{BB962C8B-B14F-4D97-AF65-F5344CB8AC3E}">
        <p14:creationId xmlns:p14="http://schemas.microsoft.com/office/powerpoint/2010/main" val="4081234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40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D9CF7D7-56F7-4D22-ABAB-C720D4983DD1}"/>
              </a:ext>
            </a:extLst>
          </p:cNvPr>
          <p:cNvSpPr>
            <a:spLocks noGrp="1"/>
          </p:cNvSpPr>
          <p:nvPr>
            <p:ph type="title"/>
          </p:nvPr>
        </p:nvSpPr>
        <p:spPr>
          <a:xfrm>
            <a:off x="524256" y="4767072"/>
            <a:ext cx="6594189" cy="1625210"/>
          </a:xfrm>
        </p:spPr>
        <p:txBody>
          <a:bodyPr>
            <a:normAutofit/>
          </a:bodyPr>
          <a:lstStyle/>
          <a:p>
            <a:pPr algn="r"/>
            <a:r>
              <a:rPr lang="en-US" altLang="en-US" dirty="0">
                <a:solidFill>
                  <a:schemeClr val="bg1"/>
                </a:solidFill>
                <a:cs typeface="Arial" panose="020B0604020202020204" pitchFamily="34" charset="0"/>
              </a:rPr>
              <a:t>The Key to SBIRT: </a:t>
            </a:r>
            <a:br>
              <a:rPr lang="en-US" altLang="en-US" dirty="0">
                <a:solidFill>
                  <a:schemeClr val="bg1"/>
                </a:solidFill>
                <a:cs typeface="Arial" panose="020B0604020202020204" pitchFamily="34" charset="0"/>
              </a:rPr>
            </a:br>
            <a:r>
              <a:rPr lang="en-US" altLang="en-US" sz="3200" dirty="0">
                <a:solidFill>
                  <a:schemeClr val="bg1"/>
                </a:solidFill>
                <a:cs typeface="Arial" panose="020B0604020202020204" pitchFamily="34" charset="0"/>
              </a:rPr>
              <a:t>Brief Intervention</a:t>
            </a:r>
            <a:endParaRPr lang="en-US" dirty="0">
              <a:solidFill>
                <a:schemeClr val="bg1"/>
              </a:solidFill>
            </a:endParaRPr>
          </a:p>
        </p:txBody>
      </p:sp>
      <p:pic>
        <p:nvPicPr>
          <p:cNvPr id="12" name="Content Placeholder 4">
            <a:extLst>
              <a:ext uri="{FF2B5EF4-FFF2-40B4-BE49-F238E27FC236}">
                <a16:creationId xmlns:a16="http://schemas.microsoft.com/office/drawing/2014/main" xmlns="" id="{D2F5EDEF-1E45-4647-8502-0D3D4297926F}"/>
              </a:ext>
            </a:extLst>
          </p:cNvPr>
          <p:cNvPicPr>
            <a:picLocks noChangeAspect="1"/>
          </p:cNvPicPr>
          <p:nvPr/>
        </p:nvPicPr>
        <p:blipFill rotWithShape="1">
          <a:blip r:embed="rId3">
            <a:extLst>
              <a:ext uri="{28A0092B-C50C-407E-A947-70E740481C1C}">
                <a14:useLocalDpi xmlns:a14="http://schemas.microsoft.com/office/drawing/2010/main" val="0"/>
              </a:ext>
            </a:extLst>
          </a:blip>
          <a:srcRect r="1" b="14738"/>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9">
            <a:extLst>
              <a:ext uri="{FF2B5EF4-FFF2-40B4-BE49-F238E27FC236}">
                <a16:creationId xmlns:a16="http://schemas.microsoft.com/office/drawing/2014/main" xmlns="" id="{5B4EE66C-CECE-4E1B-A7D8-4DC0B94F6223}"/>
              </a:ext>
            </a:extLst>
          </p:cNvPr>
          <p:cNvSpPr>
            <a:spLocks noGrp="1"/>
          </p:cNvSpPr>
          <p:nvPr>
            <p:ph idx="1"/>
          </p:nvPr>
        </p:nvSpPr>
        <p:spPr>
          <a:xfrm>
            <a:off x="8029319" y="917725"/>
            <a:ext cx="3424739" cy="3654275"/>
          </a:xfrm>
        </p:spPr>
        <p:txBody>
          <a:bodyPr anchor="ctr">
            <a:normAutofit/>
          </a:bodyPr>
          <a:lstStyle/>
          <a:p>
            <a:pPr>
              <a:buClr>
                <a:schemeClr val="bg1"/>
              </a:buClr>
              <a:defRPr/>
            </a:pPr>
            <a:r>
              <a:rPr lang="en-US" sz="2000" i="1" dirty="0">
                <a:solidFill>
                  <a:schemeClr val="bg1"/>
                </a:solidFill>
              </a:rPr>
              <a:t>Brief</a:t>
            </a:r>
            <a:endParaRPr lang="en-US" sz="2000" dirty="0">
              <a:solidFill>
                <a:schemeClr val="bg1"/>
              </a:solidFill>
            </a:endParaRPr>
          </a:p>
          <a:p>
            <a:pPr>
              <a:buClr>
                <a:schemeClr val="bg1"/>
              </a:buClr>
              <a:defRPr/>
            </a:pPr>
            <a:r>
              <a:rPr lang="en-US" sz="2000" dirty="0">
                <a:solidFill>
                  <a:schemeClr val="bg1"/>
                </a:solidFill>
              </a:rPr>
              <a:t>Non-confrontational </a:t>
            </a:r>
          </a:p>
          <a:p>
            <a:pPr>
              <a:buClr>
                <a:schemeClr val="bg1"/>
              </a:buClr>
              <a:defRPr/>
            </a:pPr>
            <a:r>
              <a:rPr lang="en-US" sz="2000" i="1" dirty="0">
                <a:solidFill>
                  <a:schemeClr val="bg1"/>
                </a:solidFill>
              </a:rPr>
              <a:t>Directive &amp; collaborative </a:t>
            </a:r>
            <a:r>
              <a:rPr lang="en-US" sz="2000" dirty="0">
                <a:solidFill>
                  <a:schemeClr val="bg1"/>
                </a:solidFill>
              </a:rPr>
              <a:t>conversation </a:t>
            </a:r>
          </a:p>
          <a:p>
            <a:pPr>
              <a:buClr>
                <a:schemeClr val="bg1"/>
              </a:buClr>
              <a:defRPr/>
            </a:pPr>
            <a:r>
              <a:rPr lang="en-US" sz="2000" dirty="0">
                <a:solidFill>
                  <a:schemeClr val="bg1"/>
                </a:solidFill>
              </a:rPr>
              <a:t>Uses Motivational Interviewing (MI) principles &amp; strategies to enhance motivation to change use of alcohol (and other drugs) </a:t>
            </a:r>
          </a:p>
        </p:txBody>
      </p:sp>
      <p:sp>
        <p:nvSpPr>
          <p:cNvPr id="6" name="Rectangle 5">
            <a:extLst>
              <a:ext uri="{FF2B5EF4-FFF2-40B4-BE49-F238E27FC236}">
                <a16:creationId xmlns:a16="http://schemas.microsoft.com/office/drawing/2014/main" xmlns="" id="{9498F10F-81C8-4B89-B90E-A76750C31BBA}"/>
              </a:ext>
            </a:extLst>
          </p:cNvPr>
          <p:cNvSpPr/>
          <p:nvPr/>
        </p:nvSpPr>
        <p:spPr>
          <a:xfrm>
            <a:off x="9700079" y="6106765"/>
            <a:ext cx="2164375" cy="276999"/>
          </a:xfrm>
          <a:prstGeom prst="rect">
            <a:avLst/>
          </a:prstGeom>
        </p:spPr>
        <p:txBody>
          <a:bodyPr wrap="none">
            <a:spAutoFit/>
          </a:bodyPr>
          <a:lstStyle/>
          <a:p>
            <a:pPr>
              <a:buClr>
                <a:schemeClr val="tx1"/>
              </a:buClr>
              <a:tabLst>
                <a:tab pos="800100" algn="l"/>
              </a:tabLst>
              <a:defRPr/>
            </a:pPr>
            <a:r>
              <a:rPr lang="en-US" sz="1200" dirty="0">
                <a:solidFill>
                  <a:schemeClr val="bg1"/>
                </a:solidFill>
              </a:rPr>
              <a:t>Video: BNI-ART ER effective MD</a:t>
            </a:r>
          </a:p>
        </p:txBody>
      </p:sp>
    </p:spTree>
    <p:extLst>
      <p:ext uri="{BB962C8B-B14F-4D97-AF65-F5344CB8AC3E}">
        <p14:creationId xmlns:p14="http://schemas.microsoft.com/office/powerpoint/2010/main" val="58245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EB181E26-89C4-4A14-92DE-0F4C4B0E94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view of a sunset&#10;&#10;Description automatically generated">
            <a:extLst>
              <a:ext uri="{FF2B5EF4-FFF2-40B4-BE49-F238E27FC236}">
                <a16:creationId xmlns:a16="http://schemas.microsoft.com/office/drawing/2014/main" xmlns="" id="{6537E8FC-E0BB-4D5F-AA52-8EF61874EB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125" r="2" b="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8" name="Content Placeholder 6" descr="A picture containing indoor, table, sitting&#10;&#10;Description automatically generated">
            <a:extLst>
              <a:ext uri="{FF2B5EF4-FFF2-40B4-BE49-F238E27FC236}">
                <a16:creationId xmlns:a16="http://schemas.microsoft.com/office/drawing/2014/main" xmlns="" id="{E5890808-C78B-4AD5-87A2-685A50372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788" r="-2" b="16138"/>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37" name="Freeform 37">
            <a:extLst>
              <a:ext uri="{FF2B5EF4-FFF2-40B4-BE49-F238E27FC236}">
                <a16:creationId xmlns:a16="http://schemas.microsoft.com/office/drawing/2014/main" xmlns="" id="{13958066-7CBD-4B89-8F46-614C4F28B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6C7F897-5C22-4C06-931C-F565CAF8F66F}"/>
              </a:ext>
            </a:extLst>
          </p:cNvPr>
          <p:cNvSpPr>
            <a:spLocks noGrp="1"/>
          </p:cNvSpPr>
          <p:nvPr>
            <p:ph type="title"/>
          </p:nvPr>
        </p:nvSpPr>
        <p:spPr>
          <a:xfrm>
            <a:off x="506892" y="364650"/>
            <a:ext cx="10515600" cy="1325563"/>
          </a:xfrm>
        </p:spPr>
        <p:txBody>
          <a:bodyPr>
            <a:normAutofit/>
          </a:bodyPr>
          <a:lstStyle/>
          <a:p>
            <a:r>
              <a:rPr lang="en-US" dirty="0"/>
              <a:t>Brief Intervention: </a:t>
            </a:r>
            <a:br>
              <a:rPr lang="en-US" dirty="0"/>
            </a:br>
            <a:r>
              <a:rPr lang="en-US" sz="3200" dirty="0"/>
              <a:t>Education &amp; Information; Lower Risk</a:t>
            </a:r>
            <a:endParaRPr lang="en-US" dirty="0"/>
          </a:p>
        </p:txBody>
      </p:sp>
      <p:sp>
        <p:nvSpPr>
          <p:cNvPr id="20" name="Content Placeholder 19">
            <a:extLst>
              <a:ext uri="{FF2B5EF4-FFF2-40B4-BE49-F238E27FC236}">
                <a16:creationId xmlns:a16="http://schemas.microsoft.com/office/drawing/2014/main" xmlns="" id="{2E3DCA33-02D0-4136-B82D-DBB08A97F5F9}"/>
              </a:ext>
            </a:extLst>
          </p:cNvPr>
          <p:cNvSpPr>
            <a:spLocks noGrp="1"/>
          </p:cNvSpPr>
          <p:nvPr>
            <p:ph idx="1"/>
          </p:nvPr>
        </p:nvSpPr>
        <p:spPr>
          <a:xfrm>
            <a:off x="506892" y="2159533"/>
            <a:ext cx="5097779" cy="4065986"/>
          </a:xfrm>
        </p:spPr>
        <p:txBody>
          <a:bodyPr anchor="t">
            <a:normAutofit/>
          </a:bodyPr>
          <a:lstStyle/>
          <a:p>
            <a:pPr marL="0" indent="0">
              <a:buClr>
                <a:srgbClr val="002060"/>
              </a:buClr>
              <a:buNone/>
              <a:defRPr/>
            </a:pPr>
            <a:r>
              <a:rPr lang="en-US" sz="2600" u="sng" dirty="0">
                <a:solidFill>
                  <a:schemeClr val="tx1"/>
                </a:solidFill>
                <a:latin typeface="Georgia" panose="02040502050405020303" pitchFamily="18" charset="0"/>
              </a:rPr>
              <a:t>Giving Feedback &amp; Advice</a:t>
            </a:r>
            <a:endParaRPr lang="en-US" sz="2200" dirty="0">
              <a:solidFill>
                <a:schemeClr val="tx1"/>
              </a:solidFill>
            </a:endParaRPr>
          </a:p>
          <a:p>
            <a:pPr marL="0" indent="0">
              <a:buClr>
                <a:srgbClr val="002060"/>
              </a:buClr>
              <a:buNone/>
              <a:defRPr/>
            </a:pPr>
            <a:r>
              <a:rPr lang="en-US" sz="1800" dirty="0"/>
              <a:t>Determine the patient’s perception of his/her need to change and perceived ability to change </a:t>
            </a:r>
          </a:p>
          <a:p>
            <a:pPr marL="457200" lvl="1" indent="0">
              <a:buClr>
                <a:srgbClr val="002060"/>
              </a:buClr>
              <a:buNone/>
              <a:defRPr/>
            </a:pPr>
            <a:r>
              <a:rPr lang="en-US" sz="1800" dirty="0"/>
              <a:t> </a:t>
            </a:r>
            <a:r>
              <a:rPr lang="en-US" sz="1800" i="1" dirty="0"/>
              <a:t>“How do you see your drug use?”</a:t>
            </a:r>
          </a:p>
          <a:p>
            <a:pPr marL="457200" lvl="1" indent="0">
              <a:buClr>
                <a:srgbClr val="002060"/>
              </a:buClr>
              <a:buNone/>
              <a:defRPr/>
            </a:pPr>
            <a:endParaRPr lang="en-US" sz="1800" dirty="0"/>
          </a:p>
          <a:p>
            <a:pPr marL="0" indent="0">
              <a:buClr>
                <a:srgbClr val="002060"/>
              </a:buClr>
              <a:buNone/>
              <a:defRPr/>
            </a:pPr>
            <a:r>
              <a:rPr lang="en-US" sz="1800" dirty="0"/>
              <a:t>Gauge the patient’s reaction to the information</a:t>
            </a:r>
          </a:p>
          <a:p>
            <a:pPr marL="457200" lvl="1" indent="0">
              <a:buClr>
                <a:srgbClr val="002060"/>
              </a:buClr>
              <a:buNone/>
              <a:defRPr/>
            </a:pPr>
            <a:r>
              <a:rPr lang="en-US" sz="1800" i="1" dirty="0"/>
              <a:t>“What do you think about this information?”</a:t>
            </a:r>
          </a:p>
          <a:p>
            <a:pPr marL="457200" lvl="1" indent="0">
              <a:buClr>
                <a:srgbClr val="002060"/>
              </a:buClr>
              <a:buNone/>
              <a:defRPr/>
            </a:pPr>
            <a:endParaRPr lang="en-US" sz="1800" dirty="0"/>
          </a:p>
          <a:p>
            <a:pPr marL="0" indent="0">
              <a:buClr>
                <a:srgbClr val="002060"/>
              </a:buClr>
              <a:buNone/>
              <a:defRPr/>
            </a:pPr>
            <a:r>
              <a:rPr lang="en-US" sz="1800" dirty="0"/>
              <a:t>Assess the patient’s stage of readiness to change behavior</a:t>
            </a:r>
          </a:p>
          <a:p>
            <a:pPr marL="457200" lvl="1" indent="0">
              <a:buClr>
                <a:srgbClr val="002060"/>
              </a:buClr>
              <a:buNone/>
              <a:defRPr/>
            </a:pPr>
            <a:r>
              <a:rPr lang="en-US" sz="1800" i="1" dirty="0"/>
              <a:t>“On a scale from 0 to 10, how important is it for you to change?… Why not a lower number?”</a:t>
            </a:r>
          </a:p>
        </p:txBody>
      </p:sp>
      <p:sp>
        <p:nvSpPr>
          <p:cNvPr id="12" name="Rectangle 11">
            <a:extLst>
              <a:ext uri="{FF2B5EF4-FFF2-40B4-BE49-F238E27FC236}">
                <a16:creationId xmlns:a16="http://schemas.microsoft.com/office/drawing/2014/main" xmlns="" id="{5E4BC3A4-D8F2-4A8B-8A36-E990300ED3B1}"/>
              </a:ext>
            </a:extLst>
          </p:cNvPr>
          <p:cNvSpPr/>
          <p:nvPr/>
        </p:nvSpPr>
        <p:spPr>
          <a:xfrm>
            <a:off x="163004" y="6526067"/>
            <a:ext cx="2232534" cy="276999"/>
          </a:xfrm>
          <a:prstGeom prst="rect">
            <a:avLst/>
          </a:prstGeom>
        </p:spPr>
        <p:txBody>
          <a:bodyPr wrap="none">
            <a:spAutoFit/>
          </a:bodyPr>
          <a:lstStyle/>
          <a:p>
            <a:pPr>
              <a:spcBef>
                <a:spcPct val="50000"/>
              </a:spcBef>
            </a:pPr>
            <a:r>
              <a:rPr lang="en-US" sz="1200" dirty="0" err="1"/>
              <a:t>Samet</a:t>
            </a:r>
            <a:r>
              <a:rPr lang="en-US" sz="1200" dirty="0"/>
              <a:t>, JH, </a:t>
            </a:r>
            <a:r>
              <a:rPr lang="en-US" sz="1200" i="1" dirty="0"/>
              <a:t>Arch Intern Med</a:t>
            </a:r>
            <a:r>
              <a:rPr lang="en-US" sz="1200" dirty="0"/>
              <a:t> 1996</a:t>
            </a:r>
          </a:p>
        </p:txBody>
      </p:sp>
    </p:spTree>
    <p:extLst>
      <p:ext uri="{BB962C8B-B14F-4D97-AF65-F5344CB8AC3E}">
        <p14:creationId xmlns:p14="http://schemas.microsoft.com/office/powerpoint/2010/main" val="3867803941"/>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8092099-15D3-408F-BDE0-7F9A4E07B3F7}"/>
              </a:ext>
            </a:extLst>
          </p:cNvPr>
          <p:cNvSpPr/>
          <p:nvPr/>
        </p:nvSpPr>
        <p:spPr>
          <a:xfrm>
            <a:off x="7511845" y="321733"/>
            <a:ext cx="4542503" cy="64064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026D3F01-029D-4DB9-86EF-037597B5C5DD}"/>
              </a:ext>
            </a:extLst>
          </p:cNvPr>
          <p:cNvSpPr/>
          <p:nvPr/>
        </p:nvSpPr>
        <p:spPr>
          <a:xfrm>
            <a:off x="327546" y="4564806"/>
            <a:ext cx="7058306" cy="2163337"/>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xmlns="" id="{B5EFB524-655A-4CE3-B5CD-8437735616F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SBIRT BNI Steps</a:t>
            </a:r>
          </a:p>
        </p:txBody>
      </p:sp>
      <p:pic>
        <p:nvPicPr>
          <p:cNvPr id="5" name="Content Placeholder 4">
            <a:extLst>
              <a:ext uri="{FF2B5EF4-FFF2-40B4-BE49-F238E27FC236}">
                <a16:creationId xmlns:a16="http://schemas.microsoft.com/office/drawing/2014/main" xmlns="" id="{B17FA579-F991-465A-9A94-40E9215ED9C0}"/>
              </a:ext>
            </a:extLst>
          </p:cNvPr>
          <p:cNvPicPr>
            <a:picLocks noChangeAspect="1"/>
          </p:cNvPicPr>
          <p:nvPr/>
        </p:nvPicPr>
        <p:blipFill rotWithShape="1">
          <a:blip r:embed="rId2">
            <a:extLst>
              <a:ext uri="{28A0092B-C50C-407E-A947-70E740481C1C}">
                <a14:useLocalDpi xmlns:a14="http://schemas.microsoft.com/office/drawing/2010/main" val="0"/>
              </a:ext>
            </a:extLst>
          </a:blip>
          <a:srcRect t="12820" r="1" b="1"/>
          <a:stretch/>
        </p:blipFill>
        <p:spPr>
          <a:xfrm>
            <a:off x="327547" y="321733"/>
            <a:ext cx="7058306" cy="4107392"/>
          </a:xfrm>
          <a:prstGeom prst="rect">
            <a:avLst/>
          </a:prstGeom>
        </p:spPr>
      </p:pic>
      <p:sp>
        <p:nvSpPr>
          <p:cNvPr id="6" name="Content Placeholder 9">
            <a:extLst>
              <a:ext uri="{FF2B5EF4-FFF2-40B4-BE49-F238E27FC236}">
                <a16:creationId xmlns:a16="http://schemas.microsoft.com/office/drawing/2014/main" xmlns="" id="{A2EDB493-4A6F-4A83-B128-8CF360409294}"/>
              </a:ext>
            </a:extLst>
          </p:cNvPr>
          <p:cNvSpPr>
            <a:spLocks noGrp="1"/>
          </p:cNvSpPr>
          <p:nvPr>
            <p:ph idx="1"/>
          </p:nvPr>
        </p:nvSpPr>
        <p:spPr>
          <a:xfrm>
            <a:off x="7747818" y="917724"/>
            <a:ext cx="4227871" cy="5474557"/>
          </a:xfrm>
        </p:spPr>
        <p:txBody>
          <a:bodyPr anchor="ctr">
            <a:normAutofit/>
          </a:bodyPr>
          <a:lstStyle/>
          <a:p>
            <a:r>
              <a:rPr lang="en-US" sz="1800" dirty="0">
                <a:solidFill>
                  <a:srgbClr val="FFFFFF"/>
                </a:solidFill>
              </a:rPr>
              <a:t>Ask single item question</a:t>
            </a:r>
          </a:p>
          <a:p>
            <a:pPr lvl="1"/>
            <a:r>
              <a:rPr lang="en-US" sz="1500" dirty="0">
                <a:solidFill>
                  <a:srgbClr val="FFFFFF"/>
                </a:solidFill>
              </a:rPr>
              <a:t>Assessment if needed (AUDIT, CAGE, </a:t>
            </a:r>
            <a:r>
              <a:rPr lang="en-US" sz="1500" dirty="0" err="1">
                <a:solidFill>
                  <a:srgbClr val="FFFFFF"/>
                </a:solidFill>
              </a:rPr>
              <a:t>etc</a:t>
            </a:r>
            <a:r>
              <a:rPr lang="en-US" sz="1500" dirty="0">
                <a:solidFill>
                  <a:srgbClr val="FFFFFF"/>
                </a:solidFill>
              </a:rPr>
              <a:t>…)</a:t>
            </a:r>
          </a:p>
          <a:p>
            <a:r>
              <a:rPr lang="en-US" sz="1800" dirty="0">
                <a:solidFill>
                  <a:srgbClr val="FFFFFF"/>
                </a:solidFill>
              </a:rPr>
              <a:t>Ask for permission to provide information</a:t>
            </a:r>
          </a:p>
          <a:p>
            <a:r>
              <a:rPr lang="en-US" sz="1800" dirty="0">
                <a:solidFill>
                  <a:srgbClr val="FFFFFF"/>
                </a:solidFill>
              </a:rPr>
              <a:t>Reflect on their reaction to the information you provide them</a:t>
            </a:r>
          </a:p>
          <a:p>
            <a:r>
              <a:rPr lang="en-US" sz="1800" dirty="0">
                <a:solidFill>
                  <a:srgbClr val="FFFFFF"/>
                </a:solidFill>
              </a:rPr>
              <a:t>Use positive affirmation</a:t>
            </a:r>
          </a:p>
          <a:p>
            <a:r>
              <a:rPr lang="en-US" sz="1800" dirty="0">
                <a:solidFill>
                  <a:srgbClr val="FFFFFF"/>
                </a:solidFill>
              </a:rPr>
              <a:t>Ask if they are ready to make a change </a:t>
            </a:r>
          </a:p>
          <a:p>
            <a:pPr lvl="1"/>
            <a:r>
              <a:rPr lang="en-US" sz="1500" dirty="0">
                <a:solidFill>
                  <a:srgbClr val="FFFFFF"/>
                </a:solidFill>
              </a:rPr>
              <a:t>If so gauge with Readiness Ruler.</a:t>
            </a:r>
          </a:p>
          <a:p>
            <a:r>
              <a:rPr lang="en-US" sz="1800" dirty="0">
                <a:solidFill>
                  <a:srgbClr val="FFFFFF"/>
                </a:solidFill>
              </a:rPr>
              <a:t>Once answer is given ask </a:t>
            </a:r>
          </a:p>
          <a:p>
            <a:pPr lvl="1"/>
            <a:r>
              <a:rPr lang="en-US" sz="1500" dirty="0">
                <a:solidFill>
                  <a:srgbClr val="FFFFFF"/>
                </a:solidFill>
              </a:rPr>
              <a:t>“Why not (lower number)….?”</a:t>
            </a:r>
          </a:p>
          <a:p>
            <a:r>
              <a:rPr lang="en-US" sz="1800" dirty="0">
                <a:solidFill>
                  <a:srgbClr val="FFFFFF"/>
                </a:solidFill>
              </a:rPr>
              <a:t>Reflect on their response</a:t>
            </a:r>
          </a:p>
          <a:p>
            <a:r>
              <a:rPr lang="en-US" sz="1800" dirty="0">
                <a:solidFill>
                  <a:srgbClr val="FFFFFF"/>
                </a:solidFill>
              </a:rPr>
              <a:t>Summarize the interview </a:t>
            </a:r>
          </a:p>
          <a:p>
            <a:pPr lvl="1"/>
            <a:r>
              <a:rPr lang="en-US" sz="1500" dirty="0">
                <a:solidFill>
                  <a:srgbClr val="FFFFFF"/>
                </a:solidFill>
              </a:rPr>
              <a:t>“Do you have any other questions?”</a:t>
            </a:r>
          </a:p>
          <a:p>
            <a:pPr lvl="1"/>
            <a:r>
              <a:rPr lang="en-US" sz="1500" dirty="0">
                <a:solidFill>
                  <a:srgbClr val="FFFFFF"/>
                </a:solidFill>
              </a:rPr>
              <a:t>“Did I miss anything?”</a:t>
            </a:r>
          </a:p>
          <a:p>
            <a:r>
              <a:rPr lang="en-US" sz="1800" dirty="0">
                <a:solidFill>
                  <a:srgbClr val="FFFFFF"/>
                </a:solidFill>
              </a:rPr>
              <a:t>Make referral if necessary</a:t>
            </a:r>
          </a:p>
        </p:txBody>
      </p:sp>
    </p:spTree>
    <p:extLst>
      <p:ext uri="{BB962C8B-B14F-4D97-AF65-F5344CB8AC3E}">
        <p14:creationId xmlns:p14="http://schemas.microsoft.com/office/powerpoint/2010/main" val="3480912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RI SBIRT: Primary Care Simulation Video</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r>
              <a:rPr lang="en-US" dirty="0" smtClean="0"/>
              <a:t>https://www.youtube.com/watch?v=7FX8z2cl-nk</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946" y="201066"/>
            <a:ext cx="8813800" cy="1917700"/>
          </a:xfrm>
          <a:prstGeom prst="rect">
            <a:avLst/>
          </a:prstGeom>
        </p:spPr>
      </p:pic>
    </p:spTree>
    <p:extLst>
      <p:ext uri="{BB962C8B-B14F-4D97-AF65-F5344CB8AC3E}">
        <p14:creationId xmlns:p14="http://schemas.microsoft.com/office/powerpoint/2010/main" val="569023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itle 4"/>
          <p:cNvSpPr>
            <a:spLocks noGrp="1"/>
          </p:cNvSpPr>
          <p:nvPr>
            <p:ph type="ctrTitle" idx="4294967295"/>
          </p:nvPr>
        </p:nvSpPr>
        <p:spPr>
          <a:xfrm>
            <a:off x="4949042" y="5166640"/>
            <a:ext cx="7111999" cy="1483824"/>
          </a:xfrm>
        </p:spPr>
        <p:txBody>
          <a:bodyPr vert="horz" lIns="91440" tIns="45720" rIns="91440" bIns="45720" rtlCol="0" anchor="b">
            <a:normAutofit fontScale="90000"/>
          </a:bodyPr>
          <a:lstStyle/>
          <a:p>
            <a:pPr algn="ctr">
              <a:defRPr/>
            </a:pPr>
            <a:r>
              <a:rPr lang="en-US" sz="6000" dirty="0">
                <a:solidFill>
                  <a:srgbClr val="1B3055"/>
                </a:solidFill>
                <a:latin typeface="Georgia" panose="02040502050405020303" pitchFamily="18" charset="0"/>
              </a:rPr>
              <a:t>Addiction: </a:t>
            </a:r>
            <a:br>
              <a:rPr lang="en-US" sz="6000" dirty="0">
                <a:solidFill>
                  <a:srgbClr val="1B3055"/>
                </a:solidFill>
                <a:latin typeface="Georgia" panose="02040502050405020303" pitchFamily="18" charset="0"/>
              </a:rPr>
            </a:br>
            <a:r>
              <a:rPr lang="en-US" sz="6000" dirty="0">
                <a:solidFill>
                  <a:srgbClr val="1B3055"/>
                </a:solidFill>
                <a:latin typeface="Georgia" panose="02040502050405020303" pitchFamily="18" charset="0"/>
              </a:rPr>
              <a:t>Historical Perspective</a:t>
            </a:r>
          </a:p>
        </p:txBody>
      </p:sp>
      <p:sp>
        <p:nvSpPr>
          <p:cNvPr id="48132" name="Freeform: Shape 134">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70B14F41-B017-41B5-AD77-FB6A46A22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67" r="-1"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
            <a:extLst>
              <a:ext uri="{FF2B5EF4-FFF2-40B4-BE49-F238E27FC236}">
                <a16:creationId xmlns:a16="http://schemas.microsoft.com/office/drawing/2014/main" xmlns="" id="{48B1D5CC-DEA9-460E-A98F-4BB1B75469F4}"/>
              </a:ext>
            </a:extLst>
          </p:cNvPr>
          <p:cNvGrpSpPr>
            <a:grpSpLocks/>
          </p:cNvGrpSpPr>
          <p:nvPr/>
        </p:nvGrpSpPr>
        <p:grpSpPr bwMode="auto">
          <a:xfrm>
            <a:off x="6175683" y="367278"/>
            <a:ext cx="4674389" cy="4137103"/>
            <a:chOff x="1255" y="240"/>
            <a:chExt cx="4176" cy="3600"/>
          </a:xfrm>
        </p:grpSpPr>
        <p:sp>
          <p:nvSpPr>
            <p:cNvPr id="16" name="Pyr1">
              <a:extLst>
                <a:ext uri="{FF2B5EF4-FFF2-40B4-BE49-F238E27FC236}">
                  <a16:creationId xmlns:a16="http://schemas.microsoft.com/office/drawing/2014/main" xmlns="" id="{B310D21B-55AF-4E25-AD15-8CAB9D49344E}"/>
                </a:ext>
              </a:extLst>
            </p:cNvPr>
            <p:cNvSpPr>
              <a:spLocks noEditPoints="1" noChangeArrowheads="1"/>
            </p:cNvSpPr>
            <p:nvPr/>
          </p:nvSpPr>
          <p:spPr bwMode="auto">
            <a:xfrm>
              <a:off x="2873" y="240"/>
              <a:ext cx="936" cy="798"/>
            </a:xfrm>
            <a:custGeom>
              <a:avLst/>
              <a:gdLst>
                <a:gd name="T0" fmla="*/ 20 w 21600"/>
                <a:gd name="T1" fmla="*/ 0 h 21600"/>
                <a:gd name="T2" fmla="*/ 41 w 21600"/>
                <a:gd name="T3" fmla="*/ 29 h 21600"/>
                <a:gd name="T4" fmla="*/ 0 w 21600"/>
                <a:gd name="T5" fmla="*/ 29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8B2331"/>
            </a:solidFill>
            <a:ln w="9525">
              <a:noFill/>
              <a:miter lim="800000"/>
              <a:headEnd/>
              <a:tailEnd/>
            </a:ln>
          </p:spPr>
          <p:txBody>
            <a:bodyPr/>
            <a:lstStyle/>
            <a:p>
              <a:endParaRPr lang="en-US"/>
            </a:p>
          </p:txBody>
        </p:sp>
        <p:sp>
          <p:nvSpPr>
            <p:cNvPr id="17" name="Pyr2">
              <a:extLst>
                <a:ext uri="{FF2B5EF4-FFF2-40B4-BE49-F238E27FC236}">
                  <a16:creationId xmlns:a16="http://schemas.microsoft.com/office/drawing/2014/main" xmlns="" id="{03BCF057-5104-4667-9FCA-C0B99A78F8C5}"/>
                </a:ext>
              </a:extLst>
            </p:cNvPr>
            <p:cNvSpPr>
              <a:spLocks noEditPoints="1" noChangeArrowheads="1"/>
            </p:cNvSpPr>
            <p:nvPr/>
          </p:nvSpPr>
          <p:spPr bwMode="auto">
            <a:xfrm>
              <a:off x="2331" y="1038"/>
              <a:ext cx="2015" cy="936"/>
            </a:xfrm>
            <a:custGeom>
              <a:avLst/>
              <a:gdLst>
                <a:gd name="T0" fmla="*/ 50 w 21600"/>
                <a:gd name="T1" fmla="*/ 0 h 21600"/>
                <a:gd name="T2" fmla="*/ 138 w 21600"/>
                <a:gd name="T3" fmla="*/ 0 h 21600"/>
                <a:gd name="T4" fmla="*/ 188 w 21600"/>
                <a:gd name="T5" fmla="*/ 41 h 21600"/>
                <a:gd name="T6" fmla="*/ 0 w 21600"/>
                <a:gd name="T7" fmla="*/ 41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1B3055"/>
            </a:solidFill>
            <a:ln w="9525">
              <a:noFill/>
              <a:miter lim="800000"/>
              <a:headEnd/>
              <a:tailEnd/>
            </a:ln>
          </p:spPr>
          <p:txBody>
            <a:bodyPr/>
            <a:lstStyle/>
            <a:p>
              <a:endParaRPr lang="en-US"/>
            </a:p>
          </p:txBody>
        </p:sp>
        <p:sp>
          <p:nvSpPr>
            <p:cNvPr id="18" name="Pyr3">
              <a:extLst>
                <a:ext uri="{FF2B5EF4-FFF2-40B4-BE49-F238E27FC236}">
                  <a16:creationId xmlns:a16="http://schemas.microsoft.com/office/drawing/2014/main" xmlns="" id="{7DE2C2E5-979E-4D5D-AEEC-FF618C6487F3}"/>
                </a:ext>
              </a:extLst>
            </p:cNvPr>
            <p:cNvSpPr>
              <a:spLocks noEditPoints="1" noChangeArrowheads="1"/>
            </p:cNvSpPr>
            <p:nvPr/>
          </p:nvSpPr>
          <p:spPr bwMode="auto">
            <a:xfrm>
              <a:off x="1793" y="1974"/>
              <a:ext cx="3096" cy="935"/>
            </a:xfrm>
            <a:custGeom>
              <a:avLst/>
              <a:gdLst>
                <a:gd name="T0" fmla="*/ 77 w 21600"/>
                <a:gd name="T1" fmla="*/ 0 h 21600"/>
                <a:gd name="T2" fmla="*/ 364 w 21600"/>
                <a:gd name="T3" fmla="*/ 0 h 21600"/>
                <a:gd name="T4" fmla="*/ 441 w 21600"/>
                <a:gd name="T5" fmla="*/ 40 h 21600"/>
                <a:gd name="T6" fmla="*/ 0 w 21600"/>
                <a:gd name="T7" fmla="*/ 4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1B3055"/>
            </a:solidFill>
            <a:ln w="9525">
              <a:noFill/>
              <a:miter lim="800000"/>
              <a:headEnd/>
              <a:tailEnd/>
            </a:ln>
          </p:spPr>
          <p:txBody>
            <a:bodyPr/>
            <a:lstStyle/>
            <a:p>
              <a:endParaRPr lang="en-US"/>
            </a:p>
          </p:txBody>
        </p:sp>
        <p:sp>
          <p:nvSpPr>
            <p:cNvPr id="19" name="Pyr4">
              <a:extLst>
                <a:ext uri="{FF2B5EF4-FFF2-40B4-BE49-F238E27FC236}">
                  <a16:creationId xmlns:a16="http://schemas.microsoft.com/office/drawing/2014/main" xmlns="" id="{F3E04322-6DD3-4528-9909-1DFC52CCD7E3}"/>
                </a:ext>
              </a:extLst>
            </p:cNvPr>
            <p:cNvSpPr>
              <a:spLocks noEditPoints="1" noChangeArrowheads="1"/>
            </p:cNvSpPr>
            <p:nvPr/>
          </p:nvSpPr>
          <p:spPr bwMode="auto">
            <a:xfrm>
              <a:off x="1255" y="2904"/>
              <a:ext cx="4176" cy="936"/>
            </a:xfrm>
            <a:custGeom>
              <a:avLst/>
              <a:gdLst>
                <a:gd name="T0" fmla="*/ 104 w 21600"/>
                <a:gd name="T1" fmla="*/ 0 h 21600"/>
                <a:gd name="T2" fmla="*/ 703 w 21600"/>
                <a:gd name="T3" fmla="*/ 0 h 21600"/>
                <a:gd name="T4" fmla="*/ 807 w 21600"/>
                <a:gd name="T5" fmla="*/ 41 h 21600"/>
                <a:gd name="T6" fmla="*/ 0 w 21600"/>
                <a:gd name="T7" fmla="*/ 41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1B3055"/>
            </a:solidFill>
            <a:ln w="9525">
              <a:noFill/>
              <a:miter lim="800000"/>
              <a:headEnd/>
              <a:tailEnd/>
            </a:ln>
          </p:spPr>
          <p:txBody>
            <a:bodyPr/>
            <a:lstStyle/>
            <a:p>
              <a:endParaRPr lang="en-US"/>
            </a:p>
          </p:txBody>
        </p:sp>
      </p:grpSp>
      <p:sp>
        <p:nvSpPr>
          <p:cNvPr id="20" name="Text Box 5">
            <a:extLst>
              <a:ext uri="{FF2B5EF4-FFF2-40B4-BE49-F238E27FC236}">
                <a16:creationId xmlns:a16="http://schemas.microsoft.com/office/drawing/2014/main" xmlns="" id="{935807BE-8433-43B5-B4E1-1E0509A2FE13}"/>
              </a:ext>
            </a:extLst>
          </p:cNvPr>
          <p:cNvSpPr txBox="1">
            <a:spLocks noChangeArrowheads="1"/>
          </p:cNvSpPr>
          <p:nvPr/>
        </p:nvSpPr>
        <p:spPr bwMode="auto">
          <a:xfrm>
            <a:off x="7088377" y="2722565"/>
            <a:ext cx="2958109" cy="707886"/>
          </a:xfrm>
          <a:prstGeom prst="rect">
            <a:avLst/>
          </a:prstGeom>
          <a:noFill/>
          <a:ln w="9525">
            <a:noFill/>
            <a:miter lim="800000"/>
            <a:headEnd/>
            <a:tailEnd/>
          </a:ln>
        </p:spPr>
        <p:txBody>
          <a:bodyPr wrap="square">
            <a:spAutoFit/>
          </a:bodyPr>
          <a:lstStyle/>
          <a:p>
            <a:pPr algn="ctr"/>
            <a:r>
              <a:rPr lang="en-US" sz="4000" b="1" dirty="0">
                <a:cs typeface="Arial" charset="0"/>
              </a:rPr>
              <a:t>No Problem</a:t>
            </a:r>
          </a:p>
        </p:txBody>
      </p:sp>
      <p:sp>
        <p:nvSpPr>
          <p:cNvPr id="21" name="Text Box 6">
            <a:extLst>
              <a:ext uri="{FF2B5EF4-FFF2-40B4-BE49-F238E27FC236}">
                <a16:creationId xmlns:a16="http://schemas.microsoft.com/office/drawing/2014/main" xmlns="" id="{4060795E-5DBB-44F2-A2D5-25E51D261BA0}"/>
              </a:ext>
            </a:extLst>
          </p:cNvPr>
          <p:cNvSpPr txBox="1">
            <a:spLocks noChangeArrowheads="1"/>
          </p:cNvSpPr>
          <p:nvPr/>
        </p:nvSpPr>
        <p:spPr bwMode="auto">
          <a:xfrm>
            <a:off x="7827950" y="912329"/>
            <a:ext cx="1405074" cy="307777"/>
          </a:xfrm>
          <a:prstGeom prst="rect">
            <a:avLst/>
          </a:prstGeom>
          <a:noFill/>
          <a:ln>
            <a:noFill/>
          </a:ln>
        </p:spPr>
        <p:txBody>
          <a:bodyPr wrap="square">
            <a:spAutoFit/>
          </a:bodyPr>
          <a:lstStyle>
            <a:lvl1pPr algn="l" eaLnBrk="0" hangingPunct="0">
              <a:spcAft>
                <a:spcPct val="0"/>
              </a:spcAft>
              <a:defRPr>
                <a:solidFill>
                  <a:schemeClr val="tx1"/>
                </a:solidFill>
                <a:latin typeface="Arial" charset="0"/>
              </a:defRPr>
            </a:lvl1pPr>
            <a:lvl2pPr marL="742950" indent="-285750" algn="l" eaLnBrk="0" hangingPunct="0">
              <a:spcAft>
                <a:spcPct val="0"/>
              </a:spcAft>
              <a:defRPr>
                <a:solidFill>
                  <a:schemeClr val="tx1"/>
                </a:solidFill>
                <a:latin typeface="Arial" charset="0"/>
              </a:defRPr>
            </a:lvl2pPr>
            <a:lvl3pPr marL="1143000" indent="-228600" algn="l" eaLnBrk="0" hangingPunct="0">
              <a:spcAft>
                <a:spcPct val="0"/>
              </a:spcAft>
              <a:defRPr>
                <a:solidFill>
                  <a:schemeClr val="tx1"/>
                </a:solidFill>
                <a:latin typeface="Arial" charset="0"/>
              </a:defRPr>
            </a:lvl3pPr>
            <a:lvl4pPr marL="1600200" indent="-228600" algn="l" eaLnBrk="0" hangingPunct="0">
              <a:spcAft>
                <a:spcPct val="0"/>
              </a:spcAft>
              <a:defRPr>
                <a:solidFill>
                  <a:schemeClr val="tx1"/>
                </a:solidFill>
                <a:latin typeface="Arial" charset="0"/>
              </a:defRPr>
            </a:lvl4pPr>
            <a:lvl5pPr marL="2057400" indent="-228600" algn="l" eaLnBrk="0" hangingPunct="0">
              <a:spcAft>
                <a:spcPct val="0"/>
              </a:spcAft>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a:cs typeface="Arial" charset="0"/>
              </a:rPr>
              <a:t>Problem</a:t>
            </a:r>
          </a:p>
        </p:txBody>
      </p:sp>
    </p:spTree>
    <p:extLst>
      <p:ext uri="{BB962C8B-B14F-4D97-AF65-F5344CB8AC3E}">
        <p14:creationId xmlns:p14="http://schemas.microsoft.com/office/powerpoint/2010/main" val="186064420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up, table, coffee, food&#10;&#10;Description automatically generated">
            <a:extLst>
              <a:ext uri="{FF2B5EF4-FFF2-40B4-BE49-F238E27FC236}">
                <a16:creationId xmlns:a16="http://schemas.microsoft.com/office/drawing/2014/main" xmlns="" id="{A5E56300-422C-46FA-9000-95DBE5E40A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309" r="9091" b="17083"/>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xmlns=""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4" y="640263"/>
            <a:ext cx="6619811" cy="1344975"/>
          </a:xfrm>
        </p:spPr>
        <p:txBody>
          <a:bodyPr>
            <a:normAutofit/>
          </a:bodyPr>
          <a:lstStyle/>
          <a:p>
            <a:r>
              <a:rPr lang="en-US" sz="4000" dirty="0">
                <a:solidFill>
                  <a:srgbClr val="1B3055"/>
                </a:solidFill>
                <a:latin typeface="Georgia" panose="02040502050405020303" pitchFamily="18" charset="0"/>
              </a:rPr>
              <a:t>What is addiction anyway?</a:t>
            </a:r>
          </a:p>
        </p:txBody>
      </p:sp>
      <p:sp>
        <p:nvSpPr>
          <p:cNvPr id="3" name="Content Placeholder 2"/>
          <p:cNvSpPr>
            <a:spLocks noGrp="1"/>
          </p:cNvSpPr>
          <p:nvPr>
            <p:ph idx="1"/>
          </p:nvPr>
        </p:nvSpPr>
        <p:spPr>
          <a:xfrm>
            <a:off x="594109" y="2121763"/>
            <a:ext cx="6620505" cy="3773010"/>
          </a:xfrm>
        </p:spPr>
        <p:txBody>
          <a:bodyPr>
            <a:normAutofit/>
          </a:bodyPr>
          <a:lstStyle/>
          <a:p>
            <a:pPr marL="0" indent="0">
              <a:buNone/>
            </a:pPr>
            <a:r>
              <a:rPr lang="en-US" sz="1700" b="1" dirty="0"/>
              <a:t>Short Definition of Addiction:</a:t>
            </a:r>
            <a:r>
              <a:rPr lang="en-US" sz="1700" dirty="0"/>
              <a:t> </a:t>
            </a:r>
            <a:r>
              <a:rPr lang="en-US" sz="1400" i="1" dirty="0"/>
              <a:t>(American Society of Addiction Medicine, 2011)</a:t>
            </a:r>
          </a:p>
          <a:p>
            <a:pPr marL="0" indent="0">
              <a:buNone/>
            </a:pPr>
            <a:r>
              <a:rPr lang="en-US" sz="1700" dirty="0"/>
              <a:t>Addiction is a primary, chronic disease of brain reward, motivation, memory and related circuitry. Dysfunction in these circuits leads to characteristic biological, psychological, social and spiritual manifestations. This is reflected in an individual pathologically pursuing reward and/or relief by substance use and other behaviors. </a:t>
            </a:r>
          </a:p>
          <a:p>
            <a:pPr marL="0" indent="0">
              <a:buNone/>
            </a:pPr>
            <a:r>
              <a:rPr lang="en-US" sz="1700" dirty="0"/>
              <a:t>Addiction is characterized by inability to consistently abstain, impairment in behavioral control, craving, diminished recognition of significant problems with one’s behaviors and interpersonal relationships, and a dysfunctional emotional response. </a:t>
            </a:r>
          </a:p>
          <a:p>
            <a:pPr marL="0" indent="0">
              <a:buNone/>
            </a:pPr>
            <a:r>
              <a:rPr lang="en-US" sz="1700" dirty="0"/>
              <a:t>Like other chronic diseases, addiction often involves cycles of relapse and remission. Without treatment or engagement in recovery activities, addiction is progressive and can result in disability or premature death.</a:t>
            </a:r>
          </a:p>
          <a:p>
            <a:endParaRPr lang="en-US" sz="1700" dirty="0"/>
          </a:p>
        </p:txBody>
      </p:sp>
      <p:cxnSp>
        <p:nvCxnSpPr>
          <p:cNvPr id="6" name="Straight Connector 5">
            <a:extLst>
              <a:ext uri="{FF2B5EF4-FFF2-40B4-BE49-F238E27FC236}">
                <a16:creationId xmlns:a16="http://schemas.microsoft.com/office/drawing/2014/main" xmlns="" id="{59B8CDEF-DE19-4A13-B8A6-9CD3C8922002}"/>
              </a:ext>
            </a:extLst>
          </p:cNvPr>
          <p:cNvCxnSpPr>
            <a:cxnSpLocks/>
          </p:cNvCxnSpPr>
          <p:nvPr/>
        </p:nvCxnSpPr>
        <p:spPr>
          <a:xfrm>
            <a:off x="681800" y="1858297"/>
            <a:ext cx="6053297"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6367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6354</Words>
  <Application>Microsoft Office PowerPoint</Application>
  <PresentationFormat>Widescreen</PresentationFormat>
  <Paragraphs>796</Paragraphs>
  <Slides>78</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78</vt:i4>
      </vt:variant>
    </vt:vector>
  </HeadingPairs>
  <TitlesOfParts>
    <vt:vector size="90" baseType="lpstr">
      <vt:lpstr>ＭＳ Ｐゴシック</vt:lpstr>
      <vt:lpstr>Arial</vt:lpstr>
      <vt:lpstr>Calibri</vt:lpstr>
      <vt:lpstr>Calibri Light</vt:lpstr>
      <vt:lpstr>Cambria</vt:lpstr>
      <vt:lpstr>Georgia</vt:lpstr>
      <vt:lpstr>Mangal</vt:lpstr>
      <vt:lpstr>Mongolian Baiti</vt:lpstr>
      <vt:lpstr>Times New Roman</vt:lpstr>
      <vt:lpstr>Wingdings</vt:lpstr>
      <vt:lpstr>Wingdings 3</vt:lpstr>
      <vt:lpstr>Office Theme</vt:lpstr>
      <vt:lpstr> </vt:lpstr>
      <vt:lpstr>Grounding Exercise</vt:lpstr>
      <vt:lpstr>PowerPoint Presentation</vt:lpstr>
      <vt:lpstr>AGENDA</vt:lpstr>
      <vt:lpstr>Introductions</vt:lpstr>
      <vt:lpstr>What is SBIRT?</vt:lpstr>
      <vt:lpstr>PowerPoint Presentation</vt:lpstr>
      <vt:lpstr>Addiction:  Historical Perspective</vt:lpstr>
      <vt:lpstr>What is addiction anyway?</vt:lpstr>
      <vt:lpstr>Paradigm Shift: Chronic Disease</vt:lpstr>
      <vt:lpstr>What’s a Drink?</vt:lpstr>
      <vt:lpstr>What is a “standard” drink?</vt:lpstr>
      <vt:lpstr>PowerPoint Presentation</vt:lpstr>
      <vt:lpstr> SBIRT Addresses the Full Spectrum of Substance Use </vt:lpstr>
      <vt:lpstr>What about cannabis?</vt:lpstr>
      <vt:lpstr>Cannabis Use</vt:lpstr>
      <vt:lpstr>Characteristics of Addiction- Cannabis</vt:lpstr>
      <vt:lpstr>Cannabinoid System</vt:lpstr>
      <vt:lpstr>What is the prevalence of unhealthy substance use? </vt:lpstr>
      <vt:lpstr>Why is SBIRT Important?</vt:lpstr>
      <vt:lpstr>Why is SBIRT important?</vt:lpstr>
      <vt:lpstr>Co-occurring Disorders</vt:lpstr>
      <vt:lpstr>Trauma and Addiction</vt:lpstr>
      <vt:lpstr>Substance Use and Mental Illness in US Adults</vt:lpstr>
      <vt:lpstr>SBIRT Effectiveness</vt:lpstr>
      <vt:lpstr>SBIRT Goals</vt:lpstr>
      <vt:lpstr>PowerPoint Presentation</vt:lpstr>
      <vt:lpstr>Generalizability of SBIRT Concepts</vt:lpstr>
      <vt:lpstr>Health Consequences of Substance Use</vt:lpstr>
      <vt:lpstr>PowerPoint Presentation</vt:lpstr>
      <vt:lpstr>PowerPoint Presentation</vt:lpstr>
      <vt:lpstr>PowerPoint Presentation</vt:lpstr>
      <vt:lpstr>PowerPoint Presentation</vt:lpstr>
      <vt:lpstr>PowerPoint Presentation</vt:lpstr>
      <vt:lpstr>PowerPoint Presentation</vt:lpstr>
      <vt:lpstr>Audit</vt:lpstr>
      <vt:lpstr>AUDIT Translating Scores into Practice</vt:lpstr>
      <vt:lpstr>PowerPoint Presentation</vt:lpstr>
      <vt:lpstr>PowerPoint Presentation</vt:lpstr>
      <vt:lpstr>DAST-10</vt:lpstr>
      <vt:lpstr>DAST-10  Translating Scores into Practice</vt:lpstr>
      <vt:lpstr>Why SBIRT For Youth?</vt:lpstr>
      <vt:lpstr>Prevalence of Lifetime DX of SUD by Age of Onset of Drinking:  It’s Bad To Start Drinking Early </vt:lpstr>
      <vt:lpstr>PowerPoint Presentation</vt:lpstr>
      <vt:lpstr>Brains Develop Back to Front</vt:lpstr>
      <vt:lpstr>Pre-Screen Questions: High School</vt:lpstr>
      <vt:lpstr>Pre-Screen Questions: Middle School</vt:lpstr>
      <vt:lpstr>CRAFFT</vt:lpstr>
      <vt:lpstr>CRAFFT Scoring</vt:lpstr>
      <vt:lpstr>PowerPoint Presentation</vt:lpstr>
      <vt:lpstr>Motivational Interviewing (MI): A Review</vt:lpstr>
      <vt:lpstr>Giving Feedback &amp; Advice: The MI Sandwich</vt:lpstr>
      <vt:lpstr>The Spirit of  Motivational Interviewing</vt:lpstr>
      <vt:lpstr>The Spirit of Motivational Interviewing</vt:lpstr>
      <vt:lpstr>PowerPoint Presentation</vt:lpstr>
      <vt:lpstr>Key MI Communication Skills:</vt:lpstr>
      <vt:lpstr>Key MI Communication Skills:</vt:lpstr>
      <vt:lpstr>Key MI Communication Skills:</vt:lpstr>
      <vt:lpstr>Key MI Communication Skills:</vt:lpstr>
      <vt:lpstr>Reflective Listening</vt:lpstr>
      <vt:lpstr>Key MI Communication Skills:</vt:lpstr>
      <vt:lpstr>Change Talk</vt:lpstr>
      <vt:lpstr>Brief Negotiated Interview (BNI)</vt:lpstr>
      <vt:lpstr>Brief Negotiated Interview</vt:lpstr>
      <vt:lpstr>Things to Note about the BNI</vt:lpstr>
      <vt:lpstr>What is Pushback?</vt:lpstr>
      <vt:lpstr>Tips to Decrease Patient Pushback</vt:lpstr>
      <vt:lpstr>Brief Negotiated Interview (BNI)</vt:lpstr>
      <vt:lpstr>Build Rapport/ Engagement</vt:lpstr>
      <vt:lpstr>PowerPoint Presentation</vt:lpstr>
      <vt:lpstr>PowerPoint Presentation</vt:lpstr>
      <vt:lpstr>PowerPoint Presentation</vt:lpstr>
      <vt:lpstr>PowerPoint Presentation</vt:lpstr>
      <vt:lpstr>PowerPoint Presentation</vt:lpstr>
      <vt:lpstr>The Key to SBIRT:  Brief Intervention</vt:lpstr>
      <vt:lpstr>Brief Intervention:  Education &amp; Information; Lower Risk</vt:lpstr>
      <vt:lpstr>SBIRT BNI Steps</vt:lpstr>
      <vt:lpstr>      RI SBIRT: Primary Care Simulation Video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Bananies Computer</dc:creator>
  <cp:lastModifiedBy>Taylor DAddario</cp:lastModifiedBy>
  <cp:revision>53</cp:revision>
  <dcterms:created xsi:type="dcterms:W3CDTF">2019-07-19T02:24:37Z</dcterms:created>
  <dcterms:modified xsi:type="dcterms:W3CDTF">2020-08-18T20:18:55Z</dcterms:modified>
</cp:coreProperties>
</file>