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316" r:id="rId2"/>
    <p:sldId id="426" r:id="rId3"/>
    <p:sldId id="442" r:id="rId4"/>
    <p:sldId id="459" r:id="rId5"/>
    <p:sldId id="429" r:id="rId6"/>
    <p:sldId id="424" r:id="rId7"/>
    <p:sldId id="457" r:id="rId8"/>
    <p:sldId id="433" r:id="rId9"/>
    <p:sldId id="450" r:id="rId10"/>
    <p:sldId id="458" r:id="rId11"/>
    <p:sldId id="451" r:id="rId12"/>
    <p:sldId id="452" r:id="rId13"/>
    <p:sldId id="453" r:id="rId14"/>
    <p:sldId id="425" r:id="rId15"/>
    <p:sldId id="445" r:id="rId16"/>
    <p:sldId id="448" r:id="rId17"/>
    <p:sldId id="345" r:id="rId18"/>
    <p:sldId id="446" r:id="rId19"/>
    <p:sldId id="461" r:id="rId20"/>
    <p:sldId id="390" r:id="rId21"/>
    <p:sldId id="351" r:id="rId22"/>
    <p:sldId id="46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ginald Tucker-Seeley" initials="RT" lastIdx="1" clrIdx="0">
    <p:extLst/>
  </p:cmAuthor>
  <p:cmAuthor id="2" name="Jill Glickman" initials="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C5E"/>
    <a:srgbClr val="CC9900"/>
    <a:srgbClr val="339966"/>
    <a:srgbClr val="990033"/>
    <a:srgbClr val="669900"/>
    <a:srgbClr val="A4A000"/>
    <a:srgbClr val="006666"/>
    <a:srgbClr val="006600"/>
    <a:srgbClr val="C5C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0323" autoAdjust="0"/>
  </p:normalViewPr>
  <p:slideViewPr>
    <p:cSldViewPr>
      <p:cViewPr varScale="1">
        <p:scale>
          <a:sx n="79" d="100"/>
          <a:sy n="79" d="100"/>
        </p:scale>
        <p:origin x="155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026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-2748"/>
    </p:cViewPr>
  </p:sorterViewPr>
  <p:notesViewPr>
    <p:cSldViewPr>
      <p:cViewPr varScale="1">
        <p:scale>
          <a:sx n="56" d="100"/>
          <a:sy n="56" d="100"/>
        </p:scale>
        <p:origin x="24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HCPs/Students Trained in SBIRT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3 year goal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C-4930-A653-AABCF093EDA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Current # HCP's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1"/>
                <c:pt idx="0">
                  <c:v>3 year goal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C-4930-A653-AABCF093ED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9079135"/>
        <c:axId val="2059080799"/>
      </c:barChart>
      <c:catAx>
        <c:axId val="20590791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080799"/>
        <c:crosses val="autoZero"/>
        <c:auto val="1"/>
        <c:lblAlgn val="ctr"/>
        <c:lblOffset val="100"/>
        <c:noMultiLvlLbl val="0"/>
      </c:catAx>
      <c:valAx>
        <c:axId val="2059080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079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Unique Agencies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Goal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68-4EB2-B856-C9BB1E3F81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Outcome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19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68-4EB2-B856-C9BB1E3F8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0053631"/>
        <c:axId val="320059871"/>
      </c:barChart>
      <c:catAx>
        <c:axId val="320053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059871"/>
        <c:crosses val="autoZero"/>
        <c:auto val="1"/>
        <c:lblAlgn val="ctr"/>
        <c:lblOffset val="100"/>
        <c:noMultiLvlLbl val="0"/>
      </c:catAx>
      <c:valAx>
        <c:axId val="320059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0536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Trained Trainers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Trained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3 year goal</c:v>
                </c:pt>
                <c:pt idx="1">
                  <c:v>Current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C-456F-9484-BD0FA7C6615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 Progress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3 year goal</c:v>
                </c:pt>
                <c:pt idx="1">
                  <c:v>Current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1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C-456F-9484-BD0FA7C6615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3 year goal</c:v>
                </c:pt>
                <c:pt idx="1">
                  <c:v>Current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8C-456F-9484-BD0FA7C66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9382351"/>
        <c:axId val="489383183"/>
      </c:barChart>
      <c:catAx>
        <c:axId val="489382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383183"/>
        <c:crosses val="autoZero"/>
        <c:auto val="1"/>
        <c:lblAlgn val="ctr"/>
        <c:lblOffset val="100"/>
        <c:noMultiLvlLbl val="0"/>
      </c:catAx>
      <c:valAx>
        <c:axId val="489383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9382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Training Post-Test Scores (N=222)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sz="1600" dirty="0"/>
              <a:t>1 = Strongly</a:t>
            </a:r>
            <a:r>
              <a:rPr lang="en-US" sz="1600" baseline="0" dirty="0"/>
              <a:t> Disagree; 5 = Strongly Agree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Satisfied with the materials and ideas presented</c:v>
                </c:pt>
                <c:pt idx="1">
                  <c:v>Included good instructions and examples for using with clients</c:v>
                </c:pt>
                <c:pt idx="2">
                  <c:v>Included effective practice sessions that give you confidence in using what was presented</c:v>
                </c:pt>
                <c:pt idx="3">
                  <c:v>Your clients will benefit from your use of the materials/ideas</c:v>
                </c:pt>
                <c:pt idx="4">
                  <c:v>The materials/ideas seem cumbersome and difficult to use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4.4000000000000004</c:v>
                </c:pt>
                <c:pt idx="1">
                  <c:v>4.3</c:v>
                </c:pt>
                <c:pt idx="2">
                  <c:v>4.0999999999999996</c:v>
                </c:pt>
                <c:pt idx="3">
                  <c:v>4.2</c:v>
                </c:pt>
                <c:pt idx="4">
                  <c:v>1.97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B-48BA-BC2E-ADF975657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0971296"/>
        <c:axId val="410965392"/>
      </c:barChart>
      <c:catAx>
        <c:axId val="41097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965392"/>
        <c:crosses val="autoZero"/>
        <c:auto val="1"/>
        <c:lblAlgn val="ctr"/>
        <c:lblOffset val="100"/>
        <c:noMultiLvlLbl val="0"/>
      </c:catAx>
      <c:valAx>
        <c:axId val="410965392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97129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5BC797-ACC4-47D5-9A8B-657BA0052761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484F53-E4FE-453A-A65C-8ED288ADBF93}">
      <dgm:prSet phldrT="[Text]" custT="1"/>
      <dgm:spPr/>
      <dgm:t>
        <a:bodyPr/>
        <a:lstStyle/>
        <a:p>
          <a:r>
            <a:rPr lang="en-US" sz="2000" dirty="0"/>
            <a:t>Identify SIM CHTs and SBIRT Sites in need of training.</a:t>
          </a:r>
        </a:p>
      </dgm:t>
    </dgm:pt>
    <dgm:pt modelId="{8956006D-76E5-466D-8B34-8C30FAF6C631}" type="parTrans" cxnId="{7C697377-10F5-42E9-90BF-46A4AE40864D}">
      <dgm:prSet/>
      <dgm:spPr/>
      <dgm:t>
        <a:bodyPr/>
        <a:lstStyle/>
        <a:p>
          <a:endParaRPr lang="en-US" sz="2000"/>
        </a:p>
      </dgm:t>
    </dgm:pt>
    <dgm:pt modelId="{BD960E3F-8519-4EF3-B65B-70AAE5BDA010}" type="sibTrans" cxnId="{7C697377-10F5-42E9-90BF-46A4AE40864D}">
      <dgm:prSet custT="1"/>
      <dgm:spPr/>
      <dgm:t>
        <a:bodyPr/>
        <a:lstStyle/>
        <a:p>
          <a:endParaRPr lang="en-US" sz="2000"/>
        </a:p>
      </dgm:t>
    </dgm:pt>
    <dgm:pt modelId="{EFAE455F-D9D5-4479-A14D-CE8ACD8FD1AF}">
      <dgm:prSet phldrT="[Text]" custT="1"/>
      <dgm:spPr/>
      <dgm:t>
        <a:bodyPr/>
        <a:lstStyle/>
        <a:p>
          <a:pPr algn="ctr"/>
          <a:r>
            <a:rPr lang="en-US" sz="2000" dirty="0"/>
            <a:t>Coordinate training and logistical needs. Tailor training to specific agency needs.</a:t>
          </a:r>
        </a:p>
      </dgm:t>
    </dgm:pt>
    <dgm:pt modelId="{0305571B-6C9B-4117-B61B-B8B9C7EF69CD}" type="parTrans" cxnId="{978C2B58-309A-4CA2-9228-76E90B15929E}">
      <dgm:prSet/>
      <dgm:spPr/>
      <dgm:t>
        <a:bodyPr/>
        <a:lstStyle/>
        <a:p>
          <a:endParaRPr lang="en-US" sz="2000"/>
        </a:p>
      </dgm:t>
    </dgm:pt>
    <dgm:pt modelId="{40D2A1FB-7CC0-478C-931F-DF87F5AA4716}" type="sibTrans" cxnId="{978C2B58-309A-4CA2-9228-76E90B15929E}">
      <dgm:prSet custT="1"/>
      <dgm:spPr/>
      <dgm:t>
        <a:bodyPr/>
        <a:lstStyle/>
        <a:p>
          <a:endParaRPr lang="en-US" sz="2000"/>
        </a:p>
      </dgm:t>
    </dgm:pt>
    <dgm:pt modelId="{3E1C81AE-FAA7-4BE4-B3D1-713C0BC06A77}">
      <dgm:prSet phldrT="[Text]" custT="1"/>
      <dgm:spPr/>
      <dgm:t>
        <a:bodyPr/>
        <a:lstStyle/>
        <a:p>
          <a:pPr algn="l"/>
          <a:r>
            <a:rPr lang="en-US" sz="2000" dirty="0"/>
            <a:t>Modules 3-9</a:t>
          </a:r>
        </a:p>
      </dgm:t>
    </dgm:pt>
    <dgm:pt modelId="{AE5F4CF8-615B-4950-9819-7AD1FCC34A8E}" type="parTrans" cxnId="{EB4470B0-31FE-4FFC-9BE0-FABD28941420}">
      <dgm:prSet/>
      <dgm:spPr/>
      <dgm:t>
        <a:bodyPr/>
        <a:lstStyle/>
        <a:p>
          <a:endParaRPr lang="en-US" sz="2000"/>
        </a:p>
      </dgm:t>
    </dgm:pt>
    <dgm:pt modelId="{43889342-2562-4E16-B06B-EED3DA7B42BB}" type="sibTrans" cxnId="{EB4470B0-31FE-4FFC-9BE0-FABD28941420}">
      <dgm:prSet/>
      <dgm:spPr/>
      <dgm:t>
        <a:bodyPr/>
        <a:lstStyle/>
        <a:p>
          <a:endParaRPr lang="en-US" sz="2000"/>
        </a:p>
      </dgm:t>
    </dgm:pt>
    <dgm:pt modelId="{19F76913-B2D0-456B-9BD6-6FB36EC16130}">
      <dgm:prSet phldrT="[Text]" custT="1"/>
      <dgm:spPr/>
      <dgm:t>
        <a:bodyPr/>
        <a:lstStyle/>
        <a:p>
          <a:r>
            <a:rPr lang="en-US" sz="2000" dirty="0"/>
            <a:t>Provide direct training and observed simulation.</a:t>
          </a:r>
        </a:p>
        <a:p>
          <a:r>
            <a:rPr lang="en-US" sz="2000" b="1" dirty="0"/>
            <a:t>Modules  1 &amp; 2*</a:t>
          </a:r>
          <a:endParaRPr lang="en-US" sz="2000" dirty="0"/>
        </a:p>
      </dgm:t>
    </dgm:pt>
    <dgm:pt modelId="{F7AE0EF0-1D10-4BB0-B1D7-EAEF4EEB0703}" type="parTrans" cxnId="{12A461B2-C66C-4F24-9F3F-8E21A79FF39B}">
      <dgm:prSet/>
      <dgm:spPr/>
      <dgm:t>
        <a:bodyPr/>
        <a:lstStyle/>
        <a:p>
          <a:endParaRPr lang="en-US" sz="2000"/>
        </a:p>
      </dgm:t>
    </dgm:pt>
    <dgm:pt modelId="{DDC19606-E6B7-4E1B-8C4B-C4B49A7297BE}" type="sibTrans" cxnId="{12A461B2-C66C-4F24-9F3F-8E21A79FF39B}">
      <dgm:prSet custT="1"/>
      <dgm:spPr/>
      <dgm:t>
        <a:bodyPr/>
        <a:lstStyle/>
        <a:p>
          <a:endParaRPr lang="en-US" sz="2000"/>
        </a:p>
      </dgm:t>
    </dgm:pt>
    <dgm:pt modelId="{7A4DD19D-94FA-4AC9-A8B4-D00900E6DEF8}">
      <dgm:prSet custT="1"/>
      <dgm:spPr/>
      <dgm:t>
        <a:bodyPr/>
        <a:lstStyle/>
        <a:p>
          <a:r>
            <a:rPr lang="en-US" sz="2000" dirty="0"/>
            <a:t>Collect data to evaluate effectiveness of clinician competencies.</a:t>
          </a:r>
        </a:p>
      </dgm:t>
    </dgm:pt>
    <dgm:pt modelId="{C67EC0A4-7F7D-4AF8-B16F-FC3996C3A386}" type="parTrans" cxnId="{34C9F89B-B1CC-4D7F-B33F-258112448032}">
      <dgm:prSet/>
      <dgm:spPr/>
      <dgm:t>
        <a:bodyPr/>
        <a:lstStyle/>
        <a:p>
          <a:endParaRPr lang="en-US" sz="2000"/>
        </a:p>
      </dgm:t>
    </dgm:pt>
    <dgm:pt modelId="{31C4D44E-5355-493A-A98E-00E60B9B0B99}" type="sibTrans" cxnId="{34C9F89B-B1CC-4D7F-B33F-258112448032}">
      <dgm:prSet custT="1"/>
      <dgm:spPr/>
      <dgm:t>
        <a:bodyPr/>
        <a:lstStyle/>
        <a:p>
          <a:endParaRPr lang="en-US" sz="2000"/>
        </a:p>
      </dgm:t>
    </dgm:pt>
    <dgm:pt modelId="{5B06B081-5C56-4625-B85B-8A02D0F8EF55}">
      <dgm:prSet custT="1"/>
      <dgm:spPr/>
      <dgm:t>
        <a:bodyPr/>
        <a:lstStyle/>
        <a:p>
          <a:r>
            <a:rPr lang="en-US" sz="2000" dirty="0"/>
            <a:t>Provide ongoing training, support, feedback and materials.</a:t>
          </a:r>
        </a:p>
        <a:p>
          <a:r>
            <a:rPr lang="en-US" sz="2000" b="1" dirty="0"/>
            <a:t>Modules 3-9*</a:t>
          </a:r>
        </a:p>
      </dgm:t>
    </dgm:pt>
    <dgm:pt modelId="{33D73AFA-6D19-48DA-9876-CE2F42C1CF30}" type="parTrans" cxnId="{649890B7-D097-4ABD-B55F-848ABE436491}">
      <dgm:prSet/>
      <dgm:spPr/>
      <dgm:t>
        <a:bodyPr/>
        <a:lstStyle/>
        <a:p>
          <a:endParaRPr lang="en-US" sz="2000"/>
        </a:p>
      </dgm:t>
    </dgm:pt>
    <dgm:pt modelId="{2DE0E5FE-B153-4235-8F60-0B50CA735D17}" type="sibTrans" cxnId="{649890B7-D097-4ABD-B55F-848ABE436491}">
      <dgm:prSet custT="1"/>
      <dgm:spPr/>
      <dgm:t>
        <a:bodyPr/>
        <a:lstStyle/>
        <a:p>
          <a:endParaRPr lang="en-US" sz="2000"/>
        </a:p>
      </dgm:t>
    </dgm:pt>
    <dgm:pt modelId="{404B8A1D-8F7A-41C3-92B9-DF5451216918}">
      <dgm:prSet custT="1"/>
      <dgm:spPr/>
      <dgm:t>
        <a:bodyPr/>
        <a:lstStyle/>
        <a:p>
          <a:r>
            <a:rPr lang="en-US" sz="2000"/>
            <a:t>Collect data to evaluate effectiveness of clinician competencies.</a:t>
          </a:r>
          <a:endParaRPr lang="en-US" sz="2000" dirty="0"/>
        </a:p>
      </dgm:t>
    </dgm:pt>
    <dgm:pt modelId="{20097D19-173D-419E-8007-2F6FA7B35F3B}" type="parTrans" cxnId="{C84EF41C-0E3E-4285-BE90-419892AA142F}">
      <dgm:prSet/>
      <dgm:spPr/>
      <dgm:t>
        <a:bodyPr/>
        <a:lstStyle/>
        <a:p>
          <a:endParaRPr lang="en-US" sz="2000"/>
        </a:p>
      </dgm:t>
    </dgm:pt>
    <dgm:pt modelId="{DA5A29B6-77D0-4EB8-9DB9-F1D532F8C8C2}" type="sibTrans" cxnId="{C84EF41C-0E3E-4285-BE90-419892AA142F}">
      <dgm:prSet/>
      <dgm:spPr/>
      <dgm:t>
        <a:bodyPr/>
        <a:lstStyle/>
        <a:p>
          <a:endParaRPr lang="en-US" sz="2000"/>
        </a:p>
      </dgm:t>
    </dgm:pt>
    <dgm:pt modelId="{C4338A4C-A396-4B67-B031-70496BF5297C}" type="pres">
      <dgm:prSet presAssocID="{925BC797-ACC4-47D5-9A8B-657BA005276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38015C3-C6E2-4E8F-B84B-406502E55E77}" type="pres">
      <dgm:prSet presAssocID="{78484F53-E4FE-453A-A65C-8ED288ADBF9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EFB55-AC9B-4571-A8E5-69892DDC6BA2}" type="pres">
      <dgm:prSet presAssocID="{BD960E3F-8519-4EF3-B65B-70AAE5BDA010}" presName="sibTrans" presStyleLbl="sibTrans1D1" presStyleIdx="0" presStyleCnt="5"/>
      <dgm:spPr/>
      <dgm:t>
        <a:bodyPr/>
        <a:lstStyle/>
        <a:p>
          <a:endParaRPr lang="en-US"/>
        </a:p>
      </dgm:t>
    </dgm:pt>
    <dgm:pt modelId="{ECD30449-601D-4903-9352-CA995AF6E4E1}" type="pres">
      <dgm:prSet presAssocID="{BD960E3F-8519-4EF3-B65B-70AAE5BDA010}" presName="connectorText" presStyleLbl="sibTrans1D1" presStyleIdx="0" presStyleCnt="5"/>
      <dgm:spPr/>
      <dgm:t>
        <a:bodyPr/>
        <a:lstStyle/>
        <a:p>
          <a:endParaRPr lang="en-US"/>
        </a:p>
      </dgm:t>
    </dgm:pt>
    <dgm:pt modelId="{7AC35F72-E69C-42F7-856E-77075C3A79FB}" type="pres">
      <dgm:prSet presAssocID="{EFAE455F-D9D5-4479-A14D-CE8ACD8FD1A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1990FC-063F-483B-B178-9454966F3C3E}" type="pres">
      <dgm:prSet presAssocID="{40D2A1FB-7CC0-478C-931F-DF87F5AA4716}" presName="sibTrans" presStyleLbl="sibTrans1D1" presStyleIdx="1" presStyleCnt="5"/>
      <dgm:spPr/>
      <dgm:t>
        <a:bodyPr/>
        <a:lstStyle/>
        <a:p>
          <a:endParaRPr lang="en-US"/>
        </a:p>
      </dgm:t>
    </dgm:pt>
    <dgm:pt modelId="{834B5ABD-0B83-45A1-B6D8-2F754BC45939}" type="pres">
      <dgm:prSet presAssocID="{40D2A1FB-7CC0-478C-931F-DF87F5AA4716}" presName="connectorText" presStyleLbl="sibTrans1D1" presStyleIdx="1" presStyleCnt="5"/>
      <dgm:spPr/>
      <dgm:t>
        <a:bodyPr/>
        <a:lstStyle/>
        <a:p>
          <a:endParaRPr lang="en-US"/>
        </a:p>
      </dgm:t>
    </dgm:pt>
    <dgm:pt modelId="{713FC3DF-B975-4453-86B5-0321D71845FD}" type="pres">
      <dgm:prSet presAssocID="{19F76913-B2D0-456B-9BD6-6FB36EC1613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5ABEE2-FE76-446C-A6F3-750EEE6B2AC7}" type="pres">
      <dgm:prSet presAssocID="{DDC19606-E6B7-4E1B-8C4B-C4B49A7297B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02C7329-6B25-4051-B68B-D5ED1077F123}" type="pres">
      <dgm:prSet presAssocID="{DDC19606-E6B7-4E1B-8C4B-C4B49A7297BE}" presName="connectorText" presStyleLbl="sibTrans1D1" presStyleIdx="2" presStyleCnt="5"/>
      <dgm:spPr/>
      <dgm:t>
        <a:bodyPr/>
        <a:lstStyle/>
        <a:p>
          <a:endParaRPr lang="en-US"/>
        </a:p>
      </dgm:t>
    </dgm:pt>
    <dgm:pt modelId="{3ECE7D18-B493-4203-B167-C5EB0FD0C3A3}" type="pres">
      <dgm:prSet presAssocID="{7A4DD19D-94FA-4AC9-A8B4-D00900E6DEF8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95CFE-22E8-44A8-AFCD-55B2984DA85C}" type="pres">
      <dgm:prSet presAssocID="{31C4D44E-5355-493A-A98E-00E60B9B0B99}" presName="sibTrans" presStyleLbl="sibTrans1D1" presStyleIdx="3" presStyleCnt="5"/>
      <dgm:spPr/>
      <dgm:t>
        <a:bodyPr/>
        <a:lstStyle/>
        <a:p>
          <a:endParaRPr lang="en-US"/>
        </a:p>
      </dgm:t>
    </dgm:pt>
    <dgm:pt modelId="{9345912B-F6C0-4400-A229-4C4F80B3A79E}" type="pres">
      <dgm:prSet presAssocID="{31C4D44E-5355-493A-A98E-00E60B9B0B99}" presName="connectorText" presStyleLbl="sibTrans1D1" presStyleIdx="3" presStyleCnt="5"/>
      <dgm:spPr/>
      <dgm:t>
        <a:bodyPr/>
        <a:lstStyle/>
        <a:p>
          <a:endParaRPr lang="en-US"/>
        </a:p>
      </dgm:t>
    </dgm:pt>
    <dgm:pt modelId="{EFC05F65-5CFF-4A2B-8999-B13AF630111E}" type="pres">
      <dgm:prSet presAssocID="{5B06B081-5C56-4625-B85B-8A02D0F8EF5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E195F-4246-4E71-878F-2B938CB040BE}" type="pres">
      <dgm:prSet presAssocID="{2DE0E5FE-B153-4235-8F60-0B50CA735D17}" presName="sibTrans" presStyleLbl="sibTrans1D1" presStyleIdx="4" presStyleCnt="5"/>
      <dgm:spPr/>
      <dgm:t>
        <a:bodyPr/>
        <a:lstStyle/>
        <a:p>
          <a:endParaRPr lang="en-US"/>
        </a:p>
      </dgm:t>
    </dgm:pt>
    <dgm:pt modelId="{B857B3EF-E4E6-4868-9C18-E5CA1191E3A4}" type="pres">
      <dgm:prSet presAssocID="{2DE0E5FE-B153-4235-8F60-0B50CA735D17}" presName="connectorText" presStyleLbl="sibTrans1D1" presStyleIdx="4" presStyleCnt="5"/>
      <dgm:spPr/>
      <dgm:t>
        <a:bodyPr/>
        <a:lstStyle/>
        <a:p>
          <a:endParaRPr lang="en-US"/>
        </a:p>
      </dgm:t>
    </dgm:pt>
    <dgm:pt modelId="{9C36A027-380C-4CE3-B566-91B7CDA42BC0}" type="pres">
      <dgm:prSet presAssocID="{404B8A1D-8F7A-41C3-92B9-DF545121691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7315DF-525D-49F6-9364-1542B40DD179}" type="presOf" srcId="{2DE0E5FE-B153-4235-8F60-0B50CA735D17}" destId="{E40E195F-4246-4E71-878F-2B938CB040BE}" srcOrd="0" destOrd="0" presId="urn:microsoft.com/office/officeart/2005/8/layout/bProcess3"/>
    <dgm:cxn modelId="{34C9F89B-B1CC-4D7F-B33F-258112448032}" srcId="{925BC797-ACC4-47D5-9A8B-657BA0052761}" destId="{7A4DD19D-94FA-4AC9-A8B4-D00900E6DEF8}" srcOrd="3" destOrd="0" parTransId="{C67EC0A4-7F7D-4AF8-B16F-FC3996C3A386}" sibTransId="{31C4D44E-5355-493A-A98E-00E60B9B0B99}"/>
    <dgm:cxn modelId="{649890B7-D097-4ABD-B55F-848ABE436491}" srcId="{925BC797-ACC4-47D5-9A8B-657BA0052761}" destId="{5B06B081-5C56-4625-B85B-8A02D0F8EF55}" srcOrd="4" destOrd="0" parTransId="{33D73AFA-6D19-48DA-9876-CE2F42C1CF30}" sibTransId="{2DE0E5FE-B153-4235-8F60-0B50CA735D17}"/>
    <dgm:cxn modelId="{7C697377-10F5-42E9-90BF-46A4AE40864D}" srcId="{925BC797-ACC4-47D5-9A8B-657BA0052761}" destId="{78484F53-E4FE-453A-A65C-8ED288ADBF93}" srcOrd="0" destOrd="0" parTransId="{8956006D-76E5-466D-8B34-8C30FAF6C631}" sibTransId="{BD960E3F-8519-4EF3-B65B-70AAE5BDA010}"/>
    <dgm:cxn modelId="{1015168A-F001-4D63-95A4-C575EC4E1133}" type="presOf" srcId="{DDC19606-E6B7-4E1B-8C4B-C4B49A7297BE}" destId="{A02C7329-6B25-4051-B68B-D5ED1077F123}" srcOrd="1" destOrd="0" presId="urn:microsoft.com/office/officeart/2005/8/layout/bProcess3"/>
    <dgm:cxn modelId="{25E1598E-896E-4FB2-8378-90910A97CAE4}" type="presOf" srcId="{BD960E3F-8519-4EF3-B65B-70AAE5BDA010}" destId="{591EFB55-AC9B-4571-A8E5-69892DDC6BA2}" srcOrd="0" destOrd="0" presId="urn:microsoft.com/office/officeart/2005/8/layout/bProcess3"/>
    <dgm:cxn modelId="{6D842E3D-509C-4FE9-8F9C-FCBCFEFF1697}" type="presOf" srcId="{40D2A1FB-7CC0-478C-931F-DF87F5AA4716}" destId="{2B1990FC-063F-483B-B178-9454966F3C3E}" srcOrd="0" destOrd="0" presId="urn:microsoft.com/office/officeart/2005/8/layout/bProcess3"/>
    <dgm:cxn modelId="{C84EF41C-0E3E-4285-BE90-419892AA142F}" srcId="{925BC797-ACC4-47D5-9A8B-657BA0052761}" destId="{404B8A1D-8F7A-41C3-92B9-DF5451216918}" srcOrd="5" destOrd="0" parTransId="{20097D19-173D-419E-8007-2F6FA7B35F3B}" sibTransId="{DA5A29B6-77D0-4EB8-9DB9-F1D532F8C8C2}"/>
    <dgm:cxn modelId="{7C50254B-BE87-4B55-94AD-9C644796CFC9}" type="presOf" srcId="{DDC19606-E6B7-4E1B-8C4B-C4B49A7297BE}" destId="{E55ABEE2-FE76-446C-A6F3-750EEE6B2AC7}" srcOrd="0" destOrd="0" presId="urn:microsoft.com/office/officeart/2005/8/layout/bProcess3"/>
    <dgm:cxn modelId="{BD308AC2-EF74-4AAC-A759-9CE58D522F59}" type="presOf" srcId="{19F76913-B2D0-456B-9BD6-6FB36EC16130}" destId="{713FC3DF-B975-4453-86B5-0321D71845FD}" srcOrd="0" destOrd="0" presId="urn:microsoft.com/office/officeart/2005/8/layout/bProcess3"/>
    <dgm:cxn modelId="{19A23BA4-3B65-480B-ABAD-9C7191325FB8}" type="presOf" srcId="{31C4D44E-5355-493A-A98E-00E60B9B0B99}" destId="{83695CFE-22E8-44A8-AFCD-55B2984DA85C}" srcOrd="0" destOrd="0" presId="urn:microsoft.com/office/officeart/2005/8/layout/bProcess3"/>
    <dgm:cxn modelId="{EB4470B0-31FE-4FFC-9BE0-FABD28941420}" srcId="{EFAE455F-D9D5-4479-A14D-CE8ACD8FD1AF}" destId="{3E1C81AE-FAA7-4BE4-B3D1-713C0BC06A77}" srcOrd="0" destOrd="0" parTransId="{AE5F4CF8-615B-4950-9819-7AD1FCC34A8E}" sibTransId="{43889342-2562-4E16-B06B-EED3DA7B42BB}"/>
    <dgm:cxn modelId="{12A461B2-C66C-4F24-9F3F-8E21A79FF39B}" srcId="{925BC797-ACC4-47D5-9A8B-657BA0052761}" destId="{19F76913-B2D0-456B-9BD6-6FB36EC16130}" srcOrd="2" destOrd="0" parTransId="{F7AE0EF0-1D10-4BB0-B1D7-EAEF4EEB0703}" sibTransId="{DDC19606-E6B7-4E1B-8C4B-C4B49A7297BE}"/>
    <dgm:cxn modelId="{A9C8DD73-E261-4CDA-BEA3-BDEBAAFEFADA}" type="presOf" srcId="{40D2A1FB-7CC0-478C-931F-DF87F5AA4716}" destId="{834B5ABD-0B83-45A1-B6D8-2F754BC45939}" srcOrd="1" destOrd="0" presId="urn:microsoft.com/office/officeart/2005/8/layout/bProcess3"/>
    <dgm:cxn modelId="{C3ABCC69-605B-4EC4-A51C-2E3990F836E3}" type="presOf" srcId="{BD960E3F-8519-4EF3-B65B-70AAE5BDA010}" destId="{ECD30449-601D-4903-9352-CA995AF6E4E1}" srcOrd="1" destOrd="0" presId="urn:microsoft.com/office/officeart/2005/8/layout/bProcess3"/>
    <dgm:cxn modelId="{994BB848-5221-4277-99BB-ACBD3D4BBB49}" type="presOf" srcId="{925BC797-ACC4-47D5-9A8B-657BA0052761}" destId="{C4338A4C-A396-4B67-B031-70496BF5297C}" srcOrd="0" destOrd="0" presId="urn:microsoft.com/office/officeart/2005/8/layout/bProcess3"/>
    <dgm:cxn modelId="{25765CFA-A645-446D-A933-EE8D3A1CD794}" type="presOf" srcId="{78484F53-E4FE-453A-A65C-8ED288ADBF93}" destId="{B38015C3-C6E2-4E8F-B84B-406502E55E77}" srcOrd="0" destOrd="0" presId="urn:microsoft.com/office/officeart/2005/8/layout/bProcess3"/>
    <dgm:cxn modelId="{1CC0E16B-DA7C-4597-81A7-463B09C7C5C4}" type="presOf" srcId="{3E1C81AE-FAA7-4BE4-B3D1-713C0BC06A77}" destId="{7AC35F72-E69C-42F7-856E-77075C3A79FB}" srcOrd="0" destOrd="1" presId="urn:microsoft.com/office/officeart/2005/8/layout/bProcess3"/>
    <dgm:cxn modelId="{35255A0F-7893-4543-A780-3AF60C20D0DB}" type="presOf" srcId="{404B8A1D-8F7A-41C3-92B9-DF5451216918}" destId="{9C36A027-380C-4CE3-B566-91B7CDA42BC0}" srcOrd="0" destOrd="0" presId="urn:microsoft.com/office/officeart/2005/8/layout/bProcess3"/>
    <dgm:cxn modelId="{1EA17A2D-465D-432A-894E-9236A026F190}" type="presOf" srcId="{EFAE455F-D9D5-4479-A14D-CE8ACD8FD1AF}" destId="{7AC35F72-E69C-42F7-856E-77075C3A79FB}" srcOrd="0" destOrd="0" presId="urn:microsoft.com/office/officeart/2005/8/layout/bProcess3"/>
    <dgm:cxn modelId="{2B671EC5-C2FA-4429-8DC7-B7A5782C1909}" type="presOf" srcId="{31C4D44E-5355-493A-A98E-00E60B9B0B99}" destId="{9345912B-F6C0-4400-A229-4C4F80B3A79E}" srcOrd="1" destOrd="0" presId="urn:microsoft.com/office/officeart/2005/8/layout/bProcess3"/>
    <dgm:cxn modelId="{7411027F-A332-4A95-B0BF-C61B3BF486D2}" type="presOf" srcId="{2DE0E5FE-B153-4235-8F60-0B50CA735D17}" destId="{B857B3EF-E4E6-4868-9C18-E5CA1191E3A4}" srcOrd="1" destOrd="0" presId="urn:microsoft.com/office/officeart/2005/8/layout/bProcess3"/>
    <dgm:cxn modelId="{DCE6856F-A19A-4F57-81F4-1C80DDE7A3E8}" type="presOf" srcId="{5B06B081-5C56-4625-B85B-8A02D0F8EF55}" destId="{EFC05F65-5CFF-4A2B-8999-B13AF630111E}" srcOrd="0" destOrd="0" presId="urn:microsoft.com/office/officeart/2005/8/layout/bProcess3"/>
    <dgm:cxn modelId="{17A78D5F-E10C-4A14-9AA6-16C079EF1B7B}" type="presOf" srcId="{7A4DD19D-94FA-4AC9-A8B4-D00900E6DEF8}" destId="{3ECE7D18-B493-4203-B167-C5EB0FD0C3A3}" srcOrd="0" destOrd="0" presId="urn:microsoft.com/office/officeart/2005/8/layout/bProcess3"/>
    <dgm:cxn modelId="{978C2B58-309A-4CA2-9228-76E90B15929E}" srcId="{925BC797-ACC4-47D5-9A8B-657BA0052761}" destId="{EFAE455F-D9D5-4479-A14D-CE8ACD8FD1AF}" srcOrd="1" destOrd="0" parTransId="{0305571B-6C9B-4117-B61B-B8B9C7EF69CD}" sibTransId="{40D2A1FB-7CC0-478C-931F-DF87F5AA4716}"/>
    <dgm:cxn modelId="{8ED5FEFF-3283-4127-BEED-F198153DDC49}" type="presParOf" srcId="{C4338A4C-A396-4B67-B031-70496BF5297C}" destId="{B38015C3-C6E2-4E8F-B84B-406502E55E77}" srcOrd="0" destOrd="0" presId="urn:microsoft.com/office/officeart/2005/8/layout/bProcess3"/>
    <dgm:cxn modelId="{353F55D1-AA65-420C-AE7E-A1108B3D058C}" type="presParOf" srcId="{C4338A4C-A396-4B67-B031-70496BF5297C}" destId="{591EFB55-AC9B-4571-A8E5-69892DDC6BA2}" srcOrd="1" destOrd="0" presId="urn:microsoft.com/office/officeart/2005/8/layout/bProcess3"/>
    <dgm:cxn modelId="{F1998AA4-0ACE-4634-9B92-311EBDCBD621}" type="presParOf" srcId="{591EFB55-AC9B-4571-A8E5-69892DDC6BA2}" destId="{ECD30449-601D-4903-9352-CA995AF6E4E1}" srcOrd="0" destOrd="0" presId="urn:microsoft.com/office/officeart/2005/8/layout/bProcess3"/>
    <dgm:cxn modelId="{78367E86-66CF-4361-A783-229E0AC34A2C}" type="presParOf" srcId="{C4338A4C-A396-4B67-B031-70496BF5297C}" destId="{7AC35F72-E69C-42F7-856E-77075C3A79FB}" srcOrd="2" destOrd="0" presId="urn:microsoft.com/office/officeart/2005/8/layout/bProcess3"/>
    <dgm:cxn modelId="{CE5FE030-3DD1-41BC-BD37-2B8045170052}" type="presParOf" srcId="{C4338A4C-A396-4B67-B031-70496BF5297C}" destId="{2B1990FC-063F-483B-B178-9454966F3C3E}" srcOrd="3" destOrd="0" presId="urn:microsoft.com/office/officeart/2005/8/layout/bProcess3"/>
    <dgm:cxn modelId="{DB73CCEB-9F64-4FC2-B6FC-BC8DAEDF01FF}" type="presParOf" srcId="{2B1990FC-063F-483B-B178-9454966F3C3E}" destId="{834B5ABD-0B83-45A1-B6D8-2F754BC45939}" srcOrd="0" destOrd="0" presId="urn:microsoft.com/office/officeart/2005/8/layout/bProcess3"/>
    <dgm:cxn modelId="{690C1C17-3CB6-45A5-A2F2-667419D9D665}" type="presParOf" srcId="{C4338A4C-A396-4B67-B031-70496BF5297C}" destId="{713FC3DF-B975-4453-86B5-0321D71845FD}" srcOrd="4" destOrd="0" presId="urn:microsoft.com/office/officeart/2005/8/layout/bProcess3"/>
    <dgm:cxn modelId="{F2E358DE-6129-498F-B0A7-C81445E55337}" type="presParOf" srcId="{C4338A4C-A396-4B67-B031-70496BF5297C}" destId="{E55ABEE2-FE76-446C-A6F3-750EEE6B2AC7}" srcOrd="5" destOrd="0" presId="urn:microsoft.com/office/officeart/2005/8/layout/bProcess3"/>
    <dgm:cxn modelId="{08033154-0C00-4E23-8E9B-EA1A0ED136C5}" type="presParOf" srcId="{E55ABEE2-FE76-446C-A6F3-750EEE6B2AC7}" destId="{A02C7329-6B25-4051-B68B-D5ED1077F123}" srcOrd="0" destOrd="0" presId="urn:microsoft.com/office/officeart/2005/8/layout/bProcess3"/>
    <dgm:cxn modelId="{B55B0C1A-2469-4EAC-95DD-3F1D8F3EA2D8}" type="presParOf" srcId="{C4338A4C-A396-4B67-B031-70496BF5297C}" destId="{3ECE7D18-B493-4203-B167-C5EB0FD0C3A3}" srcOrd="6" destOrd="0" presId="urn:microsoft.com/office/officeart/2005/8/layout/bProcess3"/>
    <dgm:cxn modelId="{098DD455-AF14-4ECD-9A0F-BE68DE77104C}" type="presParOf" srcId="{C4338A4C-A396-4B67-B031-70496BF5297C}" destId="{83695CFE-22E8-44A8-AFCD-55B2984DA85C}" srcOrd="7" destOrd="0" presId="urn:microsoft.com/office/officeart/2005/8/layout/bProcess3"/>
    <dgm:cxn modelId="{0E782965-7379-4F47-904F-7C8270689E18}" type="presParOf" srcId="{83695CFE-22E8-44A8-AFCD-55B2984DA85C}" destId="{9345912B-F6C0-4400-A229-4C4F80B3A79E}" srcOrd="0" destOrd="0" presId="urn:microsoft.com/office/officeart/2005/8/layout/bProcess3"/>
    <dgm:cxn modelId="{AC074E35-C2E5-4B6C-B371-89EC10F21842}" type="presParOf" srcId="{C4338A4C-A396-4B67-B031-70496BF5297C}" destId="{EFC05F65-5CFF-4A2B-8999-B13AF630111E}" srcOrd="8" destOrd="0" presId="urn:microsoft.com/office/officeart/2005/8/layout/bProcess3"/>
    <dgm:cxn modelId="{40C00744-C7C3-4988-936E-C6BF08D28244}" type="presParOf" srcId="{C4338A4C-A396-4B67-B031-70496BF5297C}" destId="{E40E195F-4246-4E71-878F-2B938CB040BE}" srcOrd="9" destOrd="0" presId="urn:microsoft.com/office/officeart/2005/8/layout/bProcess3"/>
    <dgm:cxn modelId="{ADB80D15-EB7E-4FCE-936B-7E47AEECAEAA}" type="presParOf" srcId="{E40E195F-4246-4E71-878F-2B938CB040BE}" destId="{B857B3EF-E4E6-4868-9C18-E5CA1191E3A4}" srcOrd="0" destOrd="0" presId="urn:microsoft.com/office/officeart/2005/8/layout/bProcess3"/>
    <dgm:cxn modelId="{BAB78014-1230-44E9-9830-FC00509D83A7}" type="presParOf" srcId="{C4338A4C-A396-4B67-B031-70496BF5297C}" destId="{9C36A027-380C-4CE3-B566-91B7CDA42BC0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EFB55-AC9B-4571-A8E5-69892DDC6BA2}">
      <dsp:nvSpPr>
        <dsp:cNvPr id="0" name=""/>
        <dsp:cNvSpPr/>
      </dsp:nvSpPr>
      <dsp:spPr>
        <a:xfrm>
          <a:off x="2491369" y="1705396"/>
          <a:ext cx="540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4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47268" y="1748258"/>
        <a:ext cx="28547" cy="5715"/>
      </dsp:txXfrm>
    </dsp:sp>
    <dsp:sp modelId="{B38015C3-C6E2-4E8F-B84B-406502E55E77}">
      <dsp:nvSpPr>
        <dsp:cNvPr id="0" name=""/>
        <dsp:cNvSpPr/>
      </dsp:nvSpPr>
      <dsp:spPr>
        <a:xfrm>
          <a:off x="10798" y="1006405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Identify SIM CHTs and SBIRT Sites in need of training.</a:t>
          </a:r>
        </a:p>
      </dsp:txBody>
      <dsp:txXfrm>
        <a:off x="10798" y="1006405"/>
        <a:ext cx="2482370" cy="1489422"/>
      </dsp:txXfrm>
    </dsp:sp>
    <dsp:sp modelId="{2B1990FC-063F-483B-B178-9454966F3C3E}">
      <dsp:nvSpPr>
        <dsp:cNvPr id="0" name=""/>
        <dsp:cNvSpPr/>
      </dsp:nvSpPr>
      <dsp:spPr>
        <a:xfrm>
          <a:off x="5544685" y="1705396"/>
          <a:ext cx="540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4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800584" y="1748258"/>
        <a:ext cx="28547" cy="5715"/>
      </dsp:txXfrm>
    </dsp:sp>
    <dsp:sp modelId="{7AC35F72-E69C-42F7-856E-77075C3A79FB}">
      <dsp:nvSpPr>
        <dsp:cNvPr id="0" name=""/>
        <dsp:cNvSpPr/>
      </dsp:nvSpPr>
      <dsp:spPr>
        <a:xfrm>
          <a:off x="3064114" y="1006405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Coordinate training and logistical needs. Tailor training to specific agency needs.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Modules 3-9</a:t>
          </a:r>
        </a:p>
      </dsp:txBody>
      <dsp:txXfrm>
        <a:off x="3064114" y="1006405"/>
        <a:ext cx="2482370" cy="1489422"/>
      </dsp:txXfrm>
    </dsp:sp>
    <dsp:sp modelId="{E55ABEE2-FE76-446C-A6F3-750EEE6B2AC7}">
      <dsp:nvSpPr>
        <dsp:cNvPr id="0" name=""/>
        <dsp:cNvSpPr/>
      </dsp:nvSpPr>
      <dsp:spPr>
        <a:xfrm>
          <a:off x="1251984" y="2494027"/>
          <a:ext cx="6106631" cy="540345"/>
        </a:xfrm>
        <a:custGeom>
          <a:avLst/>
          <a:gdLst/>
          <a:ahLst/>
          <a:cxnLst/>
          <a:rect l="0" t="0" r="0" b="0"/>
          <a:pathLst>
            <a:path>
              <a:moveTo>
                <a:pt x="6106631" y="0"/>
              </a:moveTo>
              <a:lnTo>
                <a:pt x="6106631" y="287272"/>
              </a:lnTo>
              <a:lnTo>
                <a:pt x="0" y="287272"/>
              </a:lnTo>
              <a:lnTo>
                <a:pt x="0" y="540345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151968" y="2761342"/>
        <a:ext cx="306663" cy="5715"/>
      </dsp:txXfrm>
    </dsp:sp>
    <dsp:sp modelId="{713FC3DF-B975-4453-86B5-0321D71845FD}">
      <dsp:nvSpPr>
        <dsp:cNvPr id="0" name=""/>
        <dsp:cNvSpPr/>
      </dsp:nvSpPr>
      <dsp:spPr>
        <a:xfrm>
          <a:off x="6117430" y="1006405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 direct training and observed simulation.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Modules  1 &amp; 2*</a:t>
          </a:r>
          <a:endParaRPr lang="en-US" sz="2000" kern="1200" dirty="0"/>
        </a:p>
      </dsp:txBody>
      <dsp:txXfrm>
        <a:off x="6117430" y="1006405"/>
        <a:ext cx="2482370" cy="1489422"/>
      </dsp:txXfrm>
    </dsp:sp>
    <dsp:sp modelId="{83695CFE-22E8-44A8-AFCD-55B2984DA85C}">
      <dsp:nvSpPr>
        <dsp:cNvPr id="0" name=""/>
        <dsp:cNvSpPr/>
      </dsp:nvSpPr>
      <dsp:spPr>
        <a:xfrm>
          <a:off x="2491369" y="3765763"/>
          <a:ext cx="540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4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747268" y="3808626"/>
        <a:ext cx="28547" cy="5715"/>
      </dsp:txXfrm>
    </dsp:sp>
    <dsp:sp modelId="{3ECE7D18-B493-4203-B167-C5EB0FD0C3A3}">
      <dsp:nvSpPr>
        <dsp:cNvPr id="0" name=""/>
        <dsp:cNvSpPr/>
      </dsp:nvSpPr>
      <dsp:spPr>
        <a:xfrm>
          <a:off x="10798" y="3066772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Collect data to evaluate effectiveness of clinician competencies.</a:t>
          </a:r>
        </a:p>
      </dsp:txBody>
      <dsp:txXfrm>
        <a:off x="10798" y="3066772"/>
        <a:ext cx="2482370" cy="1489422"/>
      </dsp:txXfrm>
    </dsp:sp>
    <dsp:sp modelId="{E40E195F-4246-4E71-878F-2B938CB040BE}">
      <dsp:nvSpPr>
        <dsp:cNvPr id="0" name=""/>
        <dsp:cNvSpPr/>
      </dsp:nvSpPr>
      <dsp:spPr>
        <a:xfrm>
          <a:off x="5544685" y="3765763"/>
          <a:ext cx="54034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40345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5800584" y="3808626"/>
        <a:ext cx="28547" cy="5715"/>
      </dsp:txXfrm>
    </dsp:sp>
    <dsp:sp modelId="{EFC05F65-5CFF-4A2B-8999-B13AF630111E}">
      <dsp:nvSpPr>
        <dsp:cNvPr id="0" name=""/>
        <dsp:cNvSpPr/>
      </dsp:nvSpPr>
      <dsp:spPr>
        <a:xfrm>
          <a:off x="3064114" y="3066772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Provide ongoing training, support, feedback and materials.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Modules 3-9*</a:t>
          </a:r>
        </a:p>
      </dsp:txBody>
      <dsp:txXfrm>
        <a:off x="3064114" y="3066772"/>
        <a:ext cx="2482370" cy="1489422"/>
      </dsp:txXfrm>
    </dsp:sp>
    <dsp:sp modelId="{9C36A027-380C-4CE3-B566-91B7CDA42BC0}">
      <dsp:nvSpPr>
        <dsp:cNvPr id="0" name=""/>
        <dsp:cNvSpPr/>
      </dsp:nvSpPr>
      <dsp:spPr>
        <a:xfrm>
          <a:off x="6117430" y="3066772"/>
          <a:ext cx="2482370" cy="14894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Collect data to evaluate effectiveness of clinician competencies.</a:t>
          </a:r>
          <a:endParaRPr lang="en-US" sz="2000" kern="1200" dirty="0"/>
        </a:p>
      </dsp:txBody>
      <dsp:txXfrm>
        <a:off x="6117430" y="3066772"/>
        <a:ext cx="2482370" cy="14894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082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5E80784-0A33-4B75-AFBF-3D4D43699871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D1D53022-9C11-4E12-95B8-AA53B8D79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90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2" y="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8A7726EF-4166-4F09-BB32-A6D64C01C624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73813"/>
            <a:ext cx="5609588" cy="366053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2" y="8830312"/>
            <a:ext cx="3037735" cy="466088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78D9DB80-613C-4E36-9902-532A1D795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4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304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35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p-values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639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title and made bigger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512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Header and Slide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177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Added to column one – last bullet</a:t>
            </a:r>
          </a:p>
          <a:p>
            <a:r>
              <a:rPr lang="en-US" dirty="0"/>
              <a:t>Second column – revised wording and order of these – make sure you check – tried to make it more generic</a:t>
            </a:r>
          </a:p>
          <a:p>
            <a:r>
              <a:rPr lang="en-US" dirty="0"/>
              <a:t>Third column – altered last bullet for formatting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Campaign to normalize conversations about substance use in practices and the community, including the and we are currently expanding this campaign to address other SDOH’s.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462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Bulleted and made changes as we suggested</a:t>
            </a:r>
          </a:p>
          <a:p>
            <a:endParaRPr lang="en-US" dirty="0"/>
          </a:p>
          <a:p>
            <a:r>
              <a:rPr lang="en-US" dirty="0"/>
              <a:t>Edited </a:t>
            </a:r>
            <a:r>
              <a:rPr lang="en-US" dirty="0" err="1"/>
              <a:t>eval</a:t>
            </a:r>
            <a:r>
              <a:rPr lang="en-US" dirty="0"/>
              <a:t> bullets to format – please check.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06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changes here. More readable and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big takeaways.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254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830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Keep this if you like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1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432004-5EED-411E-908A-F48D5554E75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829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Aligned the words on this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8D9DB80-613C-4E36-9902-532A1D79588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96731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374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Made bigger and spelled out healthcare professionals and RI.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54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target audiences; Altered goal four and five.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4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Changed per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8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Changed title and add projection for remainder of 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17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Spelled out social work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Changed IEH to at RIC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Spelled out W and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044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Changed question – keep if you like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9DB80-613C-4E36-9902-532A1D7958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368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58D2-DA8B-4AC3-B333-707D93899C17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0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3F49-939E-465C-BE4A-158AFCE8E537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8464F-5A85-4451-BD1D-E21736382C00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FE83-CE3B-41B0-A973-4F1C7D826ACF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5D42-8AD0-4694-8EFD-3FF22CFB392D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077B5-714C-4ADB-B719-FABAC79EB9CF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5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DF554-A6ED-479D-8613-1AE2BEC97310}" type="datetime1">
              <a:rPr lang="en-US" smtClean="0"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58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C559E-E20A-4824-A2E1-852FCFD73CBF}" type="datetime1">
              <a:rPr lang="en-US" smtClean="0"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F7978-A1BF-4163-9DD4-C6912EE7FC6B}" type="datetime1">
              <a:rPr lang="en-US" smtClean="0"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4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B7418-259E-4122-9843-F8EC5043DCE4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7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7B472-CDAB-4F90-9CC9-27BB18EDF559}" type="datetime1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069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21678-84E9-4E7F-AC22-8A53DE0B6356}" type="datetime1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E5700-FA54-4DC5-B403-78F4B9211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38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isbirt.org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482839" cy="1697502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900" b="1" dirty="0">
                <a:solidFill>
                  <a:srgbClr val="9F4B65"/>
                </a:solidFill>
              </a:rPr>
              <a:t>Rhode Island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900" b="1" dirty="0">
                <a:solidFill>
                  <a:srgbClr val="9F4B65"/>
                </a:solidFill>
              </a:rPr>
              <a:t>State Innovation Model (SIM)</a:t>
            </a:r>
            <a:br>
              <a:rPr lang="en-US" sz="4900" b="1" dirty="0">
                <a:solidFill>
                  <a:srgbClr val="9F4B65"/>
                </a:solidFill>
              </a:rPr>
            </a:br>
            <a:endParaRPr lang="en-US" sz="4900" b="1" dirty="0">
              <a:solidFill>
                <a:srgbClr val="9F4B6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295400"/>
            <a:ext cx="7924800" cy="5410200"/>
          </a:xfrm>
        </p:spPr>
        <p:txBody>
          <a:bodyPr>
            <a:normAutofit/>
          </a:bodyPr>
          <a:lstStyle/>
          <a:p>
            <a:endParaRPr lang="en-US" sz="3000" i="1" spc="300" dirty="0">
              <a:solidFill>
                <a:srgbClr val="9F4B65"/>
              </a:solidFill>
            </a:endParaRPr>
          </a:p>
          <a:p>
            <a:r>
              <a:rPr lang="en-US" sz="2800" i="1" spc="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Leveraging Innovation to Transform Health Systems and Improve Population Health</a:t>
            </a:r>
          </a:p>
          <a:p>
            <a:endParaRPr lang="en-US" sz="3000" i="1" spc="300" dirty="0">
              <a:solidFill>
                <a:schemeClr val="tx1"/>
              </a:solidFill>
            </a:endParaRPr>
          </a:p>
          <a:p>
            <a:r>
              <a:rPr lang="en-US" sz="28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Vendor Review Presentation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SBIRT Training and Resource Center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(Screening, Brief Intervention, and Referral to Treatment) </a:t>
            </a:r>
          </a:p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Rhode Island College</a:t>
            </a: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" y="-2"/>
            <a:ext cx="919846" cy="6876134"/>
            <a:chOff x="-5446" y="-2"/>
            <a:chExt cx="772889" cy="6502321"/>
          </a:xfrm>
        </p:grpSpPr>
        <p:sp>
          <p:nvSpPr>
            <p:cNvPr id="5" name="Rectangle 4"/>
            <p:cNvSpPr/>
            <p:nvPr/>
          </p:nvSpPr>
          <p:spPr>
            <a:xfrm rot="16200000">
              <a:off x="-2861589" y="2856141"/>
              <a:ext cx="6485175" cy="772889"/>
            </a:xfrm>
            <a:prstGeom prst="rect">
              <a:avLst/>
            </a:prstGeom>
            <a:solidFill>
              <a:srgbClr val="0033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56825" y="5754248"/>
              <a:ext cx="242899" cy="767442"/>
            </a:xfrm>
            <a:prstGeom prst="rect">
              <a:avLst/>
            </a:prstGeom>
            <a:solidFill>
              <a:srgbClr val="3399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256825" y="5511349"/>
              <a:ext cx="242899" cy="767442"/>
            </a:xfrm>
            <a:prstGeom prst="rect">
              <a:avLst/>
            </a:prstGeom>
            <a:solidFill>
              <a:srgbClr val="339933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259549" y="5994425"/>
              <a:ext cx="242900" cy="772888"/>
            </a:xfrm>
            <a:prstGeom prst="rect">
              <a:avLst/>
            </a:prstGeom>
            <a:solidFill>
              <a:srgbClr val="0066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249447" y="5261070"/>
              <a:ext cx="257657" cy="767442"/>
            </a:xfrm>
            <a:prstGeom prst="rect">
              <a:avLst/>
            </a:prstGeom>
            <a:solidFill>
              <a:srgbClr val="CCCC00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047" y="3124200"/>
            <a:ext cx="6610350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1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F4B65"/>
                </a:solidFill>
              </a:rPr>
              <a:t>Question</a:t>
            </a:r>
          </a:p>
        </p:txBody>
      </p:sp>
      <p:sp>
        <p:nvSpPr>
          <p:cNvPr id="15" name="AutoShape 7" descr="Image result for infrastructure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10</a:t>
            </a:fld>
            <a:endParaRPr lang="en-US"/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3FB61971-88E5-4078-A1FB-67ADF8AC7E50}"/>
              </a:ext>
            </a:extLst>
          </p:cNvPr>
          <p:cNvSpPr/>
          <p:nvPr/>
        </p:nvSpPr>
        <p:spPr>
          <a:xfrm>
            <a:off x="762000" y="1852154"/>
            <a:ext cx="7543800" cy="3786646"/>
          </a:xfrm>
          <a:prstGeom prst="roundRect">
            <a:avLst/>
          </a:prstGeom>
          <a:solidFill>
            <a:srgbClr val="3399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>
              <a:tabLst>
                <a:tab pos="65151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Do you see any partnership opportunities or other unique agencies to partner with us that we haven’t considered? </a:t>
            </a:r>
          </a:p>
        </p:txBody>
      </p:sp>
    </p:spTree>
    <p:extLst>
      <p:ext uri="{BB962C8B-B14F-4D97-AF65-F5344CB8AC3E}">
        <p14:creationId xmlns:p14="http://schemas.microsoft.com/office/powerpoint/2010/main" val="266461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Results to Date (Continued)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Certified Trainers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C33489-67EE-4117-8A90-B57FC9EC2D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 Year Goal: 18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Year One: 1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Year Two: 3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Year Three: 3*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400050" lvl="2" indent="0">
              <a:buNone/>
            </a:pPr>
            <a:r>
              <a:rPr lang="en-US" sz="3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6 in progress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Trainer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DD5B1B-7FEA-4A32-BE3C-21E59D900C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43398" y="1920875"/>
            <a:ext cx="457201" cy="9144001"/>
          </a:xfrm>
          <a:prstGeom prst="rect">
            <a:avLst/>
          </a:prstGeom>
        </p:spPr>
      </p:pic>
      <p:graphicFrame>
        <p:nvGraphicFramePr>
          <p:cNvPr id="19" name="Content Placeholder 1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99667698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1376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D77A1-BA17-4053-A1D5-BCCBB355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Evaluation of SBIRT Training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30574DB-7C76-40FE-B635-A15956261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82515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Significant changes in attitudes</a:t>
            </a:r>
          </a:p>
          <a:p>
            <a:pPr lvl="1"/>
            <a:r>
              <a:rPr lang="en-US" sz="2600" dirty="0"/>
              <a:t>Stronger agreement that involvement with a patient can make a difference in his/her substance use</a:t>
            </a:r>
          </a:p>
          <a:p>
            <a:pPr lvl="1"/>
            <a:r>
              <a:rPr lang="en-US" sz="2600" dirty="0"/>
              <a:t>Stronger disagreement that patients would be angry if asked questions about their substance use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b="1" dirty="0"/>
              <a:t>Significant increase in knowledge</a:t>
            </a:r>
          </a:p>
          <a:p>
            <a:pPr lvl="1"/>
            <a:r>
              <a:rPr lang="en-US" sz="2400" dirty="0"/>
              <a:t>For both general SBIRT knowledge (e.g., standard drink size, risky drinking levels) and motivational interviewing skills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b="1" dirty="0"/>
              <a:t>Significant increase in confidence to perform all aspects of SBIRT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0F460-D1E7-4D9E-A62E-7EDED152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35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9C640-51B0-4CCF-9018-93036FDDB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Evaluation of SBIRT Training</a:t>
            </a:r>
            <a:endParaRPr lang="en-US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F7A9AF26-FBAA-40BA-BFBC-C266E9C097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85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FC3173-ABFE-4BE5-83D3-5FB71ED4C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6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8382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Qualitative Anecdotes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CE2612-E902-4F1C-BDCA-B28CE9F11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9" y="1295400"/>
            <a:ext cx="4952999" cy="5410200"/>
          </a:xfrm>
        </p:spPr>
        <p:txBody>
          <a:bodyPr>
            <a:noAutofit/>
          </a:bodyPr>
          <a:lstStyle/>
          <a:p>
            <a:pPr marL="0" indent="0" defTabSz="800100">
              <a:buNone/>
            </a:pPr>
            <a:r>
              <a:rPr lang="en-US" sz="1300" b="1" dirty="0"/>
              <a:t>Pediatricians became interested!</a:t>
            </a:r>
            <a:r>
              <a:rPr lang="en-US" sz="1300" dirty="0"/>
              <a:t> So we partnered with RI AAP/CTC for the Adolescent SBIRT Learning Collaborative and RIC secured/incorporated online simulations through </a:t>
            </a:r>
            <a:r>
              <a:rPr lang="en-US" sz="1300" dirty="0" err="1"/>
              <a:t>Kognito</a:t>
            </a:r>
            <a:r>
              <a:rPr lang="en-US" sz="1300" dirty="0"/>
              <a:t> for adolescent and adult SBIRT.</a:t>
            </a:r>
          </a:p>
          <a:p>
            <a:pPr marL="457200" indent="-457200" defTabSz="800100"/>
            <a:endParaRPr lang="en-US" sz="1300" dirty="0"/>
          </a:p>
          <a:p>
            <a:pPr marL="0" indent="0" defTabSz="800100">
              <a:buNone/>
            </a:pPr>
            <a:r>
              <a:rPr lang="en-US" sz="1300" b="1" dirty="0"/>
              <a:t>Providers needed aids to feel comfortable asking questions about substance use! </a:t>
            </a:r>
            <a:r>
              <a:rPr lang="en-US" sz="1300" dirty="0"/>
              <a:t>So we launched Rhode Island’s We Ask Everyone Campaign, providing posters and lapel pins for providers to have on-site to increase comfort with asking  these questions and telling patients that we ask everyone.</a:t>
            </a:r>
          </a:p>
          <a:p>
            <a:pPr defTabSz="80010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“These We Ask Everyone materials would be great to help facilitate end-of-life discussions.”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Health Equity Summit Attendee</a:t>
            </a:r>
          </a:p>
          <a:p>
            <a:pPr defTabSz="80010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“Wearing this (pin) has opened up doors to ask questions about gender and sexual identity.”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Rhode Island Provider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defTabSz="800100">
              <a:buNone/>
            </a:pPr>
            <a:endParaRPr lang="en-US" sz="1300" dirty="0"/>
          </a:p>
          <a:p>
            <a:pPr marL="0" indent="0" defTabSz="800100">
              <a:buNone/>
            </a:pPr>
            <a:r>
              <a:rPr lang="en-US" sz="1300" b="1" dirty="0"/>
              <a:t>Patients needed to be aware of changes (e.g., substance use screening) in their medical care! </a:t>
            </a:r>
            <a:r>
              <a:rPr lang="en-US" sz="1300" dirty="0"/>
              <a:t>So we developed and promoted Rhode Island’s Because We Care media campaign, using billboards and bus stops for to raise awareness.</a:t>
            </a:r>
          </a:p>
          <a:p>
            <a:pPr defTabSz="800100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“I saw your billboard on my way out of my favorite coffee shop and wanted to find out more about this.” 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Philanthropy Director</a:t>
            </a:r>
          </a:p>
          <a:p>
            <a:pPr marL="0" indent="0" defTabSz="800100">
              <a:buNone/>
            </a:pPr>
            <a:endParaRPr lang="en-US" sz="1300" dirty="0"/>
          </a:p>
          <a:p>
            <a:pPr marL="0" indent="0" defTabSz="800100">
              <a:buNone/>
            </a:pPr>
            <a:r>
              <a:rPr lang="en-US" sz="1300" b="1" dirty="0"/>
              <a:t>SBIRT has implications for the workplace!</a:t>
            </a:r>
          </a:p>
          <a:p>
            <a:pPr marL="0" indent="0" defTabSz="800100">
              <a:buNone/>
            </a:pPr>
            <a:r>
              <a:rPr lang="en-US" sz="1300" dirty="0"/>
              <a:t>Partnering on the Governor’s Recovery Friendly Workplace Initiative to ensure key messages and resources from the SBIRT Training and Resource Center are included.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8" y="4267200"/>
            <a:ext cx="3749857" cy="223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32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Lessons Learned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2400" y="1600200"/>
            <a:ext cx="2819400" cy="49530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922" y="1644132"/>
            <a:ext cx="259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Unmet or 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Changing Needs</a:t>
            </a:r>
          </a:p>
          <a:p>
            <a:pPr marL="82296" indent="0" algn="ctr">
              <a:buNone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25196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Referral resources  for SUDs in Rhode Island are still not adequate to meet needs.</a:t>
            </a:r>
          </a:p>
          <a:p>
            <a:pPr marL="425196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25196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Systems for treatment are disconnected and difficult to navigate.</a:t>
            </a:r>
          </a:p>
          <a:p>
            <a:pPr marL="425196" indent="-34290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25196" indent="-34290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Normalizing questions remains challenging.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Rounded Rectangle 3"/>
          <p:cNvSpPr/>
          <p:nvPr/>
        </p:nvSpPr>
        <p:spPr>
          <a:xfrm>
            <a:off x="3162300" y="1583094"/>
            <a:ext cx="2819400" cy="49530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3"/>
          <p:cNvSpPr/>
          <p:nvPr/>
        </p:nvSpPr>
        <p:spPr>
          <a:xfrm>
            <a:off x="6172200" y="1583094"/>
            <a:ext cx="2819400" cy="49530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1644132"/>
            <a:ext cx="259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Things to Do 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Differently</a:t>
            </a:r>
          </a:p>
          <a:p>
            <a:pPr marL="82296" indent="0" algn="ctr">
              <a:buNone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Improve notification processes for sites/partners who need new hires trained in order to adequately prepare training calendar.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 more proactive with Community Health Team and SBIRT Site training protocol as a subset of the Training Plan.</a:t>
            </a:r>
          </a:p>
          <a:p>
            <a:pPr marL="368046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29350" y="1644132"/>
            <a:ext cx="27051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ctr">
              <a:buNone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Would Be </a:t>
            </a:r>
            <a:b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Helpful Post-SIM</a:t>
            </a:r>
          </a:p>
          <a:p>
            <a:pPr marL="82296" indent="0" algn="ctr">
              <a:buNone/>
            </a:pP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Expand training to other behavioral health integration topics, especially related to SUD.</a:t>
            </a:r>
          </a:p>
          <a:p>
            <a:pPr marL="368046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Build relationships with SUD treatment providers.</a:t>
            </a:r>
          </a:p>
          <a:p>
            <a:pPr marL="368046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8046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Study changes in patient/provider comfort with SUD-related questions.</a:t>
            </a:r>
          </a:p>
        </p:txBody>
      </p:sp>
    </p:spTree>
    <p:extLst>
      <p:ext uri="{BB962C8B-B14F-4D97-AF65-F5344CB8AC3E}">
        <p14:creationId xmlns:p14="http://schemas.microsoft.com/office/powerpoint/2010/main" val="3702415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44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Sustainability Approaches</a:t>
            </a:r>
            <a:endParaRPr lang="en-US" dirty="0"/>
          </a:p>
        </p:txBody>
      </p:sp>
      <p:sp>
        <p:nvSpPr>
          <p:cNvPr id="8" name="Rounded Rectangle 3"/>
          <p:cNvSpPr/>
          <p:nvPr/>
        </p:nvSpPr>
        <p:spPr>
          <a:xfrm>
            <a:off x="457200" y="1718514"/>
            <a:ext cx="4159228" cy="2168480"/>
          </a:xfrm>
          <a:prstGeom prst="round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 defTabSz="800100"/>
            <a:r>
              <a:rPr lang="en-US" sz="2400" u="sng" dirty="0">
                <a:solidFill>
                  <a:schemeClr val="bg1"/>
                </a:solidFill>
              </a:rPr>
              <a:t>Funding</a:t>
            </a:r>
          </a:p>
          <a:p>
            <a:pPr marL="115888" algn="ctr" defTabSz="800100"/>
            <a:endParaRPr lang="en-US" sz="2400" u="sng" dirty="0">
              <a:solidFill>
                <a:schemeClr val="bg1"/>
              </a:solidFill>
            </a:endParaRPr>
          </a:p>
          <a:p>
            <a:pPr marL="401638" indent="-285750" defTabSz="8001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Initial sustainability secured through State Opioid Response (SOR) Grant. </a:t>
            </a:r>
          </a:p>
          <a:p>
            <a:pPr marL="401638" indent="-285750" defTabSz="8001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/>
                </a:solidFill>
              </a:rPr>
              <a:t>Awaiting additional funding decision from CVS for support in early 2019.</a:t>
            </a:r>
          </a:p>
        </p:txBody>
      </p:sp>
      <p:sp>
        <p:nvSpPr>
          <p:cNvPr id="11" name="Rounded Rectangle 4"/>
          <p:cNvSpPr/>
          <p:nvPr/>
        </p:nvSpPr>
        <p:spPr>
          <a:xfrm>
            <a:off x="4652583" y="3962400"/>
            <a:ext cx="4034216" cy="2195588"/>
          </a:xfrm>
          <a:prstGeom prst="roundRect">
            <a:avLst/>
          </a:prstGeom>
          <a:solidFill>
            <a:srgbClr val="3399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>
              <a:tabLst>
                <a:tab pos="6515100" algn="l"/>
              </a:tabLst>
            </a:pPr>
            <a:r>
              <a:rPr lang="en-US" sz="2400" u="sng" dirty="0">
                <a:solidFill>
                  <a:schemeClr val="bg1"/>
                </a:solidFill>
              </a:rPr>
              <a:t>Evaluation</a:t>
            </a:r>
          </a:p>
          <a:p>
            <a:pPr marL="115888" algn="ctr">
              <a:tabLst>
                <a:tab pos="6515100" algn="l"/>
              </a:tabLst>
            </a:pPr>
            <a:endParaRPr lang="en-US" sz="2400" u="sng" dirty="0">
              <a:solidFill>
                <a:schemeClr val="bg1"/>
              </a:solidFill>
            </a:endParaRPr>
          </a:p>
          <a:p>
            <a:pPr marL="401638" lvl="0" indent="-285750">
              <a:buFont typeface="Arial" panose="020B0604020202020204" pitchFamily="34" charset="0"/>
              <a:buChar char="•"/>
              <a:tabLst>
                <a:tab pos="6515100" algn="l"/>
              </a:tabLst>
            </a:pPr>
            <a:r>
              <a:rPr lang="en-US" sz="1600" dirty="0"/>
              <a:t>Evaluate curriculum implementation and utilization of online/in-person SBIRT modules with URI.</a:t>
            </a:r>
          </a:p>
          <a:p>
            <a:pPr marL="401638" lvl="0" indent="-285750">
              <a:buFont typeface="Arial" panose="020B0604020202020204" pitchFamily="34" charset="0"/>
              <a:buChar char="•"/>
              <a:tabLst>
                <a:tab pos="6515100" algn="l"/>
              </a:tabLst>
            </a:pPr>
            <a:r>
              <a:rPr lang="en-US" sz="1600" dirty="0"/>
              <a:t>Exploring options to meet opioid-related continuing education credits.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4672798" y="1718514"/>
            <a:ext cx="4014001" cy="2168480"/>
          </a:xfrm>
          <a:prstGeom prst="roundRect">
            <a:avLst/>
          </a:prstGeom>
          <a:solidFill>
            <a:srgbClr val="ACA8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/>
            <a:endParaRPr lang="en-US" sz="2400" u="sng" dirty="0">
              <a:solidFill>
                <a:schemeClr val="bg1"/>
              </a:solidFill>
            </a:endParaRPr>
          </a:p>
          <a:p>
            <a:pPr marL="115888" algn="ctr"/>
            <a:r>
              <a:rPr lang="en-US" sz="2400" u="sng" dirty="0">
                <a:solidFill>
                  <a:schemeClr val="bg1"/>
                </a:solidFill>
              </a:rPr>
              <a:t>Partnerships</a:t>
            </a:r>
          </a:p>
          <a:p>
            <a:pPr marL="115888" algn="ctr"/>
            <a:endParaRPr lang="en-US" sz="2400" u="sng" dirty="0">
              <a:solidFill>
                <a:schemeClr val="bg1"/>
              </a:solidFill>
            </a:endParaRPr>
          </a:p>
          <a:p>
            <a:pPr marL="401638" lvl="0" indent="-285750" defTabSz="800100">
              <a:buFont typeface="Arial" panose="020B0604020202020204" pitchFamily="34" charset="0"/>
              <a:buChar char="•"/>
            </a:pPr>
            <a:r>
              <a:rPr lang="en-US" sz="1600" dirty="0"/>
              <a:t>Working with additional partners to integrate SBIRT within other projects (e.g., CTC-RI, RI AAP, SUMHLC, United Way, and the Governor’s Office).</a:t>
            </a:r>
          </a:p>
          <a:p>
            <a:pPr marL="115888"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" name="Rounded Rectangle 5"/>
          <p:cNvSpPr/>
          <p:nvPr/>
        </p:nvSpPr>
        <p:spPr>
          <a:xfrm>
            <a:off x="351314" y="3989508"/>
            <a:ext cx="4142510" cy="2168480"/>
          </a:xfrm>
          <a:prstGeom prst="roundRect">
            <a:avLst/>
          </a:prstGeom>
          <a:solidFill>
            <a:srgbClr val="ACA8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/>
            <a:r>
              <a:rPr lang="en-US" sz="2400" u="sng" dirty="0">
                <a:solidFill>
                  <a:schemeClr val="bg1"/>
                </a:solidFill>
              </a:rPr>
              <a:t>Learning</a:t>
            </a:r>
          </a:p>
          <a:p>
            <a:pPr marL="115888" algn="ctr"/>
            <a:endParaRPr lang="en-US" dirty="0"/>
          </a:p>
          <a:p>
            <a:pPr marL="401638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Focusing development of certified SBIRT trainers who can train and ensure SBIRT model fidelity within their agencies.</a:t>
            </a:r>
          </a:p>
          <a:p>
            <a:pPr marL="401638" lvl="0" indent="-285750">
              <a:buFont typeface="Arial" panose="020B0604020202020204" pitchFamily="34" charset="0"/>
              <a:buChar char="•"/>
            </a:pPr>
            <a:r>
              <a:rPr lang="en-US" sz="1600" dirty="0"/>
              <a:t>Expanding We Ask Everyone Campaign to include questions on: EOL, SDOH, etc.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509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F4B65"/>
                </a:solidFill>
              </a:rPr>
              <a:t>Main Takeaways</a:t>
            </a:r>
          </a:p>
        </p:txBody>
      </p:sp>
      <p:sp>
        <p:nvSpPr>
          <p:cNvPr id="15" name="AutoShape 7" descr="Image result for infrastructure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04800" y="1752600"/>
            <a:ext cx="8690008" cy="4222750"/>
            <a:chOff x="1125682" y="1600200"/>
            <a:chExt cx="7012989" cy="4222750"/>
          </a:xfrm>
        </p:grpSpPr>
        <p:sp>
          <p:nvSpPr>
            <p:cNvPr id="14" name="Rounded Rectangle 13"/>
            <p:cNvSpPr/>
            <p:nvPr/>
          </p:nvSpPr>
          <p:spPr>
            <a:xfrm>
              <a:off x="1125682" y="1600200"/>
              <a:ext cx="7010400" cy="1143000"/>
            </a:xfrm>
            <a:prstGeom prst="roundRect">
              <a:avLst/>
            </a:prstGeom>
            <a:solidFill>
              <a:srgbClr val="00336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schemeClr val="bg1"/>
                  </a:solidFill>
                </a:rPr>
                <a:t>		Spending SIM grant dollars wisely and secured initial 				sustainability through State Opioid Response grant.</a:t>
              </a: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125682" y="3124200"/>
              <a:ext cx="7010400" cy="1143000"/>
            </a:xfrm>
            <a:prstGeom prst="roundRect">
              <a:avLst/>
            </a:prstGeom>
            <a:solidFill>
              <a:srgbClr val="00666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4"/>
              <a:r>
                <a:rPr lang="en-US" sz="2000" dirty="0">
                  <a:solidFill>
                    <a:schemeClr val="bg1"/>
                  </a:solidFill>
                </a:rPr>
                <a:t>Exceeding goal for number of HCPs trained. Additional resources (e.g., We Ask Everyone materials) well received. Significant improvements in provider attitudes and confidence.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128271" y="4679950"/>
              <a:ext cx="7010400" cy="1143000"/>
            </a:xfrm>
            <a:prstGeom prst="roundRect">
              <a:avLst/>
            </a:prstGeom>
            <a:solidFill>
              <a:srgbClr val="339966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4"/>
              <a:r>
                <a:rPr lang="en-US" sz="2000" dirty="0">
                  <a:solidFill>
                    <a:schemeClr val="bg1"/>
                  </a:solidFill>
                </a:rPr>
                <a:t>Training SBIRT Train-the-Trainers to ensure continuity of </a:t>
              </a:r>
            </a:p>
            <a:p>
              <a:pPr lvl="4"/>
              <a:r>
                <a:rPr lang="en-US" sz="2000" dirty="0">
                  <a:solidFill>
                    <a:schemeClr val="bg1"/>
                  </a:solidFill>
                </a:rPr>
                <a:t>SBIRT (and fidelity) in many SIM/SBIRT partner sites in Rhode Island. Students trained in SBIRT prior to entering workforce.</a:t>
              </a:r>
            </a:p>
          </p:txBody>
        </p:sp>
        <p:pic>
          <p:nvPicPr>
            <p:cNvPr id="4101" name="Picture 5" descr="http://www.freeiconspng.com/uploads/dollar-black-circle-icon-28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5875" y="1714500"/>
              <a:ext cx="914400" cy="914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Group 18"/>
            <p:cNvGrpSpPr/>
            <p:nvPr/>
          </p:nvGrpSpPr>
          <p:grpSpPr>
            <a:xfrm>
              <a:off x="1319213" y="3276600"/>
              <a:ext cx="847725" cy="847725"/>
              <a:chOff x="1155700" y="3363880"/>
              <a:chExt cx="847725" cy="847725"/>
            </a:xfrm>
          </p:grpSpPr>
          <p:pic>
            <p:nvPicPr>
              <p:cNvPr id="4106" name="Picture 10" descr="infrastructure, settings icon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77967" y="3486147"/>
                <a:ext cx="603189" cy="60318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Rounded Rectangle 15"/>
              <p:cNvSpPr/>
              <p:nvPr/>
            </p:nvSpPr>
            <p:spPr>
              <a:xfrm>
                <a:off x="1155700" y="3363880"/>
                <a:ext cx="847725" cy="847725"/>
              </a:xfrm>
              <a:prstGeom prst="round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1340709" y="4795837"/>
              <a:ext cx="847725" cy="847725"/>
              <a:chOff x="1269270" y="4795837"/>
              <a:chExt cx="847725" cy="847725"/>
            </a:xfrm>
          </p:grpSpPr>
          <p:pic>
            <p:nvPicPr>
              <p:cNvPr id="4109" name="Picture 13" descr="https://d30y9cdsu7xlg0.cloudfront.net/png/48890-200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brightnessContrast bright="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45405" y="4893469"/>
                <a:ext cx="652462" cy="65246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Rounded Rectangle 26"/>
              <p:cNvSpPr/>
              <p:nvPr/>
            </p:nvSpPr>
            <p:spPr>
              <a:xfrm>
                <a:off x="1269270" y="4795837"/>
                <a:ext cx="847725" cy="847725"/>
              </a:xfrm>
              <a:prstGeom prst="roundRect">
                <a:avLst/>
              </a:prstGeom>
              <a:noFill/>
              <a:ln w="571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175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endParaRPr lang="en-US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2296" indent="0">
              <a:buNone/>
            </a:pPr>
            <a:r>
              <a:rPr lang="en-US" sz="4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Websites: </a:t>
            </a:r>
          </a:p>
          <a:p>
            <a:pPr marL="82296" indent="0">
              <a:buNone/>
            </a:pPr>
            <a:r>
              <a:rPr lang="en-US" sz="2800" dirty="0">
                <a:hlinkClick r:id="rId3"/>
              </a:rPr>
              <a:t>www.risbirt.org</a:t>
            </a:r>
            <a:r>
              <a:rPr lang="en-US" sz="2800" dirty="0"/>
              <a:t> </a:t>
            </a:r>
          </a:p>
          <a:p>
            <a:pPr marL="82296" indent="0">
              <a:buNone/>
            </a:pPr>
            <a:endParaRPr lang="en-US" sz="2800" dirty="0"/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00100" y="1600200"/>
            <a:ext cx="7543800" cy="23622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1981200"/>
            <a:ext cx="71628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>
              <a:buNone/>
            </a:pPr>
            <a:r>
              <a:rPr lang="en-US" sz="4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Chris Dorval</a:t>
            </a:r>
          </a:p>
          <a:p>
            <a:pPr marL="82296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cdonovandorval@ric.edu</a:t>
            </a:r>
          </a:p>
          <a:p>
            <a:pPr marL="82296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401-626-0169</a:t>
            </a:r>
          </a:p>
          <a:p>
            <a:pPr marL="82296" indent="0">
              <a:buNone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42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F4B65"/>
                </a:solidFill>
              </a:rPr>
              <a:t>Final Question</a:t>
            </a:r>
          </a:p>
        </p:txBody>
      </p:sp>
      <p:sp>
        <p:nvSpPr>
          <p:cNvPr id="15" name="AutoShape 7" descr="Image result for infrastructure icon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19</a:t>
            </a:fld>
            <a:endParaRPr lang="en-US"/>
          </a:p>
        </p:txBody>
      </p:sp>
      <p:sp>
        <p:nvSpPr>
          <p:cNvPr id="22" name="Rounded Rectangle 4">
            <a:extLst>
              <a:ext uri="{FF2B5EF4-FFF2-40B4-BE49-F238E27FC236}">
                <a16:creationId xmlns:a16="http://schemas.microsoft.com/office/drawing/2014/main" id="{3FB61971-88E5-4078-A1FB-67ADF8AC7E50}"/>
              </a:ext>
            </a:extLst>
          </p:cNvPr>
          <p:cNvSpPr/>
          <p:nvPr/>
        </p:nvSpPr>
        <p:spPr>
          <a:xfrm>
            <a:off x="762000" y="1852154"/>
            <a:ext cx="7543800" cy="3786646"/>
          </a:xfrm>
          <a:prstGeom prst="roundRect">
            <a:avLst/>
          </a:prstGeom>
          <a:solidFill>
            <a:srgbClr val="3399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algn="ctr">
              <a:tabLst>
                <a:tab pos="6515100" algn="l"/>
              </a:tabLst>
            </a:pPr>
            <a:r>
              <a:rPr lang="en-US" sz="4000" dirty="0">
                <a:solidFill>
                  <a:schemeClr val="bg1"/>
                </a:solidFill>
              </a:rPr>
              <a:t>Who has an organizational need for SBIRT training and who wants to help us further disseminate the We Ask Everyone message? Any takers?</a:t>
            </a:r>
          </a:p>
        </p:txBody>
      </p:sp>
    </p:spTree>
    <p:extLst>
      <p:ext uri="{BB962C8B-B14F-4D97-AF65-F5344CB8AC3E}">
        <p14:creationId xmlns:p14="http://schemas.microsoft.com/office/powerpoint/2010/main" val="260153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239000" cy="467995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>
                <a:solidFill>
                  <a:srgbClr val="9F4B65"/>
                </a:solidFill>
              </a:rPr>
              <a:t>Project Leads:	</a:t>
            </a:r>
            <a:r>
              <a:rPr lang="en-US" sz="3200" b="1" dirty="0"/>
              <a:t>Chris Dorval 		               </a:t>
            </a:r>
            <a:br>
              <a:rPr lang="en-US" sz="3200" b="1" dirty="0"/>
            </a:br>
            <a:r>
              <a:rPr lang="en-US" sz="3200" b="1" dirty="0"/>
              <a:t>			Jayashree </a:t>
            </a:r>
            <a:r>
              <a:rPr lang="en-US" sz="3200" b="1" dirty="0" err="1"/>
              <a:t>Nimmagadda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>
                <a:solidFill>
                  <a:srgbClr val="9F4B65"/>
                </a:solidFill>
              </a:rPr>
              <a:t>SIM Liaison:	</a:t>
            </a:r>
            <a:r>
              <a:rPr lang="en-US" sz="3200" b="1" dirty="0"/>
              <a:t>James </a:t>
            </a:r>
            <a:r>
              <a:rPr lang="en-US" sz="3200" b="1" dirty="0" err="1"/>
              <a:t>Rajotte</a:t>
            </a:r>
            <a:r>
              <a:rPr lang="en-US" sz="3200" b="1" dirty="0"/>
              <a:t>, RIDOH</a:t>
            </a:r>
            <a:br>
              <a:rPr lang="en-US" sz="3200" b="1" dirty="0"/>
            </a:br>
            <a:r>
              <a:rPr lang="en-US" sz="3200" b="1" dirty="0"/>
              <a:t>			Catherine Hunter, BHDDH</a:t>
            </a:r>
            <a:r>
              <a:rPr lang="en-US" sz="3200" b="1" dirty="0">
                <a:solidFill>
                  <a:srgbClr val="9F4B65"/>
                </a:solidFill>
              </a:rPr>
              <a:t>	</a:t>
            </a:r>
            <a:br>
              <a:rPr lang="en-US" sz="3200" b="1" dirty="0">
                <a:solidFill>
                  <a:srgbClr val="9F4B65"/>
                </a:solidFill>
              </a:rPr>
            </a:br>
            <a:r>
              <a:rPr lang="en-US" sz="3200" b="1" dirty="0">
                <a:solidFill>
                  <a:srgbClr val="9F4B65"/>
                </a:solidFill>
              </a:rPr>
              <a:t>Project Start Date:		</a:t>
            </a:r>
            <a:r>
              <a:rPr lang="en-US" sz="3200" b="1" dirty="0"/>
              <a:t>7/01/2016</a:t>
            </a:r>
            <a:br>
              <a:rPr lang="en-US" sz="3200" b="1" dirty="0"/>
            </a:br>
            <a:r>
              <a:rPr lang="en-US" sz="3200" b="1" dirty="0">
                <a:solidFill>
                  <a:srgbClr val="9F4B65"/>
                </a:solidFill>
              </a:rPr>
              <a:t>Months Implementing:	</a:t>
            </a:r>
            <a:r>
              <a:rPr lang="en-US" sz="3200" b="1" dirty="0"/>
              <a:t>	27 Months</a:t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>
                <a:solidFill>
                  <a:srgbClr val="9F4B65"/>
                </a:solidFill>
              </a:rPr>
              <a:t>Total Budget:</a:t>
            </a:r>
            <a:r>
              <a:rPr lang="en-US" sz="3200" b="1" dirty="0"/>
              <a:t>			$486,083</a:t>
            </a:r>
            <a:br>
              <a:rPr lang="en-US" sz="3200" b="1" dirty="0"/>
            </a:br>
            <a:r>
              <a:rPr lang="en-US" sz="3200" b="1" dirty="0">
                <a:solidFill>
                  <a:srgbClr val="9F4B65"/>
                </a:solidFill>
              </a:rPr>
              <a:t>Formally Evaluated:		</a:t>
            </a:r>
            <a:r>
              <a:rPr lang="en-US" sz="3200" b="1" dirty="0"/>
              <a:t>Yes-URI SBIRT</a:t>
            </a:r>
            <a:endParaRPr lang="en-US" sz="32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447799" y="-685801"/>
            <a:ext cx="457201" cy="335279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39000" y="-685799"/>
            <a:ext cx="457201" cy="3352799"/>
          </a:xfrm>
          <a:prstGeom prst="rect">
            <a:avLst/>
          </a:prstGeom>
        </p:spPr>
      </p:pic>
      <p:sp>
        <p:nvSpPr>
          <p:cNvPr id="26" name="Rounded Rectangle 4"/>
          <p:cNvSpPr/>
          <p:nvPr/>
        </p:nvSpPr>
        <p:spPr>
          <a:xfrm>
            <a:off x="609600" y="1676400"/>
            <a:ext cx="7772400" cy="47244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B0705E-AE09-4946-823B-00FF9D06A719}"/>
              </a:ext>
            </a:extLst>
          </p:cNvPr>
          <p:cNvSpPr txBox="1"/>
          <p:nvPr/>
        </p:nvSpPr>
        <p:spPr>
          <a:xfrm>
            <a:off x="3581400" y="698211"/>
            <a:ext cx="2438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F4B65"/>
                </a:solidFill>
                <a:latin typeface="+mj-lt"/>
                <a:ea typeface="+mj-ea"/>
                <a:cs typeface="+mj-cs"/>
              </a:rPr>
              <a:t>Basic Info</a:t>
            </a:r>
          </a:p>
        </p:txBody>
      </p:sp>
    </p:spTree>
    <p:extLst>
      <p:ext uri="{BB962C8B-B14F-4D97-AF65-F5344CB8AC3E}">
        <p14:creationId xmlns:p14="http://schemas.microsoft.com/office/powerpoint/2010/main" val="3434950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5400000">
            <a:off x="1143000" y="-1163782"/>
            <a:ext cx="6858000" cy="9144000"/>
            <a:chOff x="-5446" y="0"/>
            <a:chExt cx="772889" cy="6485173"/>
          </a:xfrm>
        </p:grpSpPr>
        <p:sp>
          <p:nvSpPr>
            <p:cNvPr id="5" name="Rectangle 4"/>
            <p:cNvSpPr/>
            <p:nvPr/>
          </p:nvSpPr>
          <p:spPr>
            <a:xfrm rot="16200000">
              <a:off x="-2368409" y="3349321"/>
              <a:ext cx="5498815" cy="772889"/>
            </a:xfrm>
            <a:prstGeom prst="rect">
              <a:avLst/>
            </a:prstGeom>
            <a:solidFill>
              <a:srgbClr val="0033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16200000">
              <a:off x="259549" y="235563"/>
              <a:ext cx="242899" cy="772889"/>
            </a:xfrm>
            <a:prstGeom prst="rect">
              <a:avLst/>
            </a:prstGeom>
            <a:solidFill>
              <a:srgbClr val="3399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6200000">
              <a:off x="259549" y="-7337"/>
              <a:ext cx="242899" cy="772889"/>
            </a:xfrm>
            <a:prstGeom prst="rect">
              <a:avLst/>
            </a:prstGeom>
            <a:solidFill>
              <a:srgbClr val="339933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 rot="16200000">
              <a:off x="259549" y="478463"/>
              <a:ext cx="242900" cy="772888"/>
            </a:xfrm>
            <a:prstGeom prst="rect">
              <a:avLst/>
            </a:prstGeom>
            <a:solidFill>
              <a:srgbClr val="006666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 rot="16200000">
              <a:off x="252170" y="-257615"/>
              <a:ext cx="257657" cy="772888"/>
            </a:xfrm>
            <a:prstGeom prst="rect">
              <a:avLst/>
            </a:prstGeom>
            <a:solidFill>
              <a:srgbClr val="CCCC00">
                <a:alpha val="69804"/>
              </a:srgb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10" name="Rectangle 9"/>
          <p:cNvSpPr/>
          <p:nvPr/>
        </p:nvSpPr>
        <p:spPr>
          <a:xfrm>
            <a:off x="1694521" y="3085051"/>
            <a:ext cx="4495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QUESTIONS?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794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Background on Project Selection</a:t>
            </a:r>
            <a:br>
              <a:rPr lang="en-US" b="1" dirty="0">
                <a:solidFill>
                  <a:srgbClr val="9F4B65"/>
                </a:solidFill>
              </a:rPr>
            </a:br>
            <a:r>
              <a:rPr lang="en-US" b="1" dirty="0">
                <a:solidFill>
                  <a:srgbClr val="9F4B65"/>
                </a:solidFill>
              </a:rPr>
              <a:t>Appendix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05000"/>
            <a:ext cx="6477000" cy="44196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Rhode Island ranks </a:t>
            </a:r>
            <a:r>
              <a:rPr lang="en-US" sz="2900" b="1" u="sng" dirty="0"/>
              <a:t>above the national average</a:t>
            </a:r>
            <a:r>
              <a:rPr lang="en-US" sz="2900" dirty="0"/>
              <a:t> on Illicit Drug Dependence 3.4% compared to 2.6% (SAMSHA, 2015)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In RI </a:t>
            </a:r>
            <a:r>
              <a:rPr lang="en-US" sz="2900" b="1" u="sng" dirty="0"/>
              <a:t>82.7%  </a:t>
            </a:r>
            <a:r>
              <a:rPr lang="en-US" sz="2900" dirty="0"/>
              <a:t>Illicit Drug Use Disorders did not receive treatment for illicit drug use (SAMSHA, 2015).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Rhode Island ranks </a:t>
            </a:r>
            <a:r>
              <a:rPr lang="en-US" sz="2900" b="1" u="sng" dirty="0"/>
              <a:t>above the national average </a:t>
            </a:r>
            <a:r>
              <a:rPr lang="en-US" sz="2900" dirty="0"/>
              <a:t>on Alcohol Abuse or Dependence (7.7% compared to 6.5% (SAMSHA, 2015)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Rhode Island ranked </a:t>
            </a:r>
            <a:r>
              <a:rPr lang="en-US" sz="2900" b="1" u="sng" dirty="0"/>
              <a:t>3</a:t>
            </a:r>
            <a:r>
              <a:rPr lang="en-US" sz="2900" b="1" u="sng" baseline="30000" dirty="0"/>
              <a:t>rd</a:t>
            </a:r>
            <a:r>
              <a:rPr lang="en-US" sz="2900" b="1" u="sng" dirty="0"/>
              <a:t> in the nation in deaths </a:t>
            </a:r>
            <a:r>
              <a:rPr lang="en-US" sz="2900" dirty="0"/>
              <a:t>related to Alcohol poisoning at 22.8 deaths per million people  (Centers for Disease Control and Prevention, 2015)</a:t>
            </a:r>
            <a:endParaRPr lang="en-US" sz="2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900" dirty="0"/>
              <a:t>In RI </a:t>
            </a:r>
            <a:r>
              <a:rPr lang="en-US" sz="2900" b="1" u="sng" dirty="0"/>
              <a:t>92.6%</a:t>
            </a:r>
            <a:r>
              <a:rPr lang="en-US" sz="2900" dirty="0"/>
              <a:t> People indicated with Alcohol Use Disorders were not able to connect to treatment (SAMSHA, 2015).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900" dirty="0"/>
          </a:p>
          <a:p>
            <a:pPr marL="0" lvl="1" indent="0">
              <a:buNone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1676400"/>
            <a:ext cx="1676400" cy="4724400"/>
          </a:xfrm>
          <a:prstGeom prst="roundRect">
            <a:avLst>
              <a:gd name="adj" fmla="val 29433"/>
            </a:avLst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r>
              <a:rPr lang="en-US" sz="3200" b="1" dirty="0">
                <a:solidFill>
                  <a:schemeClr val="bg1"/>
                </a:solidFill>
              </a:rPr>
              <a:t>Unmet Need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09800" y="1676400"/>
            <a:ext cx="6629400" cy="47244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5050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SBIRT Sites Training Curriculum</a:t>
            </a:r>
            <a:br>
              <a:rPr lang="en-US" b="1" dirty="0">
                <a:solidFill>
                  <a:srgbClr val="9F4B65"/>
                </a:solidFill>
              </a:rPr>
            </a:br>
            <a:r>
              <a:rPr lang="en-US" b="1" dirty="0">
                <a:solidFill>
                  <a:srgbClr val="9F4B65"/>
                </a:solidFill>
              </a:rPr>
              <a:t>Appendix 2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2084200"/>
              </p:ext>
            </p:extLst>
          </p:nvPr>
        </p:nvGraphicFramePr>
        <p:xfrm>
          <a:off x="457200" y="1417638"/>
          <a:ext cx="8369938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Document" r:id="rId3" imgW="5942845" imgH="3827665" progId="Word.Document.12">
                  <p:embed/>
                </p:oleObj>
              </mc:Choice>
              <mc:Fallback>
                <p:oleObj name="Document" r:id="rId3" imgW="5942845" imgH="3827665" progId="Word.Document.12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417638"/>
                        <a:ext cx="8369938" cy="483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3000" y="59436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Training Hours: 19</a:t>
            </a:r>
          </a:p>
          <a:p>
            <a:r>
              <a:rPr lang="en-US" dirty="0"/>
              <a:t>Curriculum was designed to be implemented over an 18 month period. </a:t>
            </a:r>
          </a:p>
        </p:txBody>
      </p:sp>
    </p:spTree>
    <p:extLst>
      <p:ext uri="{BB962C8B-B14F-4D97-AF65-F5344CB8AC3E}">
        <p14:creationId xmlns:p14="http://schemas.microsoft.com/office/powerpoint/2010/main" val="166643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78" y="838200"/>
            <a:ext cx="7527293" cy="58454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533400" y="38100"/>
            <a:ext cx="7729807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9F4B65"/>
                </a:solidFill>
              </a:rPr>
              <a:t>SIM Transformation Wheel</a:t>
            </a:r>
          </a:p>
        </p:txBody>
      </p:sp>
    </p:spTree>
    <p:extLst>
      <p:ext uri="{BB962C8B-B14F-4D97-AF65-F5344CB8AC3E}">
        <p14:creationId xmlns:p14="http://schemas.microsoft.com/office/powerpoint/2010/main" val="55710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Background on Project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905000"/>
            <a:ext cx="5867400" cy="1828800"/>
          </a:xfrm>
        </p:spPr>
        <p:txBody>
          <a:bodyPr>
            <a:normAutofit fontScale="85000" lnSpcReduction="20000"/>
          </a:bodyPr>
          <a:lstStyle/>
          <a:p>
            <a:pPr marL="0" lvl="1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Rhode Island is above national average of drug and alcohol use, and above 80% of those people are not getting treatment.</a:t>
            </a:r>
          </a:p>
          <a:p>
            <a:pPr marL="0" lvl="1" indent="0">
              <a:buNone/>
            </a:pPr>
            <a:r>
              <a:rPr lang="en-US" sz="2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Appendix 1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28600" y="2057400"/>
            <a:ext cx="1676400" cy="1600200"/>
          </a:xfrm>
          <a:prstGeom prst="roundRect">
            <a:avLst>
              <a:gd name="adj" fmla="val 29433"/>
            </a:avLst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r>
              <a:rPr lang="en-US" sz="3200" b="1" dirty="0">
                <a:solidFill>
                  <a:schemeClr val="bg1"/>
                </a:solidFill>
              </a:rPr>
              <a:t>Unmet Need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209800" y="1676400"/>
            <a:ext cx="6477000" cy="23622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D76A6A28-30A4-4F71-ADAE-E3494B3D03C6}"/>
              </a:ext>
            </a:extLst>
          </p:cNvPr>
          <p:cNvSpPr/>
          <p:nvPr/>
        </p:nvSpPr>
        <p:spPr>
          <a:xfrm>
            <a:off x="228600" y="4690241"/>
            <a:ext cx="1676400" cy="1447800"/>
          </a:xfrm>
          <a:prstGeom prst="roundRect">
            <a:avLst/>
          </a:prstGeom>
          <a:solidFill>
            <a:srgbClr val="ACA8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/>
            <a:r>
              <a:rPr lang="en-US" sz="3200" b="1" dirty="0">
                <a:solidFill>
                  <a:schemeClr val="bg1"/>
                </a:solidFill>
              </a:rPr>
              <a:t>How It Works</a:t>
            </a:r>
          </a:p>
        </p:txBody>
      </p:sp>
      <p:sp>
        <p:nvSpPr>
          <p:cNvPr id="7" name="Rounded Rectangle 4">
            <a:extLst>
              <a:ext uri="{FF2B5EF4-FFF2-40B4-BE49-F238E27FC236}">
                <a16:creationId xmlns:a16="http://schemas.microsoft.com/office/drawing/2014/main" id="{711896C1-10B6-4ABC-AA02-8176B27F4738}"/>
              </a:ext>
            </a:extLst>
          </p:cNvPr>
          <p:cNvSpPr/>
          <p:nvPr/>
        </p:nvSpPr>
        <p:spPr>
          <a:xfrm>
            <a:off x="2209800" y="4267200"/>
            <a:ext cx="6477000" cy="2362200"/>
          </a:xfrm>
          <a:prstGeom prst="roundRect">
            <a:avLst/>
          </a:prstGeom>
          <a:noFill/>
          <a:ln w="57150">
            <a:solidFill>
              <a:srgbClr val="C5C000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3E2FC1-4B11-4FFF-9584-0683D3F324FA}"/>
              </a:ext>
            </a:extLst>
          </p:cNvPr>
          <p:cNvSpPr txBox="1">
            <a:spLocks/>
          </p:cNvSpPr>
          <p:nvPr/>
        </p:nvSpPr>
        <p:spPr>
          <a:xfrm>
            <a:off x="2514600" y="4499741"/>
            <a:ext cx="58674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Provides training, resources, and fidelity for healthcare professionals (HCPs) to begin substance use screening and connecting people with treatment in various settings.</a:t>
            </a:r>
          </a:p>
          <a:p>
            <a:pPr marL="0" lvl="1" indent="0">
              <a:buNone/>
            </a:pPr>
            <a:r>
              <a:rPr lang="en-US" sz="2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Appendix 2</a:t>
            </a:r>
          </a:p>
        </p:txBody>
      </p:sp>
    </p:spTree>
    <p:extLst>
      <p:ext uri="{BB962C8B-B14F-4D97-AF65-F5344CB8AC3E}">
        <p14:creationId xmlns:p14="http://schemas.microsoft.com/office/powerpoint/2010/main" val="2826306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Project Goals and Audience</a:t>
            </a:r>
            <a:endParaRPr lang="en-US" dirty="0"/>
          </a:p>
        </p:txBody>
      </p:sp>
      <p:sp>
        <p:nvSpPr>
          <p:cNvPr id="8" name="Rounded Rectangle 3"/>
          <p:cNvSpPr/>
          <p:nvPr/>
        </p:nvSpPr>
        <p:spPr>
          <a:xfrm>
            <a:off x="304800" y="1295400"/>
            <a:ext cx="8562110" cy="772549"/>
          </a:xfrm>
          <a:prstGeom prst="round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defTabSz="800100"/>
            <a:r>
              <a:rPr lang="en-US" sz="2400" dirty="0">
                <a:solidFill>
                  <a:schemeClr val="bg1"/>
                </a:solidFill>
              </a:rPr>
              <a:t>Goal 1: Develop training content, curriculum, and mixed-method training plan to improve clinician competency and confidence</a:t>
            </a:r>
          </a:p>
        </p:txBody>
      </p:sp>
      <p:sp>
        <p:nvSpPr>
          <p:cNvPr id="11" name="Rounded Rectangle 4"/>
          <p:cNvSpPr/>
          <p:nvPr/>
        </p:nvSpPr>
        <p:spPr>
          <a:xfrm>
            <a:off x="332508" y="2186912"/>
            <a:ext cx="8534401" cy="518360"/>
          </a:xfrm>
          <a:prstGeom prst="roundRect">
            <a:avLst/>
          </a:prstGeom>
          <a:solidFill>
            <a:srgbClr val="3399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>
              <a:tabLst>
                <a:tab pos="6515100" algn="l"/>
              </a:tabLst>
            </a:pPr>
            <a:r>
              <a:rPr lang="en-US" sz="2400" dirty="0">
                <a:solidFill>
                  <a:schemeClr val="bg1"/>
                </a:solidFill>
              </a:rPr>
              <a:t>Goal 2: Develop standards for certification: trainers/professionals	</a:t>
            </a:r>
          </a:p>
        </p:txBody>
      </p:sp>
      <p:sp>
        <p:nvSpPr>
          <p:cNvPr id="14" name="Rounded Rectangle 5"/>
          <p:cNvSpPr/>
          <p:nvPr/>
        </p:nvSpPr>
        <p:spPr>
          <a:xfrm>
            <a:off x="304800" y="2839470"/>
            <a:ext cx="8534401" cy="511960"/>
          </a:xfrm>
          <a:prstGeom prst="roundRect">
            <a:avLst/>
          </a:prstGeom>
          <a:solidFill>
            <a:srgbClr val="ACA8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/>
            <a:r>
              <a:rPr lang="en-US" sz="2400" dirty="0">
                <a:solidFill>
                  <a:schemeClr val="bg1"/>
                </a:solidFill>
              </a:rPr>
              <a:t>Goal 3: Train 240 HCPs per year (720 over 3 years)</a:t>
            </a:r>
          </a:p>
        </p:txBody>
      </p:sp>
      <p:sp>
        <p:nvSpPr>
          <p:cNvPr id="17" name="Rounded Rectangle 3"/>
          <p:cNvSpPr/>
          <p:nvPr/>
        </p:nvSpPr>
        <p:spPr>
          <a:xfrm>
            <a:off x="332508" y="3466284"/>
            <a:ext cx="8534401" cy="877116"/>
          </a:xfrm>
          <a:prstGeom prst="roundRect">
            <a:avLst/>
          </a:prstGeom>
          <a:solidFill>
            <a:srgbClr val="006666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 defTabSz="800100"/>
            <a:r>
              <a:rPr lang="en-US" sz="2400" dirty="0">
                <a:solidFill>
                  <a:schemeClr val="bg1"/>
                </a:solidFill>
              </a:rPr>
              <a:t>Goal 4: Develop website for resources and coordination materials to support SBIRT integration efforts (e.g., We Ask Everyone)</a:t>
            </a:r>
          </a:p>
        </p:txBody>
      </p:sp>
      <p:sp>
        <p:nvSpPr>
          <p:cNvPr id="19" name="Rounded Rectangle 5"/>
          <p:cNvSpPr/>
          <p:nvPr/>
        </p:nvSpPr>
        <p:spPr>
          <a:xfrm>
            <a:off x="298460" y="4433108"/>
            <a:ext cx="8534401" cy="1083484"/>
          </a:xfrm>
          <a:prstGeom prst="roundRect">
            <a:avLst/>
          </a:prstGeom>
          <a:solidFill>
            <a:srgbClr val="ACA8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5888"/>
            <a:r>
              <a:rPr lang="en-US" sz="2400" dirty="0">
                <a:solidFill>
                  <a:schemeClr val="bg1"/>
                </a:solidFill>
              </a:rPr>
              <a:t>Goal 5: Assist with integrating SBIRT into new practice settings: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Emergency Departments, Health Centers, Community Health Teams, Dental Providers, Community-based Programs, etc.</a:t>
            </a:r>
          </a:p>
        </p:txBody>
      </p:sp>
      <p:sp>
        <p:nvSpPr>
          <p:cNvPr id="12" name="Rounded Rectangle 4">
            <a:extLst>
              <a:ext uri="{FF2B5EF4-FFF2-40B4-BE49-F238E27FC236}">
                <a16:creationId xmlns:a16="http://schemas.microsoft.com/office/drawing/2014/main" id="{F9A373AF-AAB4-43D2-A918-10EA1E35D117}"/>
              </a:ext>
            </a:extLst>
          </p:cNvPr>
          <p:cNvSpPr/>
          <p:nvPr/>
        </p:nvSpPr>
        <p:spPr>
          <a:xfrm>
            <a:off x="283221" y="5668962"/>
            <a:ext cx="8534400" cy="9144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B04D911-E7EB-4F2F-BE6D-E4BF4272A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5716589"/>
            <a:ext cx="8229601" cy="866773"/>
          </a:xfrm>
        </p:spPr>
        <p:txBody>
          <a:bodyPr>
            <a:normAutofit fontScale="77500" lnSpcReduction="20000"/>
          </a:bodyPr>
          <a:lstStyle/>
          <a:p>
            <a:pPr marL="0" lvl="1" indent="0">
              <a:buNone/>
            </a:pP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Target Audience(s): </a:t>
            </a:r>
          </a:p>
          <a:p>
            <a:pPr marL="0" lvl="1" indent="0">
              <a:buNone/>
            </a:pP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Healthcare professionals (HCPs) of all types, including healthcare students who will be entering the workforce.</a:t>
            </a:r>
          </a:p>
          <a:p>
            <a:pPr marL="0" lvl="1" indent="0">
              <a:buNone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27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Evidence Base and Related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797"/>
            <a:ext cx="8382000" cy="4525963"/>
          </a:xfrm>
        </p:spPr>
        <p:txBody>
          <a:bodyPr>
            <a:normAutofit fontScale="40000" lnSpcReduction="20000"/>
          </a:bodyPr>
          <a:lstStyle/>
          <a:p>
            <a:pPr marL="0" lvl="1" indent="0" algn="ctr">
              <a:buNone/>
            </a:pPr>
            <a:r>
              <a:rPr lang="en-US" sz="7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Findings from similar projects:</a:t>
            </a:r>
          </a:p>
          <a:p>
            <a:pPr marL="0" lvl="1" indent="0" algn="ctr">
              <a:buNone/>
            </a:pPr>
            <a:endParaRPr lang="en-US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4500" b="1" dirty="0"/>
              <a:t>SBIRT is the dominant strategy to alert health care practitioners to excessive alcohol and drug use and the possible need for a structured intervention.  </a:t>
            </a:r>
          </a:p>
          <a:p>
            <a:pPr lvl="1"/>
            <a:r>
              <a:rPr lang="en-US" sz="4100" dirty="0"/>
              <a:t>The U.S. Preventive Services Task Force (USPSTF) recommends routine screening for alcohol use disorders in primary care; the initial recommendation was released in 2004 (Whitlock et al, 2004) and updated and reiterated in 2013 (Moyer, 2013). </a:t>
            </a:r>
          </a:p>
          <a:p>
            <a:pPr lvl="1"/>
            <a:r>
              <a:rPr lang="en-US" sz="4100" dirty="0"/>
              <a:t>The value of screening for drug use disorders was less apparent and the USPSTF found insufficient evidence to support a recommendation for routine screening for illicit drug use among adolescents, adults and pregnant women (</a:t>
            </a:r>
            <a:r>
              <a:rPr lang="en-US" sz="4100" dirty="0" err="1"/>
              <a:t>Polen</a:t>
            </a:r>
            <a:r>
              <a:rPr lang="en-US" sz="4100" dirty="0"/>
              <a:t>, et al., 2008).  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</a:t>
            </a:r>
            <a:endParaRPr lang="en-US" sz="32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lvl="1" indent="0" algn="ctr">
              <a:buNone/>
            </a:pPr>
            <a:r>
              <a:rPr lang="en-US" sz="7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Evidence base used for project design:</a:t>
            </a:r>
          </a:p>
          <a:p>
            <a:endParaRPr lang="en-US" sz="4500" dirty="0"/>
          </a:p>
          <a:p>
            <a:r>
              <a:rPr lang="en-US" sz="4500" dirty="0"/>
              <a:t>Centers for Disease Control and Prevention. Planning and Implementing Screening and Brief Intervention for Risky Alcohol Use: A Step-by-Step Guide for Primary Care Practices. Atlanta, Georgia: Centers for Disease Control and Prevention, National Center on Birth Defects and Developmental Disabilities, 2014. </a:t>
            </a:r>
          </a:p>
          <a:p>
            <a:pPr marL="0" lvl="1" indent="0">
              <a:buNone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4800" y="1676400"/>
            <a:ext cx="8534400" cy="4724400"/>
          </a:xfrm>
          <a:prstGeom prst="roundRect">
            <a:avLst/>
          </a:prstGeom>
          <a:noFill/>
          <a:ln w="57150">
            <a:solidFill>
              <a:srgbClr val="006666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00100"/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8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Program Operations: CHTs/SBIRT Sites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542075695"/>
              </p:ext>
            </p:extLst>
          </p:nvPr>
        </p:nvGraphicFramePr>
        <p:xfrm>
          <a:off x="228600" y="12192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0198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Modules2-9 are part of the required curriculum for SBIRT sites. Modules 2 &amp;3 have been offered to outside partners and are part of Train the Trainer Plan.</a:t>
            </a:r>
          </a:p>
        </p:txBody>
      </p:sp>
    </p:spTree>
    <p:extLst>
      <p:ext uri="{BB962C8B-B14F-4D97-AF65-F5344CB8AC3E}">
        <p14:creationId xmlns:p14="http://schemas.microsoft.com/office/powerpoint/2010/main" val="23698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Results to Date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C33489-67EE-4117-8A90-B57FC9EC2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over two years we have trained </a:t>
            </a:r>
            <a:r>
              <a:rPr lang="en-US" b="1" dirty="0"/>
              <a:t>937</a:t>
            </a:r>
            <a:r>
              <a:rPr lang="en-US" dirty="0"/>
              <a:t> </a:t>
            </a:r>
            <a:r>
              <a:rPr lang="en-US" b="1" dirty="0"/>
              <a:t>healthcare professionals*</a:t>
            </a:r>
            <a:r>
              <a:rPr lang="en-US" dirty="0"/>
              <a:t> in SBIRT, and we are currently on pace to eclipse over 1,000 healthcare professionals by the end of SIM funding.</a:t>
            </a:r>
          </a:p>
          <a:p>
            <a:pPr marL="0" indent="0">
              <a:buNone/>
            </a:pPr>
            <a:r>
              <a:rPr lang="en-US" sz="1800" dirty="0"/>
              <a:t>* as of 10/1/18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2560841"/>
              </p:ext>
            </p:extLst>
          </p:nvPr>
        </p:nvGraphicFramePr>
        <p:xfrm>
          <a:off x="4648200" y="1608779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97352A21-C236-4EEF-8531-6AA4DFCFB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4343398" y="1920875"/>
            <a:ext cx="457201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785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9F4B65"/>
                </a:solidFill>
              </a:rPr>
              <a:t>Results to Date (Continued)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Integrating Into New Areas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0C33489-67EE-4117-8A90-B57FC9EC2D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sz="3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Trained </a:t>
            </a:r>
            <a:r>
              <a:rPr lang="en-US" sz="3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over 60 Dentists, Dental Assistants, </a:t>
            </a:r>
            <a:r>
              <a:rPr lang="en-US" sz="33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Dental Hygienists as part of a Dental Mini-Residency</a:t>
            </a:r>
          </a:p>
          <a:p>
            <a:pPr lvl="0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Trained entire nursing department at Women and Infant’s Hospital</a:t>
            </a:r>
          </a:p>
          <a:p>
            <a:pPr lvl="0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Trained entire social work department across Lifespan hospitals</a:t>
            </a:r>
          </a:p>
          <a:p>
            <a:pPr lvl="0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Lectured on SBIRT into grand rounds 2x for Lifespan physicians and nurses (1 adult and 1 adolescent)</a:t>
            </a:r>
          </a:p>
          <a:p>
            <a:pPr lvl="0"/>
            <a:r>
              <a:rPr 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Integrated SBIRT into Community Health Worker (CHW) certification curriculum at RIC</a:t>
            </a:r>
          </a:p>
          <a:p>
            <a:pPr lvl="0"/>
            <a:r>
              <a: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Provided training for Peer Recovery Specialists, RIC CO-EXIST, transitional housing programs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089254" y="5375732"/>
            <a:ext cx="4041775" cy="639762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dirty="0"/>
              <a:t>Year One 2*</a:t>
            </a:r>
          </a:p>
          <a:p>
            <a:pPr lvl="0"/>
            <a:r>
              <a:rPr lang="en-US" dirty="0"/>
              <a:t>Year Two 19 </a:t>
            </a:r>
          </a:p>
          <a:p>
            <a:pPr lvl="0"/>
            <a:r>
              <a:rPr lang="en-US" dirty="0"/>
              <a:t>Year Three 2**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E5700-FA54-4DC5-B403-78F4B92113A2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968B09-5B9D-41E7-B999-91778E38B1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43398" y="1920875"/>
            <a:ext cx="457201" cy="9144001"/>
          </a:xfrm>
          <a:prstGeom prst="rect">
            <a:avLst/>
          </a:prstGeom>
        </p:spPr>
      </p:pic>
      <p:graphicFrame>
        <p:nvGraphicFramePr>
          <p:cNvPr id="22" name="Content Placeholder 2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27100775"/>
              </p:ext>
            </p:extLst>
          </p:nvPr>
        </p:nvGraphicFramePr>
        <p:xfrm>
          <a:off x="4645025" y="1355388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465091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20574</TotalTime>
  <Words>1424</Words>
  <Application>Microsoft Office PowerPoint</Application>
  <PresentationFormat>On-screen Show (4:3)</PresentationFormat>
  <Paragraphs>218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Document</vt:lpstr>
      <vt:lpstr> Rhode Island  State Innovation Model (SIM) </vt:lpstr>
      <vt:lpstr>Project Leads: Chris Dorval                      Jayashree Nimmagadda SIM Liaison: James Rajotte, RIDOH    Catherine Hunter, BHDDH  Project Start Date:  7/01/2016 Months Implementing:  27 Months  Total Budget:   $486,083 Formally Evaluated:  Yes-URI SBIRT</vt:lpstr>
      <vt:lpstr>PowerPoint Presentation</vt:lpstr>
      <vt:lpstr>Background on Project Selection</vt:lpstr>
      <vt:lpstr>Project Goals and Audience</vt:lpstr>
      <vt:lpstr>Evidence Base and Related Studies</vt:lpstr>
      <vt:lpstr>Program Operations: CHTs/SBIRT Sites</vt:lpstr>
      <vt:lpstr>Results to Date</vt:lpstr>
      <vt:lpstr>Results to Date (Continued)</vt:lpstr>
      <vt:lpstr>Question</vt:lpstr>
      <vt:lpstr>Results to Date (Continued)</vt:lpstr>
      <vt:lpstr>Evaluation of SBIRT Training</vt:lpstr>
      <vt:lpstr>Evaluation of SBIRT Training</vt:lpstr>
      <vt:lpstr>Qualitative Anecdotes</vt:lpstr>
      <vt:lpstr>Lessons Learned</vt:lpstr>
      <vt:lpstr>Sustainability Approaches</vt:lpstr>
      <vt:lpstr>Main Takeaways</vt:lpstr>
      <vt:lpstr>Contact Information</vt:lpstr>
      <vt:lpstr>Final Question</vt:lpstr>
      <vt:lpstr>PowerPoint Presentation</vt:lpstr>
      <vt:lpstr>Background on Project Selection Appendix 1</vt:lpstr>
      <vt:lpstr>SBIRT Sites Training Curriculum Appendix 2</vt:lpstr>
    </vt:vector>
  </TitlesOfParts>
  <Company>UMASS Medical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SIM</dc:title>
  <dc:creator>Kalp, Joanne</dc:creator>
  <cp:lastModifiedBy>Windows User</cp:lastModifiedBy>
  <cp:revision>415</cp:revision>
  <cp:lastPrinted>2016-12-06T19:27:59Z</cp:lastPrinted>
  <dcterms:created xsi:type="dcterms:W3CDTF">2016-03-14T19:17:02Z</dcterms:created>
  <dcterms:modified xsi:type="dcterms:W3CDTF">2019-07-05T19:10:11Z</dcterms:modified>
</cp:coreProperties>
</file>